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9" r:id="rId4"/>
    <p:sldId id="267" r:id="rId5"/>
    <p:sldId id="261" r:id="rId6"/>
    <p:sldId id="271" r:id="rId7"/>
    <p:sldId id="266" r:id="rId8"/>
    <p:sldId id="279" r:id="rId9"/>
    <p:sldId id="270" r:id="rId10"/>
    <p:sldId id="280" r:id="rId11"/>
    <p:sldId id="272" r:id="rId12"/>
    <p:sldId id="273" r:id="rId13"/>
    <p:sldId id="274" r:id="rId14"/>
    <p:sldId id="275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E0000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3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8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9410D1-F690-4BF1-A845-CAE3995A2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0779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A7F9F3-FB9C-4A7F-9C39-38F16D40582F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9D4D5CB-A439-48AE-A66C-EDC3BE771EA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2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6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2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1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FD337-87E6-40ED-853B-9E1B1B20A0F5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83813C-A663-447F-A6DB-D93AA6991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47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762000"/>
            <a:ext cx="8839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dobe Devanagari" panose="02040503050201020203" pitchFamily="18" charset="0"/>
          <a:ea typeface="+mn-ea"/>
          <a:cs typeface="Adobe Devanagari" panose="02040503050201020203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dobe Devanagari" panose="02040503050201020203" pitchFamily="18" charset="0"/>
          <a:ea typeface="+mn-ea"/>
          <a:cs typeface="Adobe Devanagari" panose="02040503050201020203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dobe Devanagari" panose="02040503050201020203" pitchFamily="18" charset="0"/>
          <a:ea typeface="+mn-ea"/>
          <a:cs typeface="Adobe Devanagari" panose="02040503050201020203" pitchFamily="18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dobe Devanagari" panose="02040503050201020203" pitchFamily="18" charset="0"/>
          <a:ea typeface="+mn-ea"/>
          <a:cs typeface="Adobe Devanagari" panose="02040503050201020203" pitchFamily="18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dobe Devanagari" panose="02040503050201020203" pitchFamily="18" charset="0"/>
          <a:ea typeface="+mn-ea"/>
          <a:cs typeface="Adobe Devanagari" panose="02040503050201020203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United States History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America:  From Isolation to War</a:t>
            </a:r>
          </a:p>
          <a:p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King-Owen</a:t>
            </a:r>
          </a:p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 Activity</a:t>
            </a:r>
            <a:endParaRPr lang="en-US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6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Four Freedoms, 1941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066800"/>
            <a:ext cx="4343400" cy="5791200"/>
          </a:xfrm>
        </p:spPr>
        <p:txBody>
          <a:bodyPr/>
          <a:lstStyle/>
          <a:p>
            <a:r>
              <a:rPr lang="en-US" dirty="0" smtClean="0"/>
              <a:t>In 1941, FDR told Congress that the United States worked to protect 4 basic freedoms of the people:</a:t>
            </a:r>
          </a:p>
          <a:p>
            <a:pPr lvl="1"/>
            <a:r>
              <a:rPr lang="en-US" dirty="0" smtClean="0"/>
              <a:t>Freedom from fear</a:t>
            </a:r>
          </a:p>
          <a:p>
            <a:pPr lvl="1"/>
            <a:r>
              <a:rPr lang="en-US" dirty="0" smtClean="0"/>
              <a:t>Freedom of speech</a:t>
            </a:r>
          </a:p>
          <a:p>
            <a:pPr lvl="1"/>
            <a:r>
              <a:rPr lang="en-US" dirty="0" smtClean="0"/>
              <a:t>Freedom of worship</a:t>
            </a:r>
          </a:p>
          <a:p>
            <a:pPr lvl="1"/>
            <a:r>
              <a:rPr lang="en-US" dirty="0" smtClean="0"/>
              <a:t>Freedom from want</a:t>
            </a:r>
          </a:p>
          <a:p>
            <a:r>
              <a:rPr lang="en-US" dirty="0" smtClean="0"/>
              <a:t>He argued that the Nazis and Japan threatened all of these freedoms.</a:t>
            </a:r>
            <a:endParaRPr lang="en-US" dirty="0"/>
          </a:p>
        </p:txBody>
      </p:sp>
      <p:pic>
        <p:nvPicPr>
          <p:cNvPr id="1026" name="Picture 2" descr="http://designobserver.com/images/features/Drenttel_4freedo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9604"/>
            <a:ext cx="4419600" cy="600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13262"/>
      </p:ext>
    </p:extLst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mtClean="0"/>
              <a:t>The Atlantic Charter - 1941 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219200"/>
            <a:ext cx="4648200" cy="5486400"/>
          </a:xfrm>
          <a:noFill/>
        </p:spPr>
        <p:txBody>
          <a:bodyPr/>
          <a:lstStyle/>
          <a:p>
            <a:pPr marL="573088" indent="-573088">
              <a:lnSpc>
                <a:spcPct val="80000"/>
              </a:lnSpc>
            </a:pPr>
            <a:r>
              <a:rPr lang="en-US" dirty="0" smtClean="0"/>
              <a:t>In July 1941, Roosevelt and  the British Prime Minister, Winston Churchill, met discuss the goals of fighting the Axis Powers. </a:t>
            </a:r>
          </a:p>
          <a:p>
            <a:pPr marL="573088" indent="-573088">
              <a:lnSpc>
                <a:spcPct val="80000"/>
              </a:lnSpc>
            </a:pPr>
            <a:r>
              <a:rPr lang="en-US" dirty="0" smtClean="0"/>
              <a:t>The Atlantic Charter </a:t>
            </a:r>
            <a:r>
              <a:rPr lang="en-US" dirty="0" smtClean="0"/>
              <a:t>basically </a:t>
            </a:r>
            <a:r>
              <a:rPr lang="en-US" dirty="0" smtClean="0"/>
              <a:t>re-stated President Woodrow Wilson’s 14 Points (1918</a:t>
            </a:r>
            <a:r>
              <a:rPr lang="en-US" dirty="0" smtClean="0"/>
              <a:t>) – nations should determine their own government</a:t>
            </a:r>
            <a:endParaRPr lang="en-US" dirty="0" smtClean="0"/>
          </a:p>
          <a:p>
            <a:pPr marL="400050" lvl="1" indent="0">
              <a:lnSpc>
                <a:spcPct val="80000"/>
              </a:lnSpc>
              <a:buNone/>
            </a:pPr>
            <a:endParaRPr lang="en-US" dirty="0" smtClean="0"/>
          </a:p>
        </p:txBody>
      </p:sp>
      <p:pic>
        <p:nvPicPr>
          <p:cNvPr id="17412" name="Picture 11" descr="atlantic%20charter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19200"/>
            <a:ext cx="4038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2016" r="4912" b="63194"/>
          <a:stretch>
            <a:fillRect/>
          </a:stretch>
        </p:blipFill>
        <p:spPr bwMode="auto">
          <a:xfrm>
            <a:off x="136525" y="3897313"/>
            <a:ext cx="4081463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6882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The Lend-Lease, 1941</a:t>
            </a:r>
          </a:p>
        </p:txBody>
      </p:sp>
      <p:sp>
        <p:nvSpPr>
          <p:cNvPr id="18435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68325" indent="-568325"/>
            <a:r>
              <a:rPr lang="en-US" sz="3600" dirty="0" smtClean="0"/>
              <a:t>Congress agreed to give the Allies supplies for the war</a:t>
            </a:r>
          </a:p>
          <a:p>
            <a:pPr lvl="1"/>
            <a:r>
              <a:rPr lang="en-US" sz="3600" dirty="0" smtClean="0"/>
              <a:t>The material was a “loan” with a long-repayment</a:t>
            </a:r>
          </a:p>
          <a:p>
            <a:pPr lvl="2"/>
            <a:r>
              <a:rPr lang="en-US" sz="3600" dirty="0" smtClean="0"/>
              <a:t>$50.1 billion in supplies given to Britain, France, Soviets, China</a:t>
            </a:r>
          </a:p>
          <a:p>
            <a:pPr lvl="1"/>
            <a:r>
              <a:rPr lang="en-US" sz="3600" dirty="0" smtClean="0"/>
              <a:t>Kept the Allies going at a critical time when Nazis were very successful</a:t>
            </a:r>
          </a:p>
        </p:txBody>
      </p:sp>
    </p:spTree>
    <p:extLst>
      <p:ext uri="{BB962C8B-B14F-4D97-AF65-F5344CB8AC3E}">
        <p14:creationId xmlns:p14="http://schemas.microsoft.com/office/powerpoint/2010/main" val="3968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Pearl Harbor: December 7, 1941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914775" y="903288"/>
            <a:ext cx="5076825" cy="58023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In 1940, FDR put  the US Navy at Pearl Harbor in anticipation of Japanese aggression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U.S. had stopped sales of oil, steel, and scrap metal to Japan, reducing their ability to wage war in Asia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Japanese attacked the U.S. fleet at Pearl Harbor, killing 2400 Americans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US entered World War </a:t>
            </a:r>
            <a:r>
              <a:rPr lang="en-US" dirty="0" smtClean="0"/>
              <a:t>II as a result of Pearl </a:t>
            </a:r>
            <a:r>
              <a:rPr lang="en-US" dirty="0" err="1" smtClean="0"/>
              <a:t>Habor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19460" name="Picture 6" descr="PearlharborArizoni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7338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0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ARL HARBOR ATTACK SCENE (unedited)      - YouTube   [freecorder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28600"/>
            <a:ext cx="904557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4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680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0"/>
            <a:ext cx="32004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Isolationist Cartoons: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America rejects giving its “blood” (troops) to fight in Europe’s conflicts.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056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1152" r="5324" b="25296"/>
          <a:stretch/>
        </p:blipFill>
        <p:spPr bwMode="auto">
          <a:xfrm>
            <a:off x="0" y="0"/>
            <a:ext cx="67003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00346" y="0"/>
            <a:ext cx="2443654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“No Foreign Entanglements”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(1935)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America rejects political involvement BUT our economic involvement is global.  Can the U.S. </a:t>
            </a:r>
            <a:r>
              <a:rPr lang="en-US" sz="2400" b="1" dirty="0" smtClean="0">
                <a:solidFill>
                  <a:schemeClr val="bg1"/>
                </a:solidFill>
              </a:rPr>
              <a:t>have such isolation?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573_fig22_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6134"/>
            <a:ext cx="7620000" cy="68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4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Quarantine Speech (1937)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President Franklin D. Roosevelt began to argue against isolationism by 1937</a:t>
            </a:r>
          </a:p>
          <a:p>
            <a:pPr lvl="1"/>
            <a:r>
              <a:rPr lang="en-US" sz="3600" dirty="0" smtClean="0"/>
              <a:t>FDR says that neutrality is foolish if there is a disease that is spreading</a:t>
            </a:r>
          </a:p>
          <a:p>
            <a:pPr lvl="1"/>
            <a:r>
              <a:rPr lang="en-US" sz="3600" dirty="0" smtClean="0"/>
              <a:t>The U.S. cannot isolate itself from the effects of an epidemic of war – even though America seeks peace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129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28600"/>
            <a:ext cx="4854575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Placeholder 7"/>
          <p:cNvSpPr>
            <a:spLocks noGrp="1"/>
          </p:cNvSpPr>
          <p:nvPr>
            <p:ph type="body" idx="1"/>
          </p:nvPr>
        </p:nvSpPr>
        <p:spPr>
          <a:xfrm>
            <a:off x="4876800" y="1530350"/>
            <a:ext cx="4267200" cy="4038600"/>
          </a:xfrm>
          <a:noFill/>
        </p:spPr>
        <p:txBody>
          <a:bodyPr/>
          <a:lstStyle/>
          <a:p>
            <a:r>
              <a:rPr lang="en-US" sz="3200" dirty="0" smtClean="0"/>
              <a:t>This cartoon suggests the “Quarantine Speech” of 1937, in which Roosevelt argued that war abroad eventually would hurt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9485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Anti-Isolationist Cartoon: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If other countries fall to Hitler, then the U.S. will be in greater danger.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936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War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September 1, 1939 – Hitler invaded Poland with a “lightning” fast combination of speed and firepower (</a:t>
            </a:r>
            <a:r>
              <a:rPr lang="en-US" sz="3600" i="1" dirty="0" smtClean="0"/>
              <a:t>blitzkrieg</a:t>
            </a:r>
            <a:r>
              <a:rPr lang="en-US" sz="3600" dirty="0" smtClean="0"/>
              <a:t> in German)</a:t>
            </a:r>
          </a:p>
          <a:p>
            <a:r>
              <a:rPr lang="en-US" sz="3600" dirty="0" smtClean="0"/>
              <a:t>The invasion of Poland is the start of World War II.</a:t>
            </a:r>
          </a:p>
          <a:p>
            <a:r>
              <a:rPr lang="en-US" sz="3600" dirty="0" smtClean="0"/>
              <a:t>It took Hitler 35 days to conquer France, leaving Britain next.  In Operation Sea Lion, (1940) Hitler began to destroy Britain’s air force through attacks by the German </a:t>
            </a:r>
            <a:r>
              <a:rPr lang="en-US" sz="3600" i="1" dirty="0" smtClean="0"/>
              <a:t>Luftwaffe</a:t>
            </a:r>
            <a:r>
              <a:rPr lang="en-US" sz="3600" dirty="0" smtClean="0"/>
              <a:t> (air force).  Hitler bombed Britain for 267 days.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775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/>
              <a:t>"Arsenal of Democracy" - 1940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4038600" cy="5486400"/>
          </a:xfrm>
          <a:noFill/>
        </p:spPr>
        <p:txBody>
          <a:bodyPr/>
          <a:lstStyle/>
          <a:p>
            <a:pPr marL="573088" indent="-573088">
              <a:lnSpc>
                <a:spcPct val="80000"/>
              </a:lnSpc>
            </a:pPr>
            <a:r>
              <a:rPr lang="en-US" sz="4000" dirty="0" smtClean="0"/>
              <a:t>Roosevelt concluded a Destroyers-for-Bases treaty with the British</a:t>
            </a:r>
          </a:p>
          <a:p>
            <a:pPr marL="573088" indent="-573088">
              <a:lnSpc>
                <a:spcPct val="80000"/>
              </a:lnSpc>
            </a:pPr>
            <a:r>
              <a:rPr lang="en-US" sz="4000" dirty="0" smtClean="0"/>
              <a:t>The best way to avoid war was </a:t>
            </a:r>
            <a:r>
              <a:rPr lang="en-US" sz="4000" i="1" dirty="0" smtClean="0"/>
              <a:t>to help the Allies win it</a:t>
            </a:r>
            <a:endParaRPr lang="en-US" sz="4000" dirty="0" smtClean="0"/>
          </a:p>
        </p:txBody>
      </p:sp>
      <p:pic>
        <p:nvPicPr>
          <p:cNvPr id="1536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267200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8600" y="4605338"/>
            <a:ext cx="4343400" cy="20240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chemeClr val="tx2">
                    <a:lumMod val="10000"/>
                  </a:schemeClr>
                </a:solidFill>
                <a:latin typeface="Arial" charset="0"/>
              </a:rPr>
              <a:t>U.S. sold ships to British in exchange for naval bases on British soil</a:t>
            </a:r>
          </a:p>
        </p:txBody>
      </p:sp>
    </p:spTree>
    <p:extLst>
      <p:ext uri="{BB962C8B-B14F-4D97-AF65-F5344CB8AC3E}">
        <p14:creationId xmlns:p14="http://schemas.microsoft.com/office/powerpoint/2010/main" val="21240500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505</Words>
  <Application>Microsoft Office PowerPoint</Application>
  <PresentationFormat>On-screen Show (4:3)</PresentationFormat>
  <Paragraphs>47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Adobe Devanagari</vt:lpstr>
      <vt:lpstr>Arial</vt:lpstr>
      <vt:lpstr>Calibri</vt:lpstr>
      <vt:lpstr>Office Theme</vt:lpstr>
      <vt:lpstr>United States History</vt:lpstr>
      <vt:lpstr>PowerPoint Presentation</vt:lpstr>
      <vt:lpstr>PowerPoint Presentation</vt:lpstr>
      <vt:lpstr>PowerPoint Presentation</vt:lpstr>
      <vt:lpstr>Quarantine Speech (1937)</vt:lpstr>
      <vt:lpstr>PowerPoint Presentation</vt:lpstr>
      <vt:lpstr>PowerPoint Presentation</vt:lpstr>
      <vt:lpstr>The War in Europe</vt:lpstr>
      <vt:lpstr>"Arsenal of Democracy" - 1940</vt:lpstr>
      <vt:lpstr>The Four Freedoms, 1941</vt:lpstr>
      <vt:lpstr>The Atlantic Charter - 1941 </vt:lpstr>
      <vt:lpstr>The Lend-Lease, 1941</vt:lpstr>
      <vt:lpstr>Pearl Harbor: December 7, 1941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History</dc:title>
  <dc:creator>Scott</dc:creator>
  <cp:lastModifiedBy>Scott King-Owen</cp:lastModifiedBy>
  <cp:revision>24</cp:revision>
  <dcterms:created xsi:type="dcterms:W3CDTF">2012-01-22T20:33:21Z</dcterms:created>
  <dcterms:modified xsi:type="dcterms:W3CDTF">2014-02-12T15:13:01Z</dcterms:modified>
</cp:coreProperties>
</file>