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2" r:id="rId4"/>
    <p:sldId id="259" r:id="rId5"/>
    <p:sldId id="264" r:id="rId6"/>
    <p:sldId id="260" r:id="rId7"/>
    <p:sldId id="267" r:id="rId8"/>
    <p:sldId id="266" r:id="rId9"/>
    <p:sldId id="257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9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2" autoAdjust="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0CEEE-E0B4-4508-A7DA-C949C264EB8A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FDBB8-7053-4AFC-B3AB-744EB270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FDBB8-7053-4AFC-B3AB-744EB270A9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2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08E3ED5-B290-4FB2-BB55-BF326687283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21E2CE-2400-4F75-AE4E-666EB5902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828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8945" y="4542559"/>
            <a:ext cx="73152" cy="2196475"/>
            <a:chOff x="255291" y="4542559"/>
            <a:chExt cx="73152" cy="2196475"/>
          </a:xfrm>
        </p:grpSpPr>
        <p:sp>
          <p:nvSpPr>
            <p:cNvPr id="8" name="Rectangle 7"/>
            <p:cNvSpPr/>
            <p:nvPr/>
          </p:nvSpPr>
          <p:spPr>
            <a:xfrm>
              <a:off x="255291" y="5047394"/>
              <a:ext cx="73152" cy="1691640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5291" y="4796819"/>
              <a:ext cx="73152" cy="228600"/>
            </a:xfrm>
            <a:prstGeom prst="rect">
              <a:avLst/>
            </a:prstGeom>
            <a:solidFill>
              <a:schemeClr val="accent3">
                <a:alpha val="100000"/>
              </a:schemeClr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291" y="4637685"/>
              <a:ext cx="73152" cy="137160"/>
            </a:xfrm>
            <a:prstGeom prst="rect">
              <a:avLst/>
            </a:prstGeom>
            <a:solidFill>
              <a:schemeClr val="bg2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5291" y="4542559"/>
              <a:ext cx="73152" cy="73152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1768" y="14416"/>
            <a:ext cx="8769831" cy="848941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59164" y="1141226"/>
            <a:ext cx="8808636" cy="559780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38" presetClass="entr" presetSubtype="0" accel="5000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114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114" fill="hold">
                          <p:stCondLst>
                            <p:cond delay="114"/>
                          </p:stCondLst>
                        </p:cTn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14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39" decel="50000" autoRev="1" fill="hold">
                          <p:stCondLst>
                            <p:cond delay="114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34" fill="hold">
                          <p:stCondLst>
                            <p:cond delay="216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8" presetClass="entr" presetSubtype="0" accel="5000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114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114" fill="hold">
                          <p:stCondLst>
                            <p:cond delay="114"/>
                          </p:stCondLst>
                        </p:cTn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14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39" decel="50000" autoRev="1" fill="hold">
                          <p:stCondLst>
                            <p:cond delay="114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34" fill="hold">
                          <p:stCondLst>
                            <p:cond delay="216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8" presetClass="entr" presetSubtype="0" accel="5000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114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114" fill="hold">
                          <p:stCondLst>
                            <p:cond delay="114"/>
                          </p:stCondLst>
                        </p:cTn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14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39" decel="50000" autoRev="1" fill="hold">
                          <p:stCondLst>
                            <p:cond delay="114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34" fill="hold">
                          <p:stCondLst>
                            <p:cond delay="216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8" presetClass="entr" presetSubtype="0" accel="5000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114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114" fill="hold">
                          <p:stCondLst>
                            <p:cond delay="114"/>
                          </p:stCondLst>
                        </p:cTn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14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39" decel="50000" autoRev="1" fill="hold">
                          <p:stCondLst>
                            <p:cond delay="114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34" fill="hold">
                          <p:stCondLst>
                            <p:cond delay="216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8" presetClass="entr" presetSubtype="0" accel="5000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set>
                      <p:cBhvr>
                        <p:cTn dur="114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o>
                        <p:strVal val="-45.0"/>
                      </p:to>
                    </p:set>
                    <p:anim calcmode="lin" valueType="num">
                      <p:cBhvr>
                        <p:cTn dur="114" fill="hold">
                          <p:stCondLst>
                            <p:cond delay="114"/>
                          </p:stCondLst>
                        </p:cTn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45"/>
                          </p:val>
                        </p:tav>
                        <p:tav tm="69900">
                          <p:val>
                            <p:fltVal val="45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14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1"/>
                          </p:val>
                        </p:tav>
                        <p:tav tm="100000">
                          <p:val>
                            <p:strVal val="#ppt_y-(0.354*#ppt_w-0.172*#ppt_h)"/>
                          </p:val>
                        </p:tav>
                      </p:tavLst>
                    </p:anim>
                    <p:anim calcmode="lin" valueType="num">
                      <p:cBhvr>
                        <p:cTn dur="39" decel="50000" autoRev="1" fill="hold">
                          <p:stCondLst>
                            <p:cond delay="114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-(0.354*#ppt_w-0.172*#ppt_h)-#ppt_h/2"/>
                          </p:val>
                        </p:tav>
                      </p:tavLst>
                    </p:anim>
                    <p:anim calcmode="lin" valueType="num">
                      <p:cBhvr>
                        <p:cTn dur="34" fill="hold">
                          <p:stCondLst>
                            <p:cond delay="216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(0.354*#ppt_w-0.172*#ppt_h)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000" b="1" i="1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200" b="1" i="1" kern="1200">
          <a:solidFill>
            <a:srgbClr val="FFFF99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3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United states history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Boom…Bust…Boom…Bust…Boom…Bust</a:t>
            </a:r>
          </a:p>
          <a:p>
            <a:r>
              <a:rPr lang="en-US" sz="3200" dirty="0" smtClean="0"/>
              <a:t>Dr. King-Owen</a:t>
            </a:r>
          </a:p>
          <a:p>
            <a:r>
              <a:rPr lang="en-US" sz="3200" dirty="0" smtClean="0"/>
              <a:t>[14.02]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06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be done to prevent cycles of boom and bust?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Cures for Bubbles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Bailouts</a:t>
            </a:r>
          </a:p>
          <a:p>
            <a:pPr lvl="1"/>
            <a:r>
              <a:rPr lang="en-US" dirty="0" smtClean="0"/>
              <a:t>1989 – Bailout of S&amp;Ls ($159 billion)</a:t>
            </a:r>
          </a:p>
          <a:p>
            <a:pPr lvl="1"/>
            <a:r>
              <a:rPr lang="en-US" dirty="0" smtClean="0"/>
              <a:t>2008 – TARP Bailout ($431 billion)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Regulation</a:t>
            </a:r>
          </a:p>
          <a:p>
            <a:pPr lvl="1"/>
            <a:r>
              <a:rPr lang="en-US" dirty="0" smtClean="0"/>
              <a:t>Sarbanes-Oxley Act (2002)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Stimulus</a:t>
            </a:r>
          </a:p>
          <a:p>
            <a:pPr lvl="1"/>
            <a:r>
              <a:rPr lang="en-US" dirty="0" smtClean="0"/>
              <a:t>2009 – deficit spending (like in the New Deal)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1143000"/>
            <a:ext cx="51054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What are the costs of using bailouts?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743200" y="3505200"/>
            <a:ext cx="5105400" cy="53340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What are downsides to regulation?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438400" y="5181600"/>
            <a:ext cx="5105400" cy="533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What are problems with a stimulus?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55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Cultures of Poverty and Wealth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967134"/>
              </p:ext>
            </p:extLst>
          </p:nvPr>
        </p:nvGraphicFramePr>
        <p:xfrm>
          <a:off x="0" y="762000"/>
          <a:ext cx="9144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POVERTY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MIDDLE CLASS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WEALTHY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smtClean="0"/>
                        <a:t>Money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Spend 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Manage</a:t>
                      </a:r>
                      <a:r>
                        <a:rPr lang="en-US" sz="2800" baseline="0" dirty="0" smtClean="0"/>
                        <a:t> 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Invest it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Food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Quantity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Quality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Beauty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Clothing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Personal</a:t>
                      </a:r>
                      <a:r>
                        <a:rPr lang="en-US" sz="2800" baseline="0" dirty="0" smtClean="0"/>
                        <a:t> expression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Quality and conforms</a:t>
                      </a:r>
                      <a:r>
                        <a:rPr lang="en-US" sz="2800" baseline="0" dirty="0" smtClean="0"/>
                        <a:t> to norms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Artistic</a:t>
                      </a:r>
                      <a:r>
                        <a:rPr lang="en-US" sz="2800" baseline="0" dirty="0" smtClean="0"/>
                        <a:t> value and designer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Time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Destiny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Fate (choice is an illusion)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Choice (individuals can change future)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Fixed (wealthy</a:t>
                      </a:r>
                      <a:r>
                        <a:rPr lang="en-US" sz="2800" baseline="0" dirty="0" smtClean="0"/>
                        <a:t> always on top)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Values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Survival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Achievement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Connections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5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and Loan Crisis, 1989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Deregulation of banking under Reagan: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Allowed banks to make risky investments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Led to collapse of 400 savings and loan banks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Savings and Loan Bailout, 1989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Congress offered a bailout of $159 billion to keep S&amp;Ls afloat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Corporate welfare – why is giving $$$ to companies when they are bankrupt acceptable when giving money to the poor is not?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" y="11860"/>
            <a:ext cx="5067785" cy="371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94" y="0"/>
            <a:ext cx="4061388" cy="684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35" y="3861048"/>
            <a:ext cx="4709431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 “Keating Five” (S&amp;L Crisis)</a:t>
            </a:r>
          </a:p>
          <a:p>
            <a:endParaRPr lang="en-US" b="1" dirty="0" smtClean="0"/>
          </a:p>
          <a:p>
            <a:r>
              <a:rPr lang="en-US" b="1" dirty="0" smtClean="0"/>
              <a:t>Senators accused of corruption in 1989.</a:t>
            </a:r>
          </a:p>
          <a:p>
            <a:r>
              <a:rPr lang="en-US" b="1" dirty="0" smtClean="0"/>
              <a:t>Charles Keating, of Lincoln Savings and Loan,</a:t>
            </a:r>
          </a:p>
          <a:p>
            <a:r>
              <a:rPr lang="en-US" b="1" dirty="0"/>
              <a:t>c</a:t>
            </a:r>
            <a:r>
              <a:rPr lang="en-US" b="1" dirty="0" smtClean="0"/>
              <a:t>ontributed political funds to each Senator.</a:t>
            </a:r>
          </a:p>
          <a:p>
            <a:endParaRPr lang="en-US" b="1" dirty="0" smtClean="0"/>
          </a:p>
          <a:p>
            <a:r>
              <a:rPr lang="en-US" b="1" dirty="0" smtClean="0"/>
              <a:t>Cranston, </a:t>
            </a:r>
            <a:r>
              <a:rPr lang="en-US" b="1" dirty="0" err="1" smtClean="0"/>
              <a:t>DeConcini</a:t>
            </a:r>
            <a:r>
              <a:rPr lang="en-US" b="1" dirty="0" smtClean="0"/>
              <a:t>, and </a:t>
            </a:r>
            <a:r>
              <a:rPr lang="en-US" b="1" dirty="0" err="1" smtClean="0"/>
              <a:t>Riegle</a:t>
            </a:r>
            <a:r>
              <a:rPr lang="en-US" b="1" dirty="0" smtClean="0"/>
              <a:t> were found</a:t>
            </a:r>
          </a:p>
          <a:p>
            <a:r>
              <a:rPr lang="en-US" b="1" dirty="0" smtClean="0"/>
              <a:t>Guilty of helping Keating avoid investigation.</a:t>
            </a:r>
          </a:p>
          <a:p>
            <a:endParaRPr lang="en-US" b="1" dirty="0" smtClean="0"/>
          </a:p>
          <a:p>
            <a:r>
              <a:rPr lang="en-US" b="1" dirty="0" smtClean="0"/>
              <a:t>Glenn and McCain acted in “poor judgment.”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15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DotCom</a:t>
            </a:r>
            <a:r>
              <a:rPr lang="en-US" dirty="0" smtClean="0"/>
              <a:t> Bubble,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Growth in internet technology led to people invest wildly in start-up tech companies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Federal Reserve increased interest rates to slow investment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Companies went bankrupt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Scandals in accounting were uncovered at Enron and </a:t>
            </a:r>
            <a:r>
              <a:rPr lang="en-US" dirty="0" err="1" smtClean="0">
                <a:solidFill>
                  <a:srgbClr val="FF0000"/>
                </a:solidFill>
              </a:rPr>
              <a:t>Worldcom</a:t>
            </a:r>
            <a:r>
              <a:rPr lang="en-US" dirty="0" smtClean="0">
                <a:solidFill>
                  <a:srgbClr val="FF0000"/>
                </a:solidFill>
              </a:rPr>
              <a:t> (2001)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Sarbanes-Oxley Act (2002) – companies are forced to follow ethical accounting laws</a:t>
            </a:r>
          </a:p>
        </p:txBody>
      </p:sp>
    </p:spTree>
    <p:extLst>
      <p:ext uri="{BB962C8B-B14F-4D97-AF65-F5344CB8AC3E}">
        <p14:creationId xmlns:p14="http://schemas.microsoft.com/office/powerpoint/2010/main" val="10383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32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40" y="0"/>
            <a:ext cx="1885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95" y="1828800"/>
            <a:ext cx="1824108" cy="23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0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Housing Bubble, 2008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Poorly regulated loans to risky home-buyers (“sub-prime mortgages”)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Americans were getting rich from rising home prices by selling the American Dream of home ownership to those could not afford it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When mortgages failed, all those who extended credit lost money and the economy spiraled into a recession (lasting until July 2009)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"/>
          <a:stretch>
            <a:fillRect/>
          </a:stretch>
        </p:blipFill>
        <p:spPr bwMode="auto">
          <a:xfrm>
            <a:off x="0" y="609600"/>
            <a:ext cx="912777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0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8" b="2970"/>
          <a:stretch/>
        </p:blipFill>
        <p:spPr bwMode="auto">
          <a:xfrm>
            <a:off x="1219200" y="0"/>
            <a:ext cx="5791200" cy="682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7103" r="3805" b="17494"/>
          <a:stretch/>
        </p:blipFill>
        <p:spPr bwMode="auto">
          <a:xfrm>
            <a:off x="7883" y="762000"/>
            <a:ext cx="916035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52400" y="5486400"/>
            <a:ext cx="1447800" cy="1371600"/>
          </a:xfrm>
          <a:prstGeom prst="wedgeRoundRectCallout">
            <a:avLst>
              <a:gd name="adj1" fmla="val 120405"/>
              <a:gd name="adj2" fmla="val -10268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1973 OPEC Oil Crisis + stagflation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14800" y="0"/>
            <a:ext cx="1447800" cy="1600200"/>
          </a:xfrm>
          <a:prstGeom prst="wedgeRoundRectCallout">
            <a:avLst>
              <a:gd name="adj1" fmla="val -97381"/>
              <a:gd name="adj2" fmla="val 15773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1979 Oil Crisis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57600" y="5562600"/>
            <a:ext cx="1447800" cy="1219200"/>
          </a:xfrm>
          <a:prstGeom prst="wedgeRoundRectCallout">
            <a:avLst>
              <a:gd name="adj1" fmla="val 44905"/>
              <a:gd name="adj2" fmla="val -229454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1989 Savings and Loan Crisis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239000" y="-38100"/>
            <a:ext cx="1447800" cy="1600200"/>
          </a:xfrm>
          <a:prstGeom prst="wedgeRoundRectCallout">
            <a:avLst>
              <a:gd name="adj1" fmla="val -97381"/>
              <a:gd name="adj2" fmla="val 157738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2000 Dot-Com Bubble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696200" y="5486400"/>
            <a:ext cx="1447800" cy="1371600"/>
          </a:xfrm>
          <a:prstGeom prst="wedgeRoundRectCallout">
            <a:avLst>
              <a:gd name="adj1" fmla="val -41483"/>
              <a:gd name="adj2" fmla="val -116263"/>
              <a:gd name="adj3" fmla="val 16667"/>
            </a:avLst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2008 Housing Bubble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7862" y="1692166"/>
            <a:ext cx="7851285" cy="3080397"/>
          </a:xfrm>
          <a:custGeom>
            <a:avLst/>
            <a:gdLst>
              <a:gd name="connsiteX0" fmla="*/ 0 w 7851285"/>
              <a:gd name="connsiteY0" fmla="*/ 0 h 3080397"/>
              <a:gd name="connsiteX1" fmla="*/ 105104 w 7851285"/>
              <a:gd name="connsiteY1" fmla="*/ 2354317 h 3080397"/>
              <a:gd name="connsiteX2" fmla="*/ 220717 w 7851285"/>
              <a:gd name="connsiteY2" fmla="*/ 525517 h 3080397"/>
              <a:gd name="connsiteX3" fmla="*/ 399393 w 7851285"/>
              <a:gd name="connsiteY3" fmla="*/ 1229710 h 3080397"/>
              <a:gd name="connsiteX4" fmla="*/ 767255 w 7851285"/>
              <a:gd name="connsiteY4" fmla="*/ 483475 h 3080397"/>
              <a:gd name="connsiteX5" fmla="*/ 1103586 w 7851285"/>
              <a:gd name="connsiteY5" fmla="*/ 1324303 h 3080397"/>
              <a:gd name="connsiteX6" fmla="*/ 1177159 w 7851285"/>
              <a:gd name="connsiteY6" fmla="*/ 504496 h 3080397"/>
              <a:gd name="connsiteX7" fmla="*/ 1502979 w 7851285"/>
              <a:gd name="connsiteY7" fmla="*/ 1166648 h 3080397"/>
              <a:gd name="connsiteX8" fmla="*/ 1639614 w 7851285"/>
              <a:gd name="connsiteY8" fmla="*/ 2259724 h 3080397"/>
              <a:gd name="connsiteX9" fmla="*/ 1681655 w 7851285"/>
              <a:gd name="connsiteY9" fmla="*/ 746234 h 3080397"/>
              <a:gd name="connsiteX10" fmla="*/ 1965435 w 7851285"/>
              <a:gd name="connsiteY10" fmla="*/ 252248 h 3080397"/>
              <a:gd name="connsiteX11" fmla="*/ 2238704 w 7851285"/>
              <a:gd name="connsiteY11" fmla="*/ 3079531 h 3080397"/>
              <a:gd name="connsiteX12" fmla="*/ 2396359 w 7851285"/>
              <a:gd name="connsiteY12" fmla="*/ 557048 h 3080397"/>
              <a:gd name="connsiteX13" fmla="*/ 2701159 w 7851285"/>
              <a:gd name="connsiteY13" fmla="*/ 830317 h 3080397"/>
              <a:gd name="connsiteX14" fmla="*/ 3037490 w 7851285"/>
              <a:gd name="connsiteY14" fmla="*/ 1650124 h 3080397"/>
              <a:gd name="connsiteX15" fmla="*/ 3111062 w 7851285"/>
              <a:gd name="connsiteY15" fmla="*/ 2648606 h 3080397"/>
              <a:gd name="connsiteX16" fmla="*/ 3132083 w 7851285"/>
              <a:gd name="connsiteY16" fmla="*/ 409903 h 3080397"/>
              <a:gd name="connsiteX17" fmla="*/ 3310759 w 7851285"/>
              <a:gd name="connsiteY17" fmla="*/ 2333296 h 3080397"/>
              <a:gd name="connsiteX18" fmla="*/ 3584028 w 7851285"/>
              <a:gd name="connsiteY18" fmla="*/ 378372 h 3080397"/>
              <a:gd name="connsiteX19" fmla="*/ 3825766 w 7851285"/>
              <a:gd name="connsiteY19" fmla="*/ 1250731 h 3080397"/>
              <a:gd name="connsiteX20" fmla="*/ 4235669 w 7851285"/>
              <a:gd name="connsiteY20" fmla="*/ 756744 h 3080397"/>
              <a:gd name="connsiteX21" fmla="*/ 4477407 w 7851285"/>
              <a:gd name="connsiteY21" fmla="*/ 1334813 h 3080397"/>
              <a:gd name="connsiteX22" fmla="*/ 4645572 w 7851285"/>
              <a:gd name="connsiteY22" fmla="*/ 2165131 h 3080397"/>
              <a:gd name="connsiteX23" fmla="*/ 4740166 w 7851285"/>
              <a:gd name="connsiteY23" fmla="*/ 1240220 h 3080397"/>
              <a:gd name="connsiteX24" fmla="*/ 4855779 w 7851285"/>
              <a:gd name="connsiteY24" fmla="*/ 1429406 h 3080397"/>
              <a:gd name="connsiteX25" fmla="*/ 5192110 w 7851285"/>
              <a:gd name="connsiteY25" fmla="*/ 882868 h 3080397"/>
              <a:gd name="connsiteX26" fmla="*/ 5433848 w 7851285"/>
              <a:gd name="connsiteY26" fmla="*/ 1187668 h 3080397"/>
              <a:gd name="connsiteX27" fmla="*/ 5770179 w 7851285"/>
              <a:gd name="connsiteY27" fmla="*/ 851337 h 3080397"/>
              <a:gd name="connsiteX28" fmla="*/ 5938345 w 7851285"/>
              <a:gd name="connsiteY28" fmla="*/ 1135117 h 3080397"/>
              <a:gd name="connsiteX29" fmla="*/ 6032938 w 7851285"/>
              <a:gd name="connsiteY29" fmla="*/ 641131 h 3080397"/>
              <a:gd name="connsiteX30" fmla="*/ 6232635 w 7851285"/>
              <a:gd name="connsiteY30" fmla="*/ 2007475 h 3080397"/>
              <a:gd name="connsiteX31" fmla="*/ 6232635 w 7851285"/>
              <a:gd name="connsiteY31" fmla="*/ 2007475 h 3080397"/>
              <a:gd name="connsiteX32" fmla="*/ 6516414 w 7851285"/>
              <a:gd name="connsiteY32" fmla="*/ 1250731 h 3080397"/>
              <a:gd name="connsiteX33" fmla="*/ 6758152 w 7851285"/>
              <a:gd name="connsiteY33" fmla="*/ 798786 h 3080397"/>
              <a:gd name="connsiteX34" fmla="*/ 7273159 w 7851285"/>
              <a:gd name="connsiteY34" fmla="*/ 1513489 h 3080397"/>
              <a:gd name="connsiteX35" fmla="*/ 7388772 w 7851285"/>
              <a:gd name="connsiteY35" fmla="*/ 2848303 h 3080397"/>
              <a:gd name="connsiteX36" fmla="*/ 7577959 w 7851285"/>
              <a:gd name="connsiteY36" fmla="*/ 987972 h 3080397"/>
              <a:gd name="connsiteX37" fmla="*/ 7830207 w 7851285"/>
              <a:gd name="connsiteY37" fmla="*/ 1608082 h 3080397"/>
              <a:gd name="connsiteX38" fmla="*/ 7819697 w 7851285"/>
              <a:gd name="connsiteY38" fmla="*/ 1597572 h 308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851285" h="3080397">
                <a:moveTo>
                  <a:pt x="0" y="0"/>
                </a:moveTo>
                <a:cubicBezTo>
                  <a:pt x="34159" y="1133365"/>
                  <a:pt x="68318" y="2266731"/>
                  <a:pt x="105104" y="2354317"/>
                </a:cubicBezTo>
                <a:cubicBezTo>
                  <a:pt x="141890" y="2441903"/>
                  <a:pt x="171669" y="712952"/>
                  <a:pt x="220717" y="525517"/>
                </a:cubicBezTo>
                <a:cubicBezTo>
                  <a:pt x="269765" y="338083"/>
                  <a:pt x="308303" y="1236717"/>
                  <a:pt x="399393" y="1229710"/>
                </a:cubicBezTo>
                <a:cubicBezTo>
                  <a:pt x="490483" y="1222703"/>
                  <a:pt x="649890" y="467710"/>
                  <a:pt x="767255" y="483475"/>
                </a:cubicBezTo>
                <a:cubicBezTo>
                  <a:pt x="884620" y="499240"/>
                  <a:pt x="1035269" y="1320800"/>
                  <a:pt x="1103586" y="1324303"/>
                </a:cubicBezTo>
                <a:cubicBezTo>
                  <a:pt x="1171903" y="1327807"/>
                  <a:pt x="1110594" y="530772"/>
                  <a:pt x="1177159" y="504496"/>
                </a:cubicBezTo>
                <a:cubicBezTo>
                  <a:pt x="1243724" y="478220"/>
                  <a:pt x="1425903" y="874110"/>
                  <a:pt x="1502979" y="1166648"/>
                </a:cubicBezTo>
                <a:cubicBezTo>
                  <a:pt x="1580055" y="1459186"/>
                  <a:pt x="1609835" y="2329793"/>
                  <a:pt x="1639614" y="2259724"/>
                </a:cubicBezTo>
                <a:cubicBezTo>
                  <a:pt x="1669393" y="2189655"/>
                  <a:pt x="1627352" y="1080813"/>
                  <a:pt x="1681655" y="746234"/>
                </a:cubicBezTo>
                <a:cubicBezTo>
                  <a:pt x="1735958" y="411655"/>
                  <a:pt x="1872594" y="-136635"/>
                  <a:pt x="1965435" y="252248"/>
                </a:cubicBezTo>
                <a:cubicBezTo>
                  <a:pt x="2058277" y="641131"/>
                  <a:pt x="2166883" y="3028731"/>
                  <a:pt x="2238704" y="3079531"/>
                </a:cubicBezTo>
                <a:cubicBezTo>
                  <a:pt x="2310525" y="3130331"/>
                  <a:pt x="2319283" y="931917"/>
                  <a:pt x="2396359" y="557048"/>
                </a:cubicBezTo>
                <a:cubicBezTo>
                  <a:pt x="2473435" y="182179"/>
                  <a:pt x="2594304" y="648138"/>
                  <a:pt x="2701159" y="830317"/>
                </a:cubicBezTo>
                <a:cubicBezTo>
                  <a:pt x="2808014" y="1012496"/>
                  <a:pt x="2969173" y="1347076"/>
                  <a:pt x="3037490" y="1650124"/>
                </a:cubicBezTo>
                <a:cubicBezTo>
                  <a:pt x="3105807" y="1953172"/>
                  <a:pt x="3095297" y="2855309"/>
                  <a:pt x="3111062" y="2648606"/>
                </a:cubicBezTo>
                <a:cubicBezTo>
                  <a:pt x="3126827" y="2441903"/>
                  <a:pt x="3098800" y="462455"/>
                  <a:pt x="3132083" y="409903"/>
                </a:cubicBezTo>
                <a:cubicBezTo>
                  <a:pt x="3165366" y="357351"/>
                  <a:pt x="3235435" y="2338551"/>
                  <a:pt x="3310759" y="2333296"/>
                </a:cubicBezTo>
                <a:cubicBezTo>
                  <a:pt x="3386083" y="2328041"/>
                  <a:pt x="3498193" y="558800"/>
                  <a:pt x="3584028" y="378372"/>
                </a:cubicBezTo>
                <a:cubicBezTo>
                  <a:pt x="3669863" y="197944"/>
                  <a:pt x="3717159" y="1187669"/>
                  <a:pt x="3825766" y="1250731"/>
                </a:cubicBezTo>
                <a:cubicBezTo>
                  <a:pt x="3934373" y="1313793"/>
                  <a:pt x="4127062" y="742730"/>
                  <a:pt x="4235669" y="756744"/>
                </a:cubicBezTo>
                <a:cubicBezTo>
                  <a:pt x="4344276" y="770758"/>
                  <a:pt x="4409090" y="1100082"/>
                  <a:pt x="4477407" y="1334813"/>
                </a:cubicBezTo>
                <a:cubicBezTo>
                  <a:pt x="4545724" y="1569544"/>
                  <a:pt x="4601779" y="2180897"/>
                  <a:pt x="4645572" y="2165131"/>
                </a:cubicBezTo>
                <a:cubicBezTo>
                  <a:pt x="4689365" y="2149366"/>
                  <a:pt x="4705132" y="1362841"/>
                  <a:pt x="4740166" y="1240220"/>
                </a:cubicBezTo>
                <a:cubicBezTo>
                  <a:pt x="4775200" y="1117599"/>
                  <a:pt x="4780455" y="1488965"/>
                  <a:pt x="4855779" y="1429406"/>
                </a:cubicBezTo>
                <a:cubicBezTo>
                  <a:pt x="4931103" y="1369847"/>
                  <a:pt x="5095765" y="923158"/>
                  <a:pt x="5192110" y="882868"/>
                </a:cubicBezTo>
                <a:cubicBezTo>
                  <a:pt x="5288455" y="842578"/>
                  <a:pt x="5337503" y="1192923"/>
                  <a:pt x="5433848" y="1187668"/>
                </a:cubicBezTo>
                <a:cubicBezTo>
                  <a:pt x="5530193" y="1182413"/>
                  <a:pt x="5686096" y="860095"/>
                  <a:pt x="5770179" y="851337"/>
                </a:cubicBezTo>
                <a:cubicBezTo>
                  <a:pt x="5854262" y="842579"/>
                  <a:pt x="5894552" y="1170151"/>
                  <a:pt x="5938345" y="1135117"/>
                </a:cubicBezTo>
                <a:cubicBezTo>
                  <a:pt x="5982138" y="1100083"/>
                  <a:pt x="5983890" y="495738"/>
                  <a:pt x="6032938" y="641131"/>
                </a:cubicBezTo>
                <a:cubicBezTo>
                  <a:pt x="6081986" y="786524"/>
                  <a:pt x="6232635" y="2007475"/>
                  <a:pt x="6232635" y="2007475"/>
                </a:cubicBezTo>
                <a:lnTo>
                  <a:pt x="6232635" y="2007475"/>
                </a:lnTo>
                <a:cubicBezTo>
                  <a:pt x="6279931" y="1881351"/>
                  <a:pt x="6428828" y="1452179"/>
                  <a:pt x="6516414" y="1250731"/>
                </a:cubicBezTo>
                <a:cubicBezTo>
                  <a:pt x="6604000" y="1049283"/>
                  <a:pt x="6632028" y="754993"/>
                  <a:pt x="6758152" y="798786"/>
                </a:cubicBezTo>
                <a:cubicBezTo>
                  <a:pt x="6884276" y="842579"/>
                  <a:pt x="7168056" y="1171903"/>
                  <a:pt x="7273159" y="1513489"/>
                </a:cubicBezTo>
                <a:cubicBezTo>
                  <a:pt x="7378262" y="1855075"/>
                  <a:pt x="7337972" y="2935889"/>
                  <a:pt x="7388772" y="2848303"/>
                </a:cubicBezTo>
                <a:cubicBezTo>
                  <a:pt x="7439572" y="2760717"/>
                  <a:pt x="7504387" y="1194676"/>
                  <a:pt x="7577959" y="987972"/>
                </a:cubicBezTo>
                <a:cubicBezTo>
                  <a:pt x="7651532" y="781269"/>
                  <a:pt x="7789917" y="1506482"/>
                  <a:pt x="7830207" y="1608082"/>
                </a:cubicBezTo>
                <a:cubicBezTo>
                  <a:pt x="7870497" y="1709682"/>
                  <a:pt x="7845097" y="1653627"/>
                  <a:pt x="7819697" y="15975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581</TotalTime>
  <Words>406</Words>
  <Application>Microsoft Office PowerPoint</Application>
  <PresentationFormat>On-screen Show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United states history</vt:lpstr>
      <vt:lpstr>Savings and Loan Crisis, 1989</vt:lpstr>
      <vt:lpstr>PowerPoint Presentation</vt:lpstr>
      <vt:lpstr>DotCom Bubble, 2000</vt:lpstr>
      <vt:lpstr>PowerPoint Presentation</vt:lpstr>
      <vt:lpstr>Housing Bubble, 2008</vt:lpstr>
      <vt:lpstr>PowerPoint Presentation</vt:lpstr>
      <vt:lpstr>PowerPoint Presentation</vt:lpstr>
      <vt:lpstr>Business Cycle</vt:lpstr>
      <vt:lpstr>Solutions</vt:lpstr>
      <vt:lpstr>Cures for Bubbles</vt:lpstr>
      <vt:lpstr>Cultures of Poverty and Wealth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Brycen Baugh</cp:lastModifiedBy>
  <cp:revision>18</cp:revision>
  <dcterms:created xsi:type="dcterms:W3CDTF">2012-05-06T00:58:08Z</dcterms:created>
  <dcterms:modified xsi:type="dcterms:W3CDTF">2015-05-01T19:50:50Z</dcterms:modified>
</cp:coreProperties>
</file>