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69" r:id="rId5"/>
    <p:sldId id="259" r:id="rId6"/>
    <p:sldId id="266" r:id="rId7"/>
    <p:sldId id="261" r:id="rId8"/>
    <p:sldId id="273" r:id="rId9"/>
    <p:sldId id="274" r:id="rId10"/>
    <p:sldId id="260" r:id="rId11"/>
    <p:sldId id="264" r:id="rId12"/>
    <p:sldId id="275" r:id="rId13"/>
    <p:sldId id="263" r:id="rId14"/>
    <p:sldId id="258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026" name="Picture 2" descr="http://losangeles.bitter-lemons.com/wp-content/uploads/2010/04/culture-wars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309" y="-1"/>
            <a:ext cx="76011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>
                <a:solidFill>
                  <a:srgbClr val="7030A0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 b="1">
                <a:solidFill>
                  <a:schemeClr val="accent6">
                    <a:lumMod val="50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E8E19E-EA1A-48D4-A5F1-154C920A5E19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  <a:prstGeom prst="rect">
            <a:avLst/>
          </a:prstGeo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2840F5-9065-4AC6-82F6-A86DA20BB0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>
            <a:extLst/>
          </a:lstStyle>
          <a:p>
            <a:fld id="{CDE8E19E-EA1A-48D4-A5F1-154C920A5E19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>
            <a:extLst/>
          </a:lstStyle>
          <a:p>
            <a:fld id="{412840F5-9065-4AC6-82F6-A86DA20BB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  <a:prstGeom prst="rect">
            <a:avLst/>
          </a:prstGeom>
        </p:spPr>
        <p:txBody>
          <a:bodyPr/>
          <a:lstStyle>
            <a:extLst/>
          </a:lstStyle>
          <a:p>
            <a:fld id="{CDE8E19E-EA1A-48D4-A5F1-154C920A5E19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2840F5-9065-4AC6-82F6-A86DA20BB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>
            <a:extLst/>
          </a:lstStyle>
          <a:p>
            <a:fld id="{CDE8E19E-EA1A-48D4-A5F1-154C920A5E19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>
            <a:extLst/>
          </a:lstStyle>
          <a:p>
            <a:fld id="{412840F5-9065-4AC6-82F6-A86DA20BB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  <a:prstGeom prst="rect">
            <a:avLst/>
          </a:prstGeo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E8E19E-EA1A-48D4-A5F1-154C920A5E19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  <a:prstGeom prst="rect">
            <a:avLst/>
          </a:prstGeo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  <a:prstGeom prst="rect">
            <a:avLst/>
          </a:prstGeom>
        </p:spPr>
        <p:txBody>
          <a:bodyPr/>
          <a:lstStyle>
            <a:extLst/>
          </a:lstStyle>
          <a:p>
            <a:fld id="{412840F5-9065-4AC6-82F6-A86DA20BB0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>
            <a:extLst/>
          </a:lstStyle>
          <a:p>
            <a:fld id="{CDE8E19E-EA1A-48D4-A5F1-154C920A5E19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>
            <a:extLst/>
          </a:lstStyle>
          <a:p>
            <a:fld id="{412840F5-9065-4AC6-82F6-A86DA20BB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>
            <a:extLst/>
          </a:lstStyle>
          <a:p>
            <a:fld id="{CDE8E19E-EA1A-48D4-A5F1-154C920A5E19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>
            <a:extLst/>
          </a:lstStyle>
          <a:p>
            <a:fld id="{412840F5-9065-4AC6-82F6-A86DA20BB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>
            <a:extLst/>
          </a:lstStyle>
          <a:p>
            <a:fld id="{CDE8E19E-EA1A-48D4-A5F1-154C920A5E19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>
            <a:extLst/>
          </a:lstStyle>
          <a:p>
            <a:fld id="{412840F5-9065-4AC6-82F6-A86DA20BB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E8E19E-EA1A-48D4-A5F1-154C920A5E19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>
            <a:extLst/>
          </a:lstStyle>
          <a:p>
            <a:fld id="{412840F5-9065-4AC6-82F6-A86DA20BB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>
            <a:extLst/>
          </a:lstStyle>
          <a:p>
            <a:fld id="{CDE8E19E-EA1A-48D4-A5F1-154C920A5E19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>
            <a:extLst/>
          </a:lstStyle>
          <a:p>
            <a:fld id="{412840F5-9065-4AC6-82F6-A86DA20BB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>
            <a:extLst/>
          </a:lstStyle>
          <a:p>
            <a:fld id="{CDE8E19E-EA1A-48D4-A5F1-154C920A5E19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>
            <a:extLst/>
          </a:lstStyle>
          <a:p>
            <a:fld id="{412840F5-9065-4AC6-82F6-A86DA20BB07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losangeles.bitter-lemons.com/wp-content/uploads/2010/04/culture-wars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604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0" y="-1"/>
            <a:ext cx="9144000" cy="6858000"/>
          </a:xfrm>
          <a:prstGeom prst="rect">
            <a:avLst/>
          </a:prstGeom>
          <a:solidFill>
            <a:schemeClr val="bg1"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62484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839200" cy="57912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99"/>
                                      </p:to>
                                    </p:animClr>
                                    <p:animClr clrSpc="rgb" dir="cw">
                                      <p:cBhvr>
                                        <p:cTn id="50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99"/>
                                      </p:to>
                                    </p:animClr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autoRev="1" fill="remove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remove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99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remove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99"/>
                                      </p:to>
                                    </p:animClr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50" autoRev="1" fill="remove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99"/>
                                      </p:to>
                                    </p:animClr>
                                    <p:animClr clrSpc="rgb" dir="cw">
                                      <p:cBhvr>
                                        <p:cTn id="60" dur="250" autoRev="1" fill="remove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99"/>
                                      </p:to>
                                    </p:animClr>
                                    <p:set>
                                      <p:cBhvr>
                                        <p:cTn id="61" dur="250" autoRev="1" fill="remove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autoRev="1" fill="remove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250" autoRev="1" fill="remove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99"/>
                                      </p:to>
                                    </p:animClr>
                                    <p:animClr clrSpc="rgb" dir="cw">
                                      <p:cBhvr>
                                        <p:cTn id="65" dur="250" autoRev="1" fill="remove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99"/>
                                      </p:to>
                                    </p:animClr>
                                    <p:set>
                                      <p:cBhvr>
                                        <p:cTn id="66" dur="250" autoRev="1" fill="remove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autoRev="1" fill="remove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250" autoRev="1" fill="remove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99"/>
                                      </p:to>
                                    </p:animClr>
                                    <p:animClr clrSpc="rgb" dir="cw">
                                      <p:cBhvr>
                                        <p:cTn id="70" dur="250" autoRev="1" fill="remove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99"/>
                                      </p:to>
                                    </p:animClr>
                                    <p:set>
                                      <p:cBhvr>
                                        <p:cTn id="71" dur="250" autoRev="1" fill="remove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50" autoRev="1" fill="remove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>
        <p:tmplLst>
          <p:tmpl lvl="1">
            <p:tnLst>
              <p:par>
                <p:cTn presetID="53" presetClass="entr" presetSubtype="52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53" presetClass="entr" presetSubtype="52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53" presetClass="entr" presetSubtype="52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53" presetClass="entr" presetSubtype="52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53" presetClass="entr" presetSubtype="52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fltVal val="0.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1" uiExpand="1" build="p">
        <p:tmplLst>
          <p:tmpl lvl="1">
            <p:tnLst>
              <p:par>
                <p:cTn presetID="27" presetClass="emph" presetSubtype="0" fill="remove" nodeType="withEffect">
                  <p:stCondLst>
                    <p:cond delay="0"/>
                  </p:stCondLst>
                  <p:childTnLst>
                    <p:animClr clrSpc="rgb" dir="cw">
                      <p:cBhvr override="childStyle">
                        <p:cTn dur="250" autoRev="1" fill="remove"/>
                        <p:tgtEl>
                          <p:spTgt spid="31"/>
                        </p:tgtEl>
                        <p:attrNameLst>
                          <p:attrName>style.color</p:attrName>
                        </p:attrNameLst>
                      </p:cBhvr>
                      <p:to>
                        <a:srgbClr val="66FF99"/>
                      </p:to>
                    </p:animClr>
                    <p:animClr clrSpc="rgb" dir="cw">
                      <p:cBhvr>
                        <p:cTn dur="250" autoRev="1" fill="remove"/>
                        <p:tgtEl>
                          <p:spTgt spid="31"/>
                        </p:tgtEl>
                        <p:attrNameLst>
                          <p:attrName>fillcolor</p:attrName>
                        </p:attrNameLst>
                      </p:cBhvr>
                      <p:to>
                        <a:srgbClr val="66FF99"/>
                      </p:to>
                    </p:animClr>
                    <p:set>
                      <p:cBhvr>
                        <p:cTn dur="250" autoRev="1" fill="remove"/>
                        <p:tgtEl>
                          <p:spTgt spid="31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  <p:set>
                      <p:cBhvr>
                        <p:cTn dur="250" autoRev="1" fill="remove"/>
                        <p:tgtEl>
                          <p:spTgt spid="31"/>
                        </p:tgtEl>
                        <p:attrNameLst>
                          <p:attrName>fill.on</p:attrName>
                        </p:attrNameLst>
                      </p:cBhvr>
                      <p:to>
                        <p:strVal val="tru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7" presetClass="emph" presetSubtype="0" fill="remove" nodeType="withEffect">
                  <p:stCondLst>
                    <p:cond delay="0"/>
                  </p:stCondLst>
                  <p:childTnLst>
                    <p:animClr clrSpc="rgb" dir="cw">
                      <p:cBhvr override="childStyle">
                        <p:cTn dur="250" autoRev="1" fill="remove"/>
                        <p:tgtEl>
                          <p:spTgt spid="31"/>
                        </p:tgtEl>
                        <p:attrNameLst>
                          <p:attrName>style.color</p:attrName>
                        </p:attrNameLst>
                      </p:cBhvr>
                      <p:to>
                        <a:srgbClr val="66FF99"/>
                      </p:to>
                    </p:animClr>
                    <p:animClr clrSpc="rgb" dir="cw">
                      <p:cBhvr>
                        <p:cTn dur="250" autoRev="1" fill="remove"/>
                        <p:tgtEl>
                          <p:spTgt spid="31"/>
                        </p:tgtEl>
                        <p:attrNameLst>
                          <p:attrName>fillcolor</p:attrName>
                        </p:attrNameLst>
                      </p:cBhvr>
                      <p:to>
                        <a:srgbClr val="66FF99"/>
                      </p:to>
                    </p:animClr>
                    <p:set>
                      <p:cBhvr>
                        <p:cTn dur="250" autoRev="1" fill="remove"/>
                        <p:tgtEl>
                          <p:spTgt spid="31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  <p:set>
                      <p:cBhvr>
                        <p:cTn dur="250" autoRev="1" fill="remove"/>
                        <p:tgtEl>
                          <p:spTgt spid="31"/>
                        </p:tgtEl>
                        <p:attrNameLst>
                          <p:attrName>fill.on</p:attrName>
                        </p:attrNameLst>
                      </p:cBhvr>
                      <p:to>
                        <p:strVal val="tru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7" presetClass="emph" presetSubtype="0" fill="remove" nodeType="withEffect">
                  <p:stCondLst>
                    <p:cond delay="0"/>
                  </p:stCondLst>
                  <p:childTnLst>
                    <p:animClr clrSpc="rgb" dir="cw">
                      <p:cBhvr override="childStyle">
                        <p:cTn dur="250" autoRev="1" fill="remove"/>
                        <p:tgtEl>
                          <p:spTgt spid="31"/>
                        </p:tgtEl>
                        <p:attrNameLst>
                          <p:attrName>style.color</p:attrName>
                        </p:attrNameLst>
                      </p:cBhvr>
                      <p:to>
                        <a:srgbClr val="66FF99"/>
                      </p:to>
                    </p:animClr>
                    <p:animClr clrSpc="rgb" dir="cw">
                      <p:cBhvr>
                        <p:cTn dur="250" autoRev="1" fill="remove"/>
                        <p:tgtEl>
                          <p:spTgt spid="31"/>
                        </p:tgtEl>
                        <p:attrNameLst>
                          <p:attrName>fillcolor</p:attrName>
                        </p:attrNameLst>
                      </p:cBhvr>
                      <p:to>
                        <a:srgbClr val="66FF99"/>
                      </p:to>
                    </p:animClr>
                    <p:set>
                      <p:cBhvr>
                        <p:cTn dur="250" autoRev="1" fill="remove"/>
                        <p:tgtEl>
                          <p:spTgt spid="31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  <p:set>
                      <p:cBhvr>
                        <p:cTn dur="250" autoRev="1" fill="remove"/>
                        <p:tgtEl>
                          <p:spTgt spid="31"/>
                        </p:tgtEl>
                        <p:attrNameLst>
                          <p:attrName>fill.on</p:attrName>
                        </p:attrNameLst>
                      </p:cBhvr>
                      <p:to>
                        <p:strVal val="tru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7" presetClass="emph" presetSubtype="0" fill="remove" nodeType="withEffect">
                  <p:stCondLst>
                    <p:cond delay="0"/>
                  </p:stCondLst>
                  <p:childTnLst>
                    <p:animClr clrSpc="rgb" dir="cw">
                      <p:cBhvr override="childStyle">
                        <p:cTn dur="250" autoRev="1" fill="remove"/>
                        <p:tgtEl>
                          <p:spTgt spid="31"/>
                        </p:tgtEl>
                        <p:attrNameLst>
                          <p:attrName>style.color</p:attrName>
                        </p:attrNameLst>
                      </p:cBhvr>
                      <p:to>
                        <a:srgbClr val="66FF99"/>
                      </p:to>
                    </p:animClr>
                    <p:animClr clrSpc="rgb" dir="cw">
                      <p:cBhvr>
                        <p:cTn dur="250" autoRev="1" fill="remove"/>
                        <p:tgtEl>
                          <p:spTgt spid="31"/>
                        </p:tgtEl>
                        <p:attrNameLst>
                          <p:attrName>fillcolor</p:attrName>
                        </p:attrNameLst>
                      </p:cBhvr>
                      <p:to>
                        <a:srgbClr val="66FF99"/>
                      </p:to>
                    </p:animClr>
                    <p:set>
                      <p:cBhvr>
                        <p:cTn dur="250" autoRev="1" fill="remove"/>
                        <p:tgtEl>
                          <p:spTgt spid="31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  <p:set>
                      <p:cBhvr>
                        <p:cTn dur="250" autoRev="1" fill="remove"/>
                        <p:tgtEl>
                          <p:spTgt spid="31"/>
                        </p:tgtEl>
                        <p:attrNameLst>
                          <p:attrName>fill.on</p:attrName>
                        </p:attrNameLst>
                      </p:cBhvr>
                      <p:to>
                        <p:strVal val="tru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7" presetClass="emph" presetSubtype="0" fill="remove" nodeType="withEffect">
                  <p:stCondLst>
                    <p:cond delay="0"/>
                  </p:stCondLst>
                  <p:childTnLst>
                    <p:animClr clrSpc="rgb" dir="cw">
                      <p:cBhvr override="childStyle">
                        <p:cTn dur="250" autoRev="1" fill="remove"/>
                        <p:tgtEl>
                          <p:spTgt spid="31"/>
                        </p:tgtEl>
                        <p:attrNameLst>
                          <p:attrName>style.color</p:attrName>
                        </p:attrNameLst>
                      </p:cBhvr>
                      <p:to>
                        <a:srgbClr val="66FF99"/>
                      </p:to>
                    </p:animClr>
                    <p:animClr clrSpc="rgb" dir="cw">
                      <p:cBhvr>
                        <p:cTn dur="250" autoRev="1" fill="remove"/>
                        <p:tgtEl>
                          <p:spTgt spid="31"/>
                        </p:tgtEl>
                        <p:attrNameLst>
                          <p:attrName>fillcolor</p:attrName>
                        </p:attrNameLst>
                      </p:cBhvr>
                      <p:to>
                        <a:srgbClr val="66FF99"/>
                      </p:to>
                    </p:animClr>
                    <p:set>
                      <p:cBhvr>
                        <p:cTn dur="250" autoRev="1" fill="remove"/>
                        <p:tgtEl>
                          <p:spTgt spid="31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  <p:set>
                      <p:cBhvr>
                        <p:cTn dur="250" autoRev="1" fill="remove"/>
                        <p:tgtEl>
                          <p:spTgt spid="31"/>
                        </p:tgtEl>
                        <p:attrNameLst>
                          <p:attrName>fill.on</p:attrName>
                        </p:attrNameLst>
                      </p:cBhvr>
                      <p:to>
                        <p:strVal val="tru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800" b="1" kern="1200" baseline="0">
          <a:solidFill>
            <a:srgbClr val="7030A0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800" b="1" i="1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800" b="1" kern="1200">
          <a:solidFill>
            <a:srgbClr val="7030A0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800" b="1" kern="1200">
          <a:solidFill>
            <a:srgbClr val="7030A0"/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2800" b="1" kern="1200">
          <a:solidFill>
            <a:srgbClr val="7030A0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560832"/>
            <a:ext cx="5105400" cy="2868168"/>
          </a:xfrm>
          <a:solidFill>
            <a:schemeClr val="bg1">
              <a:alpha val="94000"/>
            </a:schemeClr>
          </a:solidFill>
        </p:spPr>
        <p:txBody>
          <a:bodyPr/>
          <a:lstStyle/>
          <a:p>
            <a:r>
              <a:rPr lang="en-US" sz="6000" dirty="0" smtClean="0"/>
              <a:t>United States history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3429000"/>
            <a:ext cx="5114778" cy="1295400"/>
          </a:xfrm>
          <a:solidFill>
            <a:schemeClr val="bg1">
              <a:alpha val="94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 Culture Wars</a:t>
            </a:r>
          </a:p>
          <a:p>
            <a:r>
              <a:rPr lang="en-US" sz="2800" dirty="0" smtClean="0"/>
              <a:t>Dr. King-Owen</a:t>
            </a:r>
          </a:p>
          <a:p>
            <a:r>
              <a:rPr lang="en-US" sz="2800" dirty="0" smtClean="0"/>
              <a:t>[14.03]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935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Same-Sex 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FF0000"/>
                </a:solidFill>
              </a:rPr>
              <a:t>Defense of Marriage Act (1996) – Congress rejected same-sex marriage </a:t>
            </a:r>
            <a:r>
              <a:rPr lang="en-US" dirty="0" smtClean="0">
                <a:solidFill>
                  <a:schemeClr val="tx1"/>
                </a:solidFill>
              </a:rPr>
              <a:t>(now before the Supreme Court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2013- US v. Windsor overturned part of DOMA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Prop 8 (California, 2008) – same-sex marriage made unconstitutional </a:t>
            </a:r>
            <a:r>
              <a:rPr lang="en-US" dirty="0" smtClean="0">
                <a:solidFill>
                  <a:schemeClr val="tx1"/>
                </a:solidFill>
              </a:rPr>
              <a:t>(Now being reviewed by the Supreme Court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2015 – Supreme Court rules that same-sex marriage is legal in the US (Obergefell v. Hodges)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97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024"/>
            <a:ext cx="8825910" cy="667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36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3" y="304800"/>
            <a:ext cx="8882062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412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auljpark.files.wordpress.com/2012/05/gay-marriage-cart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55813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94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FF0000"/>
                </a:solidFill>
              </a:rPr>
              <a:t>Multicultural education – more emphasis on diversity of views (not “dead white men”)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Globalization– U.S. competes with the world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Accountability – showing achievement in reading and math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No Child Left Behind Act, 2001 – state testing to prove students are achieving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8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kimberlybrown22.files.wordpress.com/2011/12/8389_blog-gi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" y="0"/>
            <a:ext cx="87085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77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3.bp.blogspot.com/-koKNjsbgcWg/TX_o9vGrwXI/AAAAAAAACic/itcudJnwiWA/s1600/Standard-Test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376"/>
            <a:ext cx="9070352" cy="652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1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 the 1990s, growing </a:t>
            </a:r>
            <a:r>
              <a:rPr lang="en-US" i="1" dirty="0" smtClean="0">
                <a:solidFill>
                  <a:srgbClr val="FF0000"/>
                </a:solidFill>
              </a:rPr>
              <a:t>multiculturalism </a:t>
            </a:r>
            <a:r>
              <a:rPr lang="en-US" dirty="0" smtClean="0">
                <a:solidFill>
                  <a:srgbClr val="FF0000"/>
                </a:solidFill>
              </a:rPr>
              <a:t>began to cause debates over the future of America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Pluralism</a:t>
            </a:r>
            <a:r>
              <a:rPr lang="en-US" i="0" dirty="0" smtClean="0">
                <a:solidFill>
                  <a:srgbClr val="FF0000"/>
                </a:solidFill>
              </a:rPr>
              <a:t> = diversity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Religious (Christianity vs. Secular [Non-Religious] Values)</a:t>
            </a:r>
          </a:p>
          <a:p>
            <a:pPr lvl="2"/>
            <a:r>
              <a:rPr lang="en-US" i="0" dirty="0" smtClean="0">
                <a:solidFill>
                  <a:srgbClr val="FF0000"/>
                </a:solidFill>
              </a:rPr>
              <a:t>Ethnic (Black, White, Hispanic, Asian…..)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Gender and Sex (identity, orientation)</a:t>
            </a: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  <a:p>
            <a:r>
              <a:rPr lang="en-US" i="0" dirty="0" smtClean="0">
                <a:solidFill>
                  <a:srgbClr val="FF0000"/>
                </a:solidFill>
              </a:rPr>
              <a:t>Tensions increased because of migration</a:t>
            </a:r>
          </a:p>
          <a:p>
            <a:pPr lvl="1"/>
            <a:r>
              <a:rPr lang="en-US" i="0" dirty="0" smtClean="0">
                <a:solidFill>
                  <a:srgbClr val="FF0000"/>
                </a:solidFill>
              </a:rPr>
              <a:t>Sunbelt – population of the South grows b/c of immigrants from North AND Latin America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Sunbelt tends to vote Republican</a:t>
            </a:r>
            <a:endParaRPr lang="en-US" i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8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t3.gstatic.com/images?q=tbn:ANd9GcQNPgTYk4smbGc0NU7vOB59zil_vXy1Z9yK9IUGuS1QP7Jl2GfKQ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"/>
            <a:ext cx="6629400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21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4.bp.blogspot.com/_YMH5pECaKQs/TU7dij2tklI/AAAAAAAAA84/c1o4llSw5DM/s1600/multiculturali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9" y="0"/>
            <a:ext cx="9091566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64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Bible-Belt conservatives called for federal and state laws to: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end abortion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end federal money for stem cell research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limit marriage to one woman and one man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stop the teaching of evolution</a:t>
            </a:r>
          </a:p>
          <a:p>
            <a:pPr marL="292608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54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graphics8.nytimes.com/images/2012/02/08/opinion/08campaign-stops-image/08campaign-stops-image-blog4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87205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2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0.gstatic.com/images?q=tbn:ANd9GcS407E_g1sK2a00InrgxU1XyuhQMuQuNru0tHqhf-WGmWTzgOz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412"/>
            <a:ext cx="6972974" cy="688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51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1.gstatic.com/images?q=tbn:ANd9GcQ7dSBIl7cPlu-JR0zA4J5He8TTVv_q-usPjXfYHSCBA-E13m_xe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6" y="4482"/>
            <a:ext cx="3795502" cy="2662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t0.gstatic.com/images?q=tbn:ANd9GcTPxV04itorBeIc38YqR_Te3jaLR06pLpCVKV0PjW-4xcIxLGJ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763" y="3352800"/>
            <a:ext cx="5042237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://t0.gstatic.com/images?q=tbn:ANd9GcQlzo4h2puTCez10jUhhylvM3IWBsOIfhtRkKM_OmXCH1PfnrE-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878" y="990600"/>
            <a:ext cx="4218214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data:image/jpeg;base64,/9j/4AAQSkZJRgABAQAAAQABAAD/2wCEAAkGBhQSERUUExQWFRUWFxcYFxcYGBoaGBcYHBgYGBgaGB0aGyceGBojGRcaHy8gJCcpLCwsFx8xNTAqNSYrLCkBCQoKDgwOGg8PGiwkHCQsLCwsLCwtLCwsLCwsLSwpLCwsLCwpKSksLCksLCksLCwsLCwsLCwsLCwsKSwsLCwsLP/AABEIALQBGAMBIgACEQEDEQH/xAAcAAABBQEBAQAAAAAAAAAAAAAFAAIDBAYBBwj/xABDEAABAwIEAgcFBgMHAwUAAAABAgMRACEEBRIxQVEGEyJhcYGRMqGx0fAHFCNCweEzUpIVYnKissLxQ4LSFiRTY4P/xAAaAQADAQEBAQAAAAAAAAAAAAAAAQIDBAUG/8QAMBEAAgICAQIDBwMEAwAAAAAAAAECEQMhEjFBBBNRImFxkaHR8DKBsSPB4vEFYuH/2gAMAwEAAhEDEQA/APa3notseE7VQxz+ttWhelQ7p3AMd9qtOkKG8HmIt38j50Caf0KcQtMBOkwdiDIVpIns2JAPOKpEsBu5k4OzvpsIFiDGoWvBE8LUMzRRUCpOmJI5KsO0lX/G4PnfzpptCiUGOKVXME7T3HYb0GxWMWtJ4kJJUNpAkSRvNwLchQ2BNiXfwW1qEFMAzxSU9nfh7I86I5XnPVqhydkwngB+Uelye6hGNcBbbRMkFAO0LkzaeI1KT5d1McUVlQSLiTvv5ncx51Njou4PM0ozZx4SlJ6wlwyUqSGwtQAA3ASoWnccq9VQ4CAQZBuDzHCvIejeWqexaIdSUI7a2zJ0pV2FJHA60knyFFOh2fKTrQowptKmzOwUhWnj3RWs9pMmOtHplKsxgekpkyCQVgAC5uNvUiiGIzjS5H5dpG8kExHMRHnWRYXpVRRj94v7EWPEx76uJVNADqVKlQAqH5ljWP4LykjrBASq2oG1jtvHmR3UQrCdNsZiEohasMEKd0pC51BJSoaj2gZJsEpCt/KgDA5hij177baQnSqPa1SG1KO5mVGNRvfSYtavTehfSRLzAAQUloJSsdm5jdKRcSQTtz3rzX+0CxigWUIKtRHVlCkJUSXICk6pFliBtaOFznQrFNsudacO4UKk9YNSigq7ICglKR1ZIVEiJG9oqUI9Gx6NSesQeEKImSi+15lM6o7iONVcnxCgkiJ0GSBEKCiSCkk3G8HiAKsPYQWcaUQCL6YEj+YWjyIgjwmgn3w4bEIUsgsqKkzBBb1QSO9MjUOABMd9DCTWZnr1NpII60TxIBbCj5SY7iU+FGEELSZ2M+n/ABQDFlDeJKgQAUBV9pIU2Z7uy39Gi2W4k6dKyNSDpJHGACCfEEHzoAhcfWhJtqiZg8imYEbESY7441HkeKBbDhMBUDkBCQZvwNyDyIqTMlaXEEjsrlO/5ykwD/i0iO8d9Zb77+F1SSRqMRNgmIC44jqxt/MaANRljoKQoex7Q71LUpUd5E+vhRBtJsT7R3jgOXfeqOVtkJ1LSUfyI3IEACeaiI8PM1MMUT7IklWnuESLehNAFl5+Nt+Hf4c4rrajx4+63Gqq1dqAZItPeRJ27gB591OafUbmQOH971v9caYF2lXE12kAqVKlQAqVKuTQAiaVUMW8SoJBi4Hj89jSp0Kzypp8giJB7iR8NtqtJzByZ1qJ2kmbHffwHpVFLKZkCLcCf+KmE1SsUuN+ySOqUpBAJEwCN5A2PlQ/MELSCTYwUnfeCDfYnslPlV4g/P6/Sq+aSRzB2k7QLi/EWM8pqZAio4/rKb907XA9x285PGpFvlJRtCeHjvPPwoagkqA3jVt3A+6rT7vZk22tH5dhEnbesDQkRjX21KVh0FOyFLSLqJVrA7oFrcNzejXSZ9CMYs6tKnEtKKNNlGJKgdvZ0AjuPdXML0hbw+GaSUa1L6yQDHFQBJPOB6VNnqkYnLU4oBAdSjTe9m3DqCf7wT2gReJGxrdPlopwagm1r1IMvxxASNRlRI5wCr3KtIPhU5zZXXCSfbCpPgI247+tAsFjApsruFJskDgBqKvGJpycZJJPgkch+Xf6t31jZLWzRt5q4VpCAQeyNV4hPaE93Hz7qOp6YoQNSe3KhqSncSkhJgjaQJ8ay+VvFRSSqwNyOUAAeG5J8eVs/jMWA4tTZIEnT3gzB8xfxqnKhJHsWWdIEutpWpPV6lFIBI3ABPvn0vBsLTOatrMBQkTI2sOPhXjL+fOK0Sr2LpHBJtcDnbetTl2dhSSuLJKUza5UDMeQ2oU0waN9j8xQ0kqUT4JBUq9hAEkya8w6R41/V1jLXVpQ6gBTjcvLcUSUrWNJ0RJjVzEC9jy83AjjAnVEkAnSRMyPZn/mqGZusu6lygOkX06j2RtqKZBVc7xxqiTPfcHRi4+8NlaNaStIITCQhakhKE3OlZ94JEVpOjGIWjEBt5DoNkhRKyQk6iiSmEEXNzeBHeQGDfbTiWihOlCNR0qIUZUU+ySAQbGFEmLd9adh5bbiH1JDoJ0KWkHrWwFK4JB1JhQBBk286adgzdlICdIkCIEbgRQPPWfw1IIJQsEKTKRHJadShsbkbGiP9oApJCk+hJHC4sfWKrKzFEkFQJI9koJ8jEnj4X40xmJdxHYRbSpoJUjVe3bOmQZKNaAkoIkHaJijZxBUtLkhCpDeIRIVoJOlJVwPaUbi4SoHnIDpLhixrCUQkq6xs8hbrW5iTsCEnbRV/EZl1jKsU2mxQlL6SNwFSSO9BBHeFnkKViNXmTOpttAJu4kSTJBEqST360puKyWTPBzFalAkDW4E7EHrFNoRAsq6UkeHKjeb5nDSCAC4ktKsbXMKuOSZN+4xQ/oIyJddUDqSA3pA2VrWopEWJGoD1oGGM6dKG0oupx0lMj2gCCVaeITw7t6mezAMpEJGrTCQLJSLHjsBx4m1rgVW1Fx1SwCpZPVIg6QEJI61UzISVyCQJOkeFCcQ+VPFKjr7MAp7KVKmBck6G0g2UOc3KhTEEXM3EpbQq0HWo2lRurlBIBPnwtJvBODmFE8jsOXIRyFYvD4TqVqU52z2+yoC54kg3BMmOQiiWVqWgxISsqnTpgNp4kcwdoO5PdToVmwSKdUOGUSkSQe8bE8alqSjtKsH0t6bOMPdWypBhQJ7KpAi6Tw3jvuRTujvTRTyldZCSqIAmBHAcvM3vFC9AZtnnwkSowBVBzHjQBN4uSR2bAknz/Ssx0p6TJCCgEnWCDHCNuNwRfyrNZf0q6qAQVGZkkyLgjY34+tFpPYU2bR7MJeRMgaVEIEnVAGkwDxJNrbUqz4zxL72tUhOlKblUqJKj6TaxpVSZIAGctccO8PB1J+LYpqs8ww3TiE+Tav9wq0rCDn7hVfGZUNO3Cok3FWwVM5hMwbUCT1ggTKW9cDmqFD9ae5jWFAgvWVwU06DPAzpI4UAYxpbQQCJUmO8eF6GKfI4zIjwE8Bw8qlTbRpOCT0FG3bjgf2p5PCgiMeZ0k8uX0Kvtu8Jn6/asmhpmr6OZCl4F53+Gg2SdiRdU/3QDtxmp8fmDLzX3dHsrebSmEWBVuqBcJ0pVJtvQdOcr+6BhuZUtZVG5BiEjxMz6VEzleJZ60uDSFNEpIUOwtHbF5sqAoedax6HS0+KlJ+lFrP8nVgzpH8NW3GFJFxPGx34jzodlsuKSNQA9kTa07nuvvV5HSgYvDKZdVqWIUhfGU2KVW4oJg8SADQEApMbRP161MupOXG1TZsS32XG2LjVBI47b8hxHmBxrP4mAsgbcvrjRfK8Yt1LbGGYhyxWvUTqEXKpsAeJ7+FGx9nzaLvOlSjulG08e0bq91Pjy6HNfHqYVxWxonlWITqSlR7O4nYKiAT4Vqv7FwyNmUHvUFK/1L/Sl1LY2ZYH/wCKT+tNYmHNA55KlkiVQdMoHKYGribqFuc1FnDqW06EHTMDTuTa50jbcb8zRpeOUJOhieZaFCMd0lSQQptte8lSEaf+0JAPmTVcCeQBKyoyd9r2jxrS5LnUNqClpFhIKtykGCmDY2APOBQNOOQfZwyFDubJ94qy3m+lBR1CkJNyEhwXiJvImKFCmNyTNBiM1/CsoFS548JJnfwHrTcPmyg6EidUxqAJEWuIFzAFZNQa4rfTO8qSf9SKkQw3uHlDxbEeqVim4+hKZqs+zMPq09gpVte4EncTuLnn3VSyDMuqQpsLCgZQWzELSdU6SbpPbMcDJmNwF6okdl9Cv8Wv5Kp7WDJHa0H/AAaf9y26ni7sq0H8AlK0YNJMDU7quRqSiOyvmDN1G8W7qK9H8X+CQ1AdfdeLY4Ngm7ir3hIEd5A4k1n8EltBuhZsbqDgHasoAt9YOAqQY/DJWEIWvDqiCpC0rCkm0FSwSmOUA3nvqlFibRtsI02hooQr8NCYdetsgRpEbACZjYTxM0PGBH8ZSSFuqnQdPZQIDYAGykpCSeMlVEF4lsMpbMFOkCLRAjcC148KqYvGNGCobbXM+V6qhWAnc21Oq17hSZsLhICbnlGr02qNGcFxxUCypgcYSYTMbCTNv1NCOkWbskkMoBWsxr1KgHad4J7XhfjWny/JkMpAUvUtVgNRJJVfaNgOJ3NqQGxy1spbSDcwJMRenY97Q2VQVEbATJPCIG9dw4gCYmNhQvNukjLbnUlf4lhEE6ZEgmOEd3xpDPK+lGNS4+pQSRJuTFyLTYCDa/eKlyrEhKVpSofluDEmxAEidW45XoJm2Yh15atN1KUSQTe/DkI4VXW/beFA25Re/jU2UXsZj1KWqSdtjy4TG9qq9bFVFPTfw+FcS73VJRd+9kbHhHhSqmSP0pVLGHMPj9RgpRsdhUisxVJASI23UPgasdEcrbexbbazKVagQLH2Sd/EV6S39n2DCgrq1G8wVqI9JrTTfuN8kpQioyS5fBdDylrJuvgJZWe9Gox7j8asufZ06odlt8eKQf8AxPvr2XD4phDfYU2ltFrEBKTy5AzVbGYFtxQKnnBr9kJeUgGP5QkjV76KRk5utxV/D7Hh+M+znGNyrqHFjgUpM73BTuPKZ51ew2I6lADuXKU2gASpKpEblSwixJvc8a9bVkDGoJ610KIkJ69ckcwJk0kZMwpC/wAVa2ylaFS8VJgiDMmAQPSmkjPfVIxWQYfDdvEhHVBvslKiewQAVG5JCoIEb+tDVZ+MRimwrssBYBSd1BR0Eq8lT3RWwwvQTA9WWUOrIUsuEB4KJVAEm14A95q0x0RwrbLjKVAgHUsqKdaTEgqIAIgbTT0uhupKvau+nwRgx0IbDQLS5cSopUrgVAwUqG6YI8fGk30McW+2g26xMjy9oTt2fOQQeNbXC9E2ytzEdatGtRUsAo6sgwriIIMzM8aKt5UysJCXZUghSSlSSUkHceRg86mkN5W4uN2v4YzKclawbelsCT7Sjuf27qjxOImiTjCFx+JuSBBFyNwOZqu5lCCY6y/K01omjhcJMDqUDwqF4pAkgelGjkCf/k7tuPLesZ0614dSW57Kk6tW1pgjx+dOyeDA+fZwFEhNkDlx/amZXlEjrHBc3SkjbvI5/Ch+VMdYesUOyPZB4kcfAe81osK/IPdQxiCzUgUqqYeqUPigktBRoA47oWpGwBUB3JVcDyBoynEd9AM7c/FnmkH9P0oGi9lmXodRJSJ7gPlzBpY/LQ0ApMxNx+tR9G8bC1J8T8D+pozj8QFIKVHcUr2UB8E1rURq0kXHeD795HlRQ4BwiNQWOShI/wA0is43idMLG6CQrvTx90HyqXE9LXW1kJSgpBtIMxHMGk5KPUqmzSKefQmNCCBYAW8rACshnfSRbi1IulNp5kQP8tXmunk6w4nSknskX0iL6uJveR6UDzhAUSpNzzGxSZII5jtT5mpk+UdDS3sjweP0OJURISbJ2n6N/KiuC6ZutO606DExKd5JuTudzuazBJqNRM34bVim0W0emZP9pq09d1okq7SI4Efk7p3nurI51mi38Q46FL7SrSYVpHsgxyFvKhDSzzq31nCjl6gkV0p2jxMnena+EetSk7WqAgTv5cvGnyGdbVuO+uF2Caa7c8o48I4fOuhPePnTA6p23nXaYrjFdoGeidDM9aTimwhIlxQSSQSRNrcuFetV5bk2AWHW1BtKQFoPs8JHdPnXqVbyMzzZxR6t1obqxCifBCSfl6URyUdc9hU7hlrUfGSR79FXMP0Zc+9PLUAEEO6DIuVyBbcWJq50RyJTCVlwALUQNwYSPDmT7hXOouz1suaHB09/3ap/JAnMM5Ccw16VK6sFAAiSqFCR3do1PkakjL3lKBIUVzG5slNEF5K4cRiHOzDjZQgzxKUi9rbVYyzJlIwhYUQFFKwSLgap9bGqSdmU8uPgkv8Ar9wH0OLRWn8NQdCVSuTpIsNp3qjjsQpL+IWPZKltHzSqPen3Vo8iyV5lQC3QpsAgIExJ8R41GvosVJfSVj8VwLSYPZgk35+0RS4ujTz8ayyk3p0u77l7KcEleEQhQsptOobTIHLyoZ0ZYQkvrSi7alpTBMlO8bxNgJrQ4NnQ2hEzpSlM+AAqrlGVdQFjVq1rK9oieFXW0cfm+zNX1f8AcyWVYgk4dOkgB8q1cCTFh3ir2KSj7+qWlrMtmUzY9ntH+7t6UUw3RsIDQ6yercUvbeeG9tt6kzHIUuOhzrFNqIAISYmKji6OqXiMbna9Gu/rYNzXCkYtCR7Lq21n/EiQfcZoJ9s+EP3Zl0flc0K/wrE37tSR61uHstCnkOkmUBQA4X40J+0HKy/l2IQPaCC4n/E32x66Y860SpnFlnzjFei/PpR4W3nriBANhsIEURwXSmASrTwvf4Csy1g3liQkQdqkTlLp/lHmKpnME19KndRjTE8vmad/6uXYaEzzvfyoYnInP5k/1VI3kSwfaR6n5UJMKQZw/TAR20GZ/LER5maZiM3S8saQRpF5jn3Ghaej6tU60+U/KrmGycpJOoXHI85o2FIe1m/ULSqJm3x+fuogjpYhRulQO/D3XoXjckKwIWBBm4/eqv8AYxG7o/p+ZpgE/wC1ULfITMKTNxF6cq4AP5beX5fjHlQtnLEpUFdZqI2EAe/VRFOJCVBQUnaCNUSPn86mceSoadDcTlIKezGqJAtfx8qr5e2rqiCD2FFPinePLUaIjNUjdaSNu0oK+M1CrOG/ZCkxyFhvPBNRCHEpuwQpBEgwIPrtfzqk7idNyfWjhw4dkpgjY77zI93wqF/IyoQR76xlOKdMqyng3itNx6Gf0q+lYAj41EjLFNgAJVXW8GtRiD7hUtpvQzq3QKaIMfQpYnBqTE3BuCLio08OEUx0SLO4i3Plf51BBm/p9fV6erbumZ86hCrz9capMCVC67XEPUqdgehr6eGbfD5zXriFSAed6+XEZoK+mMkf14Zlf8zTavVANdMjJFyu01SJ8qdUjKeb4gtsOLBgpQog8jFvfQRzNnBlwdKj1hgarA/xI5RsKrdKM8UlbzChCC2Am1ySUmSeUah5U/G4BZyxCQDICVEcYkk/GfKs27ujvx4lGMXLvJfImw2PcOKw6CswWApY4ElKjJHpUDuarGYRqPVhQQRPZ9gnbbeT5Vzo24X8Up7SUoQ2EDxgCJ8ifSqWPwLihiFJQsq+8AiEmSIcEju7QvS3WjVRipuMq/TX7thHopjXHHXdRPbT1iQSSBKiBA4ftQhh1TLtnFF1LwQoTIcBJBtvwi87jatDlOXLaxCeydIwyElXDUDceO9dyfI4edcdQNXWqU2ZBsZuIPhvRT0J5YRlJ9mlr6f7BXSQtfe/xFLCdAnSbg3iARcEVbz/AC9LuIw4k9tKkj+7AkKHfJ2q3neTPLeS6ypCSEaTq8Te6SDv7qfnORreDRS4EuIBBN4MgBUR4e+iuuiY5Yrh7Vaa+GvgTdGMUpzDpKjKgVJJ5wbH0iiTgB7J4gyO7j8agyzABltLab6RvzJuT61arRXRw5GnNuPSz5hzPMSw841oQC2taDb+VRT+lVf/AFCvgEjy/ejH2sZcWs0ftAc0uDv1JGo/1hVY2rsyCy+kDn83uFQqzpw/nPuqhFc00WBd/tVw/wDUV/UauYHHW7YKzO5cIt4ap58KDRXULI2pWBcXjTNlGJMXO3CuHEk8appNOmlyAtoWVGBer7eTOKvKU+JobhwYmdKRuflXVZq2nZJX3qJ+vdTsC3ispcQnVIUBxB+pqmkE05vOEK7Km9HIpMQe8bGrCkgWA/ek2Af6KN/hqm8r/QUc6qBJEfVvhQvo8IZHaAKlEx5x+lEmc5F8MZHbKgreJEwAYsCSd+JryZx55JFpJi0DvoHnIPXISFFMpJnwJnxrR/em0WBC1G1wRvsQAf8AUfKhWbYdLzqTsNUAjgCTFjtAjxqseNxfJmkIVtnWUp7JKtUnSUgWB0+1c8SmeG9WV4MblNJOXKw60A/iESpIgC8W9YIk0VLyHplPVq3TEck2Mb3UBMClL+olOBplhvQFOARxT9elMVlSN4iri9SSQqyhuL2qBSQoyQCaxWSS7nLbK39jo5R3UqtaQTJFxy/WuVXmy9R2zAdZB86+mfs9xfWZZhVf/UlP9Mp/SvmFZvX0d9kT+rKmP7pcT6OKPwIr2mJGymqmMzdlow44lJiYJvHhVysl04y1sIL8HXKEC9oknbwmok6Vm+GEZzUZdwx96w74LgCHQ3MqKZ0wNXEcuVRHpU11KHQFlKl6IgAg98naqj6E4fL1KbRBWhJUATutISTeTAn3Vlm3lqaYbKIR1spVftkm/kJiRUuVHTjwRnb3SdfTZtM86RDDKSkNlZUCbGNj4G9WsmzMvt6ygtmSADOwi9wKAdMnXOuYSje5SbDtyBxMRt60dyQuloF4guEmYIiJt7NqpPZlOEVhjKlb9+/kB05/ilvqbQymEr0mQZCZ3Pat2bzFPznH4r7z1TKkJBQFJ1RffVcg8jbuqhl+WrdxjxDpTocBURPaGowmxFgExem9LcEfvQUUuLSpAsnmJEA6THAxHGot0dUYQ8xRSXT070n3YS6T5i8yhgoPbJ7UbKISCR3iZrmXZwopxjmolKYUgEyBKCQB3bU/G4Va/uRShUJKdQ30iE+1YcAeFNyXIFobxLSxAXKUGQZTBANvEU92Zry1ip1f+Q3IsE4lpa3HCW3WtUySoKIMkeAqHoQpqVaSvrCntAxpgKtFpm4q50ayh5sqU9HsJbSkGRpTx5fRqXJOjysOsnripEKARBAEkGd4nyoSegyZI+3G+tVXQ8z+3zAQ9hnv50LbP/YoKH+s15PXv321ZYHcClc3adSZ/uqBQfeU14b91SN1+n/NaHnMqBNcirgS0OJPn+1I4lsbD69aYimU0g0TsKsKzIcEj0ppzNR7vrxpMDicGriCPrvpysGRx+vKnNvyOPpUa3rE+XnUJ2+gHdGsxshPvNWSwmPZttMW9edWskwIWoJNkgFSj3Df9BWoxGDAG5I9kJ/LCZ1CBYCAfQRUznRSR51icHpVbYiR8D8ffRVtw6RYbDhPDvqdzJusWpGoJ0KNzJkTFu+jLGVNCIkx/NcegrOeZQE0XckU4WxrVaAEDaE89rz+ldxeXBZ1TChsanbdiwv7jTVuweXnXmzlJy5dwKS8OoQSuwgxc6iNt9vfUjeJtBg3TEHiClMkcdufGnYvEdkEEHtD3XqgvGMjteyrszIMEySYjvrqxNyjbNou1s0eZYol5dp0JF5Aixn2iJ9oWF6FMY78ZSEJ1KITpkRbjN7JA7VClYouGUqVq8SkEwBvBB8K1+S4fDoQpwAdYUESe1ICbgiNjB77DfatMeLhjS91GjlykxmOZVAKzqURfYSBYHxMVQJHH3inqzIqAKrTcDfyJ7uHAUzXO1/rjXBlpytHPNpvRwq4WpVHoM8R4wRSqEQYdeEjcpHioV7t9iD05etMg6H17d6UH514ocAgcDXrn2GPAIxSBwU2r1Ck/wC0V9Axo9QW6BvWf6XYFzENoS0kqhcq2H5SBvE71f6Q50MM2FlGuVBIExwJ5HlQnJelD2IdSkMhLZmVdoxAPGAncRUNrodOKGSP9WK0gzm+AU5hltIgEpCRO3Dl3ULT0ZX/AO0lSQGPaFzJkKMeY4085u4cepkH8NLckQN9IMzE7qFQdGsW49g3StwzKwFqPs9gX8iZpabNIrJCF3rT+doI570eRidBUopKZFoMgwYv4V3LgzhmlIDgIbkrkglM3MgfKsv0VwrS3G3FvHrQow2bk25yTHptT+l6FNPr07PtgHxCkz/pH9VLlrlRr5LclhctfCjU4Xqm0OPpCQlY1qUme0BJkg8d6p5f0xZdcDYCklRhJVEE8rG1EEYFKcMG1CUhvSoc4TesVk5UVYQOfw9aigjfUDGnwkDbnQ200Z4sUMik3br7P59A/mnSdxDy22mdYbEqJnaASRHAT31NmfSEjCIdaHadISkWJBMz4kQR6UJ6YOrTiElG4ZM9ySVBXu41Yx7ATgsOtvtJaUhZ7xJ1SOHaPlSt2zVYoccbrr+b/cnazV1WGxQWYca1iU2i1ojzvXOj+MU88TqJShhCFGTdZuT473qDLwXWMa6lJh0q0CLmEn33irHRpC2VBopVocQHUkj2VQAtKuV/0501doU1FRmkt/8Aisyj+GaewmMbGsull0pJjSUoIWg8wqUi3jXh7oNfT2V5C826sFSOoUVygC5ChbhaLWnhXzhnWXFh91pW7bi0H/tUR+lVHSObxUlKdpgrT30gBUihyFN0mnZzUNUY3FObVfa1d6g13qTQA7USbD1NQ9dqIG166WyKhNjSA3PRAStQkgqAAIG15rZZflSWcNIKNASSogzJntRfYQqTzgV5tkmalpQWkwRz2g7g1rnDjMWhLbOHUlC/5UkIV3lRASBx76xlJR3JlAnLGw4pxZJTqUSIE8Sf1FEU5avcEKHoflRrKOhy2SkPSkEgQBqJPOR7Ke81ohlDCVFAUVEiLAEIJIIVIEniK5MviMPZOXwFZhCFDdCvSfeKhXiAPat5H5V6nl+GYQkIdQAs2Ik34iQocReKF9IMCxAKGiQd4IA8go+1tYCuVZ8bVtNfnfoM86fSF8JE8/OoupbQJAuBMGxMA/7j7qIZiAhcWSFCU2i0lKp5EKBBFAs0fBBiSkXUY34ctrj1r2sWGHlqSZmsjTooMYwqXAkCO+wozlouBwM299UcAB1ZiADAk8Qm8TwuaL4RqAlXEgxO14+VaTnxxuXyJa3ReSCLzY05TXGPH62qLrAeJHh+9q6hfff0rwKZoOBg/m86VJS+fqDSotoDBqetEDx416X9hOJjFPo/mZB/pWP/ACrzgNp5Ctt9kOICMybAtrQ4n/Lq/wBtfQMEe9YhQCSeQJ9BNZb7OgepcUZgr/2gn41pscwVtLQDBUhSQTwJBANDui+SqwrJbUoKJUVEiYuAOPhWbW0dEJJYpLu2jHLy9TmJxRW5/CDi1ET2gNkz6Dyo90Yw2rLlpudfW7bm0W9KLs9HGkreX2iXgQsE2g7gQJrv3vD4RIb1pbAuEkyb3mLk3qVGtnRk8R5keEV6fRfcx3RF9PXNjqCpeoy5qV2bH8sR61pM/wAvW9iMMAgltJKlq4C4Mf5ffRBnOWltLdbOpKNU2IkgajE/GhrvS0aMOtKBDyykgm4hQSYjfehJJUEpznk5xjT6bfuZoHGwQQdiCD52rOZV0MS06FqcKwgyhMQByn9uNM6SZw+l9tpkgdYLE6bqm4vMWjhxovlJeDSQ72l31Km25jgOEcKrTZinPFjtS/V27krmXNrdDpErSko3tBmQR5n1qtggxh1DDJPaXKgkyd54xAsIjuoR0IWpYxCpAl47X7/1oBmOatqx/Wa1LKHmUpAmNA1Bzu9o1LkkrNY4JSlLHbpL/X8mtzHpS2wl4aLslsRISDr2jeLTwqfL89615aEplKUNrkTMrGqDw2NZLpQyfvymgB+KGl/0IcH6UU+zlanG3XVfmLaB4IbSP1pKT5UXPBCOHzO9L61/kaxS1cE+p+VfPP2nYEjM8RIiSlVuMtpM+Zr6Lrx77XctAxiHB+doT4pUofAitGeceWpwVTowFGEYWpUYbkKkYJRl1Toy4VfSsJ3pjmMGyU7cTw8OVAECsoEbTVReXNmykkHy/SrRKjaT60kt0AXujeJZwziVfdULgDUpR1KBkypIUIFo2jY3r1z+0+taIQ0shSJ7KhdKhwKFyARN7EcK8cQjyqVAIsCoXJsSN7GCLweI2PGvN8R4FZXyi9/MD2TFOtoQE9YlLqjqSFLGra8ydomQeNCmOiaXZWjqN57BWkE3E/hLCQb7xXmbbAGwA52qdtWnunlas1/x8ou1N/toD1PLsHh0AOJIdIgdhzrYvE9pUgC9+F6iX0lw40ltCnEWStSQNIAtJ4GOaeXdXlhwLVyEi8zAAnuPP9qapgp/hqU2eaSU/A1cvBSl+qV/n52A9G6YdDvvbKV4Ytggk9sC4IFgdJ5A/VvJ80yp5twtvagpPAkEQbgpg6Y8K12T9KXmcKtrrFJcjsLCUqBIMjUFbSDBMTsaGPuLec6x5RKlRcAAd0AbCOFHg8c8XsySSX8+73MAFhXghUOHQmIBIkX91FkIEEJAU3aCkSJO8d01YRhEyJIVzB2qQQLA+AB7+Rrtlk0VRAllSNxI+I8RenAyL2B2Fz796dz3E78vhS03v61xOpdBEek8I8v1muVYLVtgrvvb5UqjixUY9eDjj7qN9A3eqzHCqJ/6qR/VKP8AdQ10UsC9oebVPsrQr0UD+lexYI+oA8OdIPDhJ8qSUjgK6bVRItR5ep+VYzp7liUp+8SdZUhET2Yg8oOw51s6y32g4ZbjCEtoUs9ZJCUk/kULxtvUTWjp8LKssd0NzhsMZaS2iNaU6gJgawApVyT6mstgS6VYJLiYb6wFoQJI1pKlHibm08q9AznLVu4RTKICilIGowLFJvAPKqDHRIzhFLdg4dIBSlNlK33NwJ7qmUW2dGLPCMHy6tv49NATp61OLa1uFLZRwElMEyQOJNvStV0WDf3VsNFSkAKAKhBPaMyBteakzTKcO5pU+lKtEwVmAJ3m8EW40KxfTvLsKnQH24Tshoao7gECBTSptmOTMp4ow9Pl3B3RVjFsPFktQ0XFKWspN+zbSomCDCdhxqZvoSotvA6ELW9qQq6oQDIHPibUCzT7cmU2YYcWeayED3Say+bfbHjVkpb6tkc0plXqufhRxVBLxU3LkqXT6HsmKyNteIRiFE6m0lMW0kEHe021HjQ5Od5fgG+rD7aACTpC9apNzYSqvAcx6R4jEfxn3XO5Sjp/pFvdVRBNMwc5NU3r8+57dmH2v4ZMhpDjh5kaE++/urCdI+lq8Y4FuAJCQQhKdgDcyTcmfhWTQqTUqQaTJCJxoGwqJWJKrVAlFTJTQM4UyDXQ3TgPo09KKAG6NonvmN+70qRKK6kVIKBDQKeB9fKuhNdAoAcBSKt6jQuTG/w/5pycO4o2Hh4UrQUN67vqVDalDaKmYy1zVEQY5beJ4mr2CwKhJVMA7/tE+dLkNIiwuW99/CbfpzqbE4MAJ1LA4RziiDZ1JlJiBYC2qOc70MxWNBHaN+IiCPgKxm/UYtABjSIncCfDbv51WxLgvAg2/wCb7e7jTvv0SUBXqJHqRTRj0qT2kme/fuuOHhXN16iGoJVsCOMzyHHlXVKAmDC+Qm/PjUTuJCrCAfE/XrUGlSrnu2+NZKIrL5eESCbjiT7v3pVRSSNiTz2I8+NKqCwEt6Ra1RCKRFNQDXqgfS+R5kleGZXPtNNnzKRPvq994FfPOC6Y4xhsIQ7CEiAClBgcgSmffULvTLFL9rEL8EnSP8sU7E0fQuJzVloS44hA5qUB8TWazT7WsvZsHS6eTSSr32T768JxjmsypRUeMkk+ZND3RFzRYqPWc0+3oXGHwxPJTiv9qfnWUzP7WsyesHQyOTaQn3mVVklKPD3UwposdFrE5q46ZedcdP8AfUVfEmoC+eFhSSzS6vupDOQalWiyT3R6ftFJtBoxgMiU7h33QofgwSiDJmASDOwF/I1MpxgrkwpsDpFSoTVlDFTt4cUwIW0+v1tVlAgX+vqKehqP38qc2k8R8+IpgdbakfXypyW/rlTwLRSC70gG6YFOJFNU55UkMqUYHhNwKYEhPn5fXdXQuL+NWBk6xMkCDvtx4TY+VNXgikzy3O/wtSsKGBy36/Gpn0oOnqyo2GvUAO1xCYJlPjBrrWF1ECTfmaOYfJwkSVel/fU2VQNwWCgbX+tuVFMLhwf2qcpCE7iecfpc1KHRNyIi0VLAe3hU2tN6kexCYm1gY5+MHeoXneRiRYWg+dDMQpRJsZF7KA77VDYyDE52oylJRMxaR8d6gL2qyt9lct/2qV3CIWoR7XGYHu2NLEYDSNQKY3kTfmLTcHnWUt7EVlNwAQTvt4fCZ91dQ6o7ie6Bz5zTF8LiNzFvfN/Sutxx+jP16Vl06C7iOHClQCBJF1eyL8zsKjXIJEcTttb410rjb300KPf9fGpJJEokbzF/L4Gu1BJEG4948+IrtMZndNRGyh9cKVKvSGOeNh9cKin412lQIaoWBphHntSpUDHKbAinMtgmKVKgRIhsT4x8KcpsSBzNKlQA9TYTt3GrGEx62taUHsuJKFA8Re/j86VKk4qWmNOiUIqYIt43+vSuUqYjoV8P3/Sp8PhwedvnXKVDARaF+6I9a5gsIFqgk8reddpUAX28ChKiANgbm58a667oWoAA6SQJHfF4pUqQIkYxBccSpQBtYcBAtUebLvG3aO3pSpVJRPhGAY7/AKt60YYc1JE/V4pUqQFktAiDcTHlVVaNKiBsEAgd8geO1KlUvoMZicGnTJEkAkEk99A3nyk25x8a7Srly9EMnZIKk6khQPA7fGreLzFRbKYEAAi3zNKlSi3QAFZnuv8AL51I2i8UqVIy7jV7T9ca4k3Ik7edKlUoTIW1knc12lSq2Uj/2Q=="/>
          <p:cNvSpPr>
            <a:spLocks noChangeAspect="1" noChangeArrowheads="1"/>
          </p:cNvSpPr>
          <p:nvPr/>
        </p:nvSpPr>
        <p:spPr bwMode="auto">
          <a:xfrm>
            <a:off x="155575" y="-822325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data:image/jpeg;base64,/9j/4AAQSkZJRgABAQAAAQABAAD/2wCEAAkGBhQSERUUExQWFRUWFxcYFxcYGBoaGBcYHBgYGBgaGB0aGyceGBojGRcaHy8gJCcpLCwsFx8xNTAqNSYrLCkBCQoKDgwOGg8PGiwkHCQsLCwsLCwtLCwsLCwsLSwpLCwsLCwpKSksLCksLCksLCwsLCwsLCwsLCwsKSwsLCwsLP/AABEIALQBGAMBIgACEQEDEQH/xAAcAAABBQEBAQAAAAAAAAAAAAAFAAIDBAYBBwj/xABDEAABAwIEAgcFBgMHAwUAAAABAgMRACEEBRIxQVEGEyJhcYGRMqGx0fAHFCNCweEzUpIVYnKissLxQ4LSFiRTY4P/xAAaAQADAQEBAQAAAAAAAAAAAAAAAQIDBAUG/8QAMBEAAgICAQIDBwMEAwAAAAAAAAECEQMhEjFBBBNRImFxkaHR8DKBsSPB4vEFYuH/2gAMAwEAAhEDEQA/APa3notseE7VQxz+ttWhelQ7p3AMd9qtOkKG8HmIt38j50Caf0KcQtMBOkwdiDIVpIns2JAPOKpEsBu5k4OzvpsIFiDGoWvBE8LUMzRRUCpOmJI5KsO0lX/G4PnfzpptCiUGOKVXME7T3HYb0GxWMWtJ4kJJUNpAkSRvNwLchQ2BNiXfwW1qEFMAzxSU9nfh7I86I5XnPVqhydkwngB+Uelye6hGNcBbbRMkFAO0LkzaeI1KT5d1McUVlQSLiTvv5ncx51Njou4PM0ozZx4SlJ6wlwyUqSGwtQAA3ASoWnccq9VQ4CAQZBuDzHCvIejeWqexaIdSUI7a2zJ0pV2FJHA60knyFFOh2fKTrQowptKmzOwUhWnj3RWs9pMmOtHplKsxgekpkyCQVgAC5uNvUiiGIzjS5H5dpG8kExHMRHnWRYXpVRRj94v7EWPEx76uJVNADqVKlQAqH5ljWP4LykjrBASq2oG1jtvHmR3UQrCdNsZiEohasMEKd0pC51BJSoaj2gZJsEpCt/KgDA5hij177baQnSqPa1SG1KO5mVGNRvfSYtavTehfSRLzAAQUloJSsdm5jdKRcSQTtz3rzX+0CxigWUIKtRHVlCkJUSXICk6pFliBtaOFznQrFNsudacO4UKk9YNSigq7ICglKR1ZIVEiJG9oqUI9Gx6NSesQeEKImSi+15lM6o7iONVcnxCgkiJ0GSBEKCiSCkk3G8HiAKsPYQWcaUQCL6YEj+YWjyIgjwmgn3w4bEIUsgsqKkzBBb1QSO9MjUOABMd9DCTWZnr1NpII60TxIBbCj5SY7iU+FGEELSZ2M+n/ABQDFlDeJKgQAUBV9pIU2Z7uy39Gi2W4k6dKyNSDpJHGACCfEEHzoAhcfWhJtqiZg8imYEbESY7441HkeKBbDhMBUDkBCQZvwNyDyIqTMlaXEEjsrlO/5ykwD/i0iO8d9Zb77+F1SSRqMRNgmIC44jqxt/MaANRljoKQoex7Q71LUpUd5E+vhRBtJsT7R3jgOXfeqOVtkJ1LSUfyI3IEACeaiI8PM1MMUT7IklWnuESLehNAFl5+Nt+Hf4c4rrajx4+63Gqq1dqAZItPeRJ27gB591OafUbmQOH971v9caYF2lXE12kAqVKlQAqVKuTQAiaVUMW8SoJBi4Hj89jSp0Kzypp8giJB7iR8NtqtJzByZ1qJ2kmbHffwHpVFLKZkCLcCf+KmE1SsUuN+ySOqUpBAJEwCN5A2PlQ/MELSCTYwUnfeCDfYnslPlV4g/P6/Sq+aSRzB2k7QLi/EWM8pqZAio4/rKb907XA9x285PGpFvlJRtCeHjvPPwoagkqA3jVt3A+6rT7vZk22tH5dhEnbesDQkRjX21KVh0FOyFLSLqJVrA7oFrcNzejXSZ9CMYs6tKnEtKKNNlGJKgdvZ0AjuPdXML0hbw+GaSUa1L6yQDHFQBJPOB6VNnqkYnLU4oBAdSjTe9m3DqCf7wT2gReJGxrdPlopwagm1r1IMvxxASNRlRI5wCr3KtIPhU5zZXXCSfbCpPgI247+tAsFjApsruFJskDgBqKvGJpycZJJPgkch+Xf6t31jZLWzRt5q4VpCAQeyNV4hPaE93Hz7qOp6YoQNSe3KhqSncSkhJgjaQJ8ay+VvFRSSqwNyOUAAeG5J8eVs/jMWA4tTZIEnT3gzB8xfxqnKhJHsWWdIEutpWpPV6lFIBI3ABPvn0vBsLTOatrMBQkTI2sOPhXjL+fOK0Sr2LpHBJtcDnbetTl2dhSSuLJKUza5UDMeQ2oU0waN9j8xQ0kqUT4JBUq9hAEkya8w6R41/V1jLXVpQ6gBTjcvLcUSUrWNJ0RJjVzEC9jy83AjjAnVEkAnSRMyPZn/mqGZusu6lygOkX06j2RtqKZBVc7xxqiTPfcHRi4+8NlaNaStIITCQhakhKE3OlZ94JEVpOjGIWjEBt5DoNkhRKyQk6iiSmEEXNzeBHeQGDfbTiWihOlCNR0qIUZUU+ySAQbGFEmLd9adh5bbiH1JDoJ0KWkHrWwFK4JB1JhQBBk286adgzdlICdIkCIEbgRQPPWfw1IIJQsEKTKRHJadShsbkbGiP9oApJCk+hJHC4sfWKrKzFEkFQJI9koJ8jEnj4X40xmJdxHYRbSpoJUjVe3bOmQZKNaAkoIkHaJijZxBUtLkhCpDeIRIVoJOlJVwPaUbi4SoHnIDpLhixrCUQkq6xs8hbrW5iTsCEnbRV/EZl1jKsU2mxQlL6SNwFSSO9BBHeFnkKViNXmTOpttAJu4kSTJBEqST360puKyWTPBzFalAkDW4E7EHrFNoRAsq6UkeHKjeb5nDSCAC4ktKsbXMKuOSZN+4xQ/oIyJddUDqSA3pA2VrWopEWJGoD1oGGM6dKG0oupx0lMj2gCCVaeITw7t6mezAMpEJGrTCQLJSLHjsBx4m1rgVW1Fx1SwCpZPVIg6QEJI61UzISVyCQJOkeFCcQ+VPFKjr7MAp7KVKmBck6G0g2UOc3KhTEEXM3EpbQq0HWo2lRurlBIBPnwtJvBODmFE8jsOXIRyFYvD4TqVqU52z2+yoC54kg3BMmOQiiWVqWgxISsqnTpgNp4kcwdoO5PdToVmwSKdUOGUSkSQe8bE8alqSjtKsH0t6bOMPdWypBhQJ7KpAi6Tw3jvuRTujvTRTyldZCSqIAmBHAcvM3vFC9AZtnnwkSowBVBzHjQBN4uSR2bAknz/Ssx0p6TJCCgEnWCDHCNuNwRfyrNZf0q6qAQVGZkkyLgjY34+tFpPYU2bR7MJeRMgaVEIEnVAGkwDxJNrbUqz4zxL72tUhOlKblUqJKj6TaxpVSZIAGctccO8PB1J+LYpqs8ww3TiE+Tav9wq0rCDn7hVfGZUNO3Cok3FWwVM5hMwbUCT1ggTKW9cDmqFD9ae5jWFAgvWVwU06DPAzpI4UAYxpbQQCJUmO8eF6GKfI4zIjwE8Bw8qlTbRpOCT0FG3bjgf2p5PCgiMeZ0k8uX0Kvtu8Jn6/asmhpmr6OZCl4F53+Gg2SdiRdU/3QDtxmp8fmDLzX3dHsrebSmEWBVuqBcJ0pVJtvQdOcr+6BhuZUtZVG5BiEjxMz6VEzleJZ60uDSFNEpIUOwtHbF5sqAoedax6HS0+KlJ+lFrP8nVgzpH8NW3GFJFxPGx34jzodlsuKSNQA9kTa07nuvvV5HSgYvDKZdVqWIUhfGU2KVW4oJg8SADQEApMbRP161MupOXG1TZsS32XG2LjVBI47b8hxHmBxrP4mAsgbcvrjRfK8Yt1LbGGYhyxWvUTqEXKpsAeJ7+FGx9nzaLvOlSjulG08e0bq91Pjy6HNfHqYVxWxonlWITqSlR7O4nYKiAT4Vqv7FwyNmUHvUFK/1L/Sl1LY2ZYH/wCKT+tNYmHNA55KlkiVQdMoHKYGribqFuc1FnDqW06EHTMDTuTa50jbcb8zRpeOUJOhieZaFCMd0lSQQptte8lSEaf+0JAPmTVcCeQBKyoyd9r2jxrS5LnUNqClpFhIKtykGCmDY2APOBQNOOQfZwyFDubJ94qy3m+lBR1CkJNyEhwXiJvImKFCmNyTNBiM1/CsoFS548JJnfwHrTcPmyg6EidUxqAJEWuIFzAFZNQa4rfTO8qSf9SKkQw3uHlDxbEeqVim4+hKZqs+zMPq09gpVte4EncTuLnn3VSyDMuqQpsLCgZQWzELSdU6SbpPbMcDJmNwF6okdl9Cv8Wv5Kp7WDJHa0H/AAaf9y26ni7sq0H8AlK0YNJMDU7quRqSiOyvmDN1G8W7qK9H8X+CQ1AdfdeLY4Ngm7ir3hIEd5A4k1n8EltBuhZsbqDgHasoAt9YOAqQY/DJWEIWvDqiCpC0rCkm0FSwSmOUA3nvqlFibRtsI02hooQr8NCYdetsgRpEbACZjYTxM0PGBH8ZSSFuqnQdPZQIDYAGykpCSeMlVEF4lsMpbMFOkCLRAjcC148KqYvGNGCobbXM+V6qhWAnc21Oq17hSZsLhICbnlGr02qNGcFxxUCypgcYSYTMbCTNv1NCOkWbskkMoBWsxr1KgHad4J7XhfjWny/JkMpAUvUtVgNRJJVfaNgOJ3NqQGxy1spbSDcwJMRenY97Q2VQVEbATJPCIG9dw4gCYmNhQvNukjLbnUlf4lhEE6ZEgmOEd3xpDPK+lGNS4+pQSRJuTFyLTYCDa/eKlyrEhKVpSofluDEmxAEidW45XoJm2Yh15atN1KUSQTe/DkI4VXW/beFA25Re/jU2UXsZj1KWqSdtjy4TG9qq9bFVFPTfw+FcS73VJRd+9kbHhHhSqmSP0pVLGHMPj9RgpRsdhUisxVJASI23UPgasdEcrbexbbazKVagQLH2Sd/EV6S39n2DCgrq1G8wVqI9JrTTfuN8kpQioyS5fBdDylrJuvgJZWe9Gox7j8asufZ06odlt8eKQf8AxPvr2XD4phDfYU2ltFrEBKTy5AzVbGYFtxQKnnBr9kJeUgGP5QkjV76KRk5utxV/D7Hh+M+znGNyrqHFjgUpM73BTuPKZ51ew2I6lADuXKU2gASpKpEblSwixJvc8a9bVkDGoJ610KIkJ69ckcwJk0kZMwpC/wAVa2ylaFS8VJgiDMmAQPSmkjPfVIxWQYfDdvEhHVBvslKiewQAVG5JCoIEb+tDVZ+MRimwrssBYBSd1BR0Eq8lT3RWwwvQTA9WWUOrIUsuEB4KJVAEm14A95q0x0RwrbLjKVAgHUsqKdaTEgqIAIgbTT0uhupKvau+nwRgx0IbDQLS5cSopUrgVAwUqG6YI8fGk30McW+2g26xMjy9oTt2fOQQeNbXC9E2ytzEdatGtRUsAo6sgwriIIMzM8aKt5UysJCXZUghSSlSSUkHceRg86mkN5W4uN2v4YzKclawbelsCT7Sjuf27qjxOImiTjCFx+JuSBBFyNwOZqu5lCCY6y/K01omjhcJMDqUDwqF4pAkgelGjkCf/k7tuPLesZ0614dSW57Kk6tW1pgjx+dOyeDA+fZwFEhNkDlx/amZXlEjrHBc3SkjbvI5/Ch+VMdYesUOyPZB4kcfAe81osK/IPdQxiCzUgUqqYeqUPigktBRoA47oWpGwBUB3JVcDyBoynEd9AM7c/FnmkH9P0oGi9lmXodRJSJ7gPlzBpY/LQ0ApMxNx+tR9G8bC1J8T8D+pozj8QFIKVHcUr2UB8E1rURq0kXHeD795HlRQ4BwiNQWOShI/wA0is43idMLG6CQrvTx90HyqXE9LXW1kJSgpBtIMxHMGk5KPUqmzSKefQmNCCBYAW8rACshnfSRbi1IulNp5kQP8tXmunk6w4nSknskX0iL6uJveR6UDzhAUSpNzzGxSZII5jtT5mpk+UdDS3sjweP0OJURISbJ2n6N/KiuC6ZutO606DExKd5JuTudzuazBJqNRM34bVim0W0emZP9pq09d1okq7SI4Efk7p3nurI51mi38Q46FL7SrSYVpHsgxyFvKhDSzzq31nCjl6gkV0p2jxMnena+EetSk7WqAgTv5cvGnyGdbVuO+uF2Caa7c8o48I4fOuhPePnTA6p23nXaYrjFdoGeidDM9aTimwhIlxQSSQSRNrcuFetV5bk2AWHW1BtKQFoPs8JHdPnXqVbyMzzZxR6t1obqxCifBCSfl6URyUdc9hU7hlrUfGSR79FXMP0Zc+9PLUAEEO6DIuVyBbcWJq50RyJTCVlwALUQNwYSPDmT7hXOouz1suaHB09/3ap/JAnMM5Ccw16VK6sFAAiSqFCR3do1PkakjL3lKBIUVzG5slNEF5K4cRiHOzDjZQgzxKUi9rbVYyzJlIwhYUQFFKwSLgap9bGqSdmU8uPgkv8Ar9wH0OLRWn8NQdCVSuTpIsNp3qjjsQpL+IWPZKltHzSqPen3Vo8iyV5lQC3QpsAgIExJ8R41GvosVJfSVj8VwLSYPZgk35+0RS4ujTz8ayyk3p0u77l7KcEleEQhQsptOobTIHLyoZ0ZYQkvrSi7alpTBMlO8bxNgJrQ4NnQ2hEzpSlM+AAqrlGVdQFjVq1rK9oieFXW0cfm+zNX1f8AcyWVYgk4dOkgB8q1cCTFh3ir2KSj7+qWlrMtmUzY9ntH+7t6UUw3RsIDQ6yercUvbeeG9tt6kzHIUuOhzrFNqIAISYmKji6OqXiMbna9Gu/rYNzXCkYtCR7Lq21n/EiQfcZoJ9s+EP3Zl0flc0K/wrE37tSR61uHstCnkOkmUBQA4X40J+0HKy/l2IQPaCC4n/E32x66Y860SpnFlnzjFei/PpR4W3nriBANhsIEURwXSmASrTwvf4Csy1g3liQkQdqkTlLp/lHmKpnME19KndRjTE8vmad/6uXYaEzzvfyoYnInP5k/1VI3kSwfaR6n5UJMKQZw/TAR20GZ/LER5maZiM3S8saQRpF5jn3Ghaej6tU60+U/KrmGycpJOoXHI85o2FIe1m/ULSqJm3x+fuogjpYhRulQO/D3XoXjckKwIWBBm4/eqv8AYxG7o/p+ZpgE/wC1ULfITMKTNxF6cq4AP5beX5fjHlQtnLEpUFdZqI2EAe/VRFOJCVBQUnaCNUSPn86mceSoadDcTlIKezGqJAtfx8qr5e2rqiCD2FFPinePLUaIjNUjdaSNu0oK+M1CrOG/ZCkxyFhvPBNRCHEpuwQpBEgwIPrtfzqk7idNyfWjhw4dkpgjY77zI93wqF/IyoQR76xlOKdMqyng3itNx6Gf0q+lYAj41EjLFNgAJVXW8GtRiD7hUtpvQzq3QKaIMfQpYnBqTE3BuCLio08OEUx0SLO4i3Plf51BBm/p9fV6erbumZ86hCrz9capMCVC67XEPUqdgehr6eGbfD5zXriFSAed6+XEZoK+mMkf14Zlf8zTavVANdMjJFyu01SJ8qdUjKeb4gtsOLBgpQog8jFvfQRzNnBlwdKj1hgarA/xI5RsKrdKM8UlbzChCC2Am1ySUmSeUah5U/G4BZyxCQDICVEcYkk/GfKs27ujvx4lGMXLvJfImw2PcOKw6CswWApY4ElKjJHpUDuarGYRqPVhQQRPZ9gnbbeT5Vzo24X8Up7SUoQ2EDxgCJ8ifSqWPwLihiFJQsq+8AiEmSIcEju7QvS3WjVRipuMq/TX7thHopjXHHXdRPbT1iQSSBKiBA4ftQhh1TLtnFF1LwQoTIcBJBtvwi87jatDlOXLaxCeydIwyElXDUDceO9dyfI4edcdQNXWqU2ZBsZuIPhvRT0J5YRlJ9mlr6f7BXSQtfe/xFLCdAnSbg3iARcEVbz/AC9LuIw4k9tKkj+7AkKHfJ2q3neTPLeS6ypCSEaTq8Te6SDv7qfnORreDRS4EuIBBN4MgBUR4e+iuuiY5Yrh7Vaa+GvgTdGMUpzDpKjKgVJJ5wbH0iiTgB7J4gyO7j8agyzABltLab6RvzJuT61arRXRw5GnNuPSz5hzPMSw841oQC2taDb+VRT+lVf/AFCvgEjy/ejH2sZcWs0ftAc0uDv1JGo/1hVY2rsyCy+kDn83uFQqzpw/nPuqhFc00WBd/tVw/wDUV/UauYHHW7YKzO5cIt4ap58KDRXULI2pWBcXjTNlGJMXO3CuHEk8appNOmlyAtoWVGBer7eTOKvKU+JobhwYmdKRuflXVZq2nZJX3qJ+vdTsC3ispcQnVIUBxB+pqmkE05vOEK7Km9HIpMQe8bGrCkgWA/ek2Af6KN/hqm8r/QUc6qBJEfVvhQvo8IZHaAKlEx5x+lEmc5F8MZHbKgreJEwAYsCSd+JryZx55JFpJi0DvoHnIPXISFFMpJnwJnxrR/em0WBC1G1wRvsQAf8AUfKhWbYdLzqTsNUAjgCTFjtAjxqseNxfJmkIVtnWUp7JKtUnSUgWB0+1c8SmeG9WV4MblNJOXKw60A/iESpIgC8W9YIk0VLyHplPVq3TEck2Mb3UBMClL+olOBplhvQFOARxT9elMVlSN4iri9SSQqyhuL2qBSQoyQCaxWSS7nLbK39jo5R3UqtaQTJFxy/WuVXmy9R2zAdZB86+mfs9xfWZZhVf/UlP9Mp/SvmFZvX0d9kT+rKmP7pcT6OKPwIr2mJGymqmMzdlow44lJiYJvHhVysl04y1sIL8HXKEC9oknbwmok6Vm+GEZzUZdwx96w74LgCHQ3MqKZ0wNXEcuVRHpU11KHQFlKl6IgAg98naqj6E4fL1KbRBWhJUATutISTeTAn3Vlm3lqaYbKIR1spVftkm/kJiRUuVHTjwRnb3SdfTZtM86RDDKSkNlZUCbGNj4G9WsmzMvt6ygtmSADOwi9wKAdMnXOuYSje5SbDtyBxMRt60dyQuloF4guEmYIiJt7NqpPZlOEVhjKlb9+/kB05/ilvqbQymEr0mQZCZ3Pat2bzFPznH4r7z1TKkJBQFJ1RffVcg8jbuqhl+WrdxjxDpTocBURPaGowmxFgExem9LcEfvQUUuLSpAsnmJEA6THAxHGot0dUYQ8xRSXT070n3YS6T5i8yhgoPbJ7UbKISCR3iZrmXZwopxjmolKYUgEyBKCQB3bU/G4Va/uRShUJKdQ30iE+1YcAeFNyXIFobxLSxAXKUGQZTBANvEU92Zry1ip1f+Q3IsE4lpa3HCW3WtUySoKIMkeAqHoQpqVaSvrCntAxpgKtFpm4q50ayh5sqU9HsJbSkGRpTx5fRqXJOjysOsnripEKARBAEkGd4nyoSegyZI+3G+tVXQ8z+3zAQ9hnv50LbP/YoKH+s15PXv321ZYHcClc3adSZ/uqBQfeU14b91SN1+n/NaHnMqBNcirgS0OJPn+1I4lsbD69aYimU0g0TsKsKzIcEj0ppzNR7vrxpMDicGriCPrvpysGRx+vKnNvyOPpUa3rE+XnUJ2+gHdGsxshPvNWSwmPZttMW9edWskwIWoJNkgFSj3Df9BWoxGDAG5I9kJ/LCZ1CBYCAfQRUznRSR51icHpVbYiR8D8ffRVtw6RYbDhPDvqdzJusWpGoJ0KNzJkTFu+jLGVNCIkx/NcegrOeZQE0XckU4WxrVaAEDaE89rz+ldxeXBZ1TChsanbdiwv7jTVuweXnXmzlJy5dwKS8OoQSuwgxc6iNt9vfUjeJtBg3TEHiClMkcdufGnYvEdkEEHtD3XqgvGMjteyrszIMEySYjvrqxNyjbNou1s0eZYol5dp0JF5Aixn2iJ9oWF6FMY78ZSEJ1KITpkRbjN7JA7VClYouGUqVq8SkEwBvBB8K1+S4fDoQpwAdYUESe1ICbgiNjB77DfatMeLhjS91GjlykxmOZVAKzqURfYSBYHxMVQJHH3inqzIqAKrTcDfyJ7uHAUzXO1/rjXBlpytHPNpvRwq4WpVHoM8R4wRSqEQYdeEjcpHioV7t9iD05etMg6H17d6UH514ocAgcDXrn2GPAIxSBwU2r1Ck/wC0V9Axo9QW6BvWf6XYFzENoS0kqhcq2H5SBvE71f6Q50MM2FlGuVBIExwJ5HlQnJelD2IdSkMhLZmVdoxAPGAncRUNrodOKGSP9WK0gzm+AU5hltIgEpCRO3Dl3ULT0ZX/AO0lSQGPaFzJkKMeY4085u4cepkH8NLckQN9IMzE7qFQdGsW49g3StwzKwFqPs9gX8iZpabNIrJCF3rT+doI570eRidBUopKZFoMgwYv4V3LgzhmlIDgIbkrkglM3MgfKsv0VwrS3G3FvHrQow2bk25yTHptT+l6FNPr07PtgHxCkz/pH9VLlrlRr5LclhctfCjU4Xqm0OPpCQlY1qUme0BJkg8d6p5f0xZdcDYCklRhJVEE8rG1EEYFKcMG1CUhvSoc4TesVk5UVYQOfw9aigjfUDGnwkDbnQ200Z4sUMik3br7P59A/mnSdxDy22mdYbEqJnaASRHAT31NmfSEjCIdaHadISkWJBMz4kQR6UJ6YOrTiElG4ZM9ySVBXu41Yx7ATgsOtvtJaUhZ7xJ1SOHaPlSt2zVYoccbrr+b/cnazV1WGxQWYca1iU2i1ojzvXOj+MU88TqJShhCFGTdZuT473qDLwXWMa6lJh0q0CLmEn33irHRpC2VBopVocQHUkj2VQAtKuV/0501doU1FRmkt/8Aisyj+GaewmMbGsull0pJjSUoIWg8wqUi3jXh7oNfT2V5C826sFSOoUVygC5ChbhaLWnhXzhnWXFh91pW7bi0H/tUR+lVHSObxUlKdpgrT30gBUihyFN0mnZzUNUY3FObVfa1d6g13qTQA7USbD1NQ9dqIG166WyKhNjSA3PRAStQkgqAAIG15rZZflSWcNIKNASSogzJntRfYQqTzgV5tkmalpQWkwRz2g7g1rnDjMWhLbOHUlC/5UkIV3lRASBx76xlJR3JlAnLGw4pxZJTqUSIE8Sf1FEU5avcEKHoflRrKOhy2SkPSkEgQBqJPOR7Ke81ohlDCVFAUVEiLAEIJIIVIEniK5MviMPZOXwFZhCFDdCvSfeKhXiAPat5H5V6nl+GYQkIdQAs2Ik34iQocReKF9IMCxAKGiQd4IA8go+1tYCuVZ8bVtNfnfoM86fSF8JE8/OoupbQJAuBMGxMA/7j7qIZiAhcWSFCU2i0lKp5EKBBFAs0fBBiSkXUY34ctrj1r2sWGHlqSZmsjTooMYwqXAkCO+wozlouBwM299UcAB1ZiADAk8Qm8TwuaL4RqAlXEgxO14+VaTnxxuXyJa3ReSCLzY05TXGPH62qLrAeJHh+9q6hfff0rwKZoOBg/m86VJS+fqDSotoDBqetEDx416X9hOJjFPo/mZB/pWP/ACrzgNp5Ctt9kOICMybAtrQ4n/Lq/wBtfQMEe9YhQCSeQJ9BNZb7OgepcUZgr/2gn41pscwVtLQDBUhSQTwJBANDui+SqwrJbUoKJUVEiYuAOPhWbW0dEJJYpLu2jHLy9TmJxRW5/CDi1ET2gNkz6Dyo90Yw2rLlpudfW7bm0W9KLs9HGkreX2iXgQsE2g7gQJrv3vD4RIb1pbAuEkyb3mLk3qVGtnRk8R5keEV6fRfcx3RF9PXNjqCpeoy5qV2bH8sR61pM/wAvW9iMMAgltJKlq4C4Mf5ffRBnOWltLdbOpKNU2IkgajE/GhrvS0aMOtKBDyykgm4hQSYjfehJJUEpznk5xjT6bfuZoHGwQQdiCD52rOZV0MS06FqcKwgyhMQByn9uNM6SZw+l9tpkgdYLE6bqm4vMWjhxovlJeDSQ72l31Km25jgOEcKrTZinPFjtS/V27krmXNrdDpErSko3tBmQR5n1qtggxh1DDJPaXKgkyd54xAsIjuoR0IWpYxCpAl47X7/1oBmOatqx/Wa1LKHmUpAmNA1Bzu9o1LkkrNY4JSlLHbpL/X8mtzHpS2wl4aLslsRISDr2jeLTwqfL89615aEplKUNrkTMrGqDw2NZLpQyfvymgB+KGl/0IcH6UU+zlanG3XVfmLaB4IbSP1pKT5UXPBCOHzO9L61/kaxS1cE+p+VfPP2nYEjM8RIiSlVuMtpM+Zr6Lrx77XctAxiHB+doT4pUofAitGeceWpwVTowFGEYWpUYbkKkYJRl1Toy4VfSsJ3pjmMGyU7cTw8OVAECsoEbTVReXNmykkHy/SrRKjaT60kt0AXujeJZwziVfdULgDUpR1KBkypIUIFo2jY3r1z+0+taIQ0shSJ7KhdKhwKFyARN7EcK8cQjyqVAIsCoXJsSN7GCLweI2PGvN8R4FZXyi9/MD2TFOtoQE9YlLqjqSFLGra8ydomQeNCmOiaXZWjqN57BWkE3E/hLCQb7xXmbbAGwA52qdtWnunlas1/x8ou1N/toD1PLsHh0AOJIdIgdhzrYvE9pUgC9+F6iX0lw40ltCnEWStSQNIAtJ4GOaeXdXlhwLVyEi8zAAnuPP9qapgp/hqU2eaSU/A1cvBSl+qV/n52A9G6YdDvvbKV4Ytggk9sC4IFgdJ5A/VvJ80yp5twtvagpPAkEQbgpg6Y8K12T9KXmcKtrrFJcjsLCUqBIMjUFbSDBMTsaGPuLec6x5RKlRcAAd0AbCOFHg8c8XsySSX8+73MAFhXghUOHQmIBIkX91FkIEEJAU3aCkSJO8d01YRhEyJIVzB2qQQLA+AB7+Rrtlk0VRAllSNxI+I8RenAyL2B2Fz796dz3E78vhS03v61xOpdBEek8I8v1muVYLVtgrvvb5UqjixUY9eDjj7qN9A3eqzHCqJ/6qR/VKP8AdQ10UsC9oebVPsrQr0UD+lexYI+oA8OdIPDhJ8qSUjgK6bVRItR5ep+VYzp7liUp+8SdZUhET2Yg8oOw51s6y32g4ZbjCEtoUs9ZJCUk/kULxtvUTWjp8LKssd0NzhsMZaS2iNaU6gJgawApVyT6mstgS6VYJLiYb6wFoQJI1pKlHibm08q9AznLVu4RTKICilIGowLFJvAPKqDHRIzhFLdg4dIBSlNlK33NwJ7qmUW2dGLPCMHy6tv49NATp61OLa1uFLZRwElMEyQOJNvStV0WDf3VsNFSkAKAKhBPaMyBteakzTKcO5pU+lKtEwVmAJ3m8EW40KxfTvLsKnQH24Tshoao7gECBTSptmOTMp4ow9Pl3B3RVjFsPFktQ0XFKWspN+zbSomCDCdhxqZvoSotvA6ELW9qQq6oQDIHPibUCzT7cmU2YYcWeayED3Say+bfbHjVkpb6tkc0plXqufhRxVBLxU3LkqXT6HsmKyNteIRiFE6m0lMW0kEHe021HjQ5Od5fgG+rD7aACTpC9apNzYSqvAcx6R4jEfxn3XO5Sjp/pFvdVRBNMwc5NU3r8+57dmH2v4ZMhpDjh5kaE++/urCdI+lq8Y4FuAJCQQhKdgDcyTcmfhWTQqTUqQaTJCJxoGwqJWJKrVAlFTJTQM4UyDXQ3TgPo09KKAG6NonvmN+70qRKK6kVIKBDQKeB9fKuhNdAoAcBSKt6jQuTG/w/5pycO4o2Hh4UrQUN67vqVDalDaKmYy1zVEQY5beJ4mr2CwKhJVMA7/tE+dLkNIiwuW99/CbfpzqbE4MAJ1LA4RziiDZ1JlJiBYC2qOc70MxWNBHaN+IiCPgKxm/UYtABjSIncCfDbv51WxLgvAg2/wCb7e7jTvv0SUBXqJHqRTRj0qT2kme/fuuOHhXN16iGoJVsCOMzyHHlXVKAmDC+Qm/PjUTuJCrCAfE/XrUGlSrnu2+NZKIrL5eESCbjiT7v3pVRSSNiTz2I8+NKqCwEt6Ra1RCKRFNQDXqgfS+R5kleGZXPtNNnzKRPvq994FfPOC6Y4xhsIQ7CEiAClBgcgSmffULvTLFL9rEL8EnSP8sU7E0fQuJzVloS44hA5qUB8TWazT7WsvZsHS6eTSSr32T768JxjmsypRUeMkk+ZND3RFzRYqPWc0+3oXGHwxPJTiv9qfnWUzP7WsyesHQyOTaQn3mVVklKPD3UwposdFrE5q46ZedcdP8AfUVfEmoC+eFhSSzS6vupDOQalWiyT3R6ftFJtBoxgMiU7h33QofgwSiDJmASDOwF/I1MpxgrkwpsDpFSoTVlDFTt4cUwIW0+v1tVlAgX+vqKehqP38qc2k8R8+IpgdbakfXypyW/rlTwLRSC70gG6YFOJFNU55UkMqUYHhNwKYEhPn5fXdXQuL+NWBk6xMkCDvtx4TY+VNXgikzy3O/wtSsKGBy36/Gpn0oOnqyo2GvUAO1xCYJlPjBrrWF1ECTfmaOYfJwkSVel/fU2VQNwWCgbX+tuVFMLhwf2qcpCE7iecfpc1KHRNyIi0VLAe3hU2tN6kexCYm1gY5+MHeoXneRiRYWg+dDMQpRJsZF7KA77VDYyDE52oylJRMxaR8d6gL2qyt9lct/2qV3CIWoR7XGYHu2NLEYDSNQKY3kTfmLTcHnWUt7EVlNwAQTvt4fCZ91dQ6o7ie6Bz5zTF8LiNzFvfN/Sutxx+jP16Vl06C7iOHClQCBJF1eyL8zsKjXIJEcTttb410rjb300KPf9fGpJJEokbzF/L4Gu1BJEG4948+IrtMZndNRGyh9cKVKvSGOeNh9cKin412lQIaoWBphHntSpUDHKbAinMtgmKVKgRIhsT4x8KcpsSBzNKlQA9TYTt3GrGEx62taUHsuJKFA8Re/j86VKk4qWmNOiUIqYIt43+vSuUqYjoV8P3/Sp8PhwedvnXKVDARaF+6I9a5gsIFqgk8reddpUAX28ChKiANgbm58a667oWoAA6SQJHfF4pUqQIkYxBccSpQBtYcBAtUebLvG3aO3pSpVJRPhGAY7/AKt60YYc1JE/V4pUqQFktAiDcTHlVVaNKiBsEAgd8geO1KlUvoMZicGnTJEkAkEk99A3nyk25x8a7Srly9EMnZIKk6khQPA7fGreLzFRbKYEAAi3zNKlSi3QAFZnuv8AL51I2i8UqVIy7jV7T9ca4k3Ik7edKlUoTIW1knc12lSq2Uj/2Q=="/>
          <p:cNvSpPr>
            <a:spLocks noChangeAspect="1" noChangeArrowheads="1"/>
          </p:cNvSpPr>
          <p:nvPr/>
        </p:nvSpPr>
        <p:spPr bwMode="auto">
          <a:xfrm>
            <a:off x="307975" y="-669925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12" descr="http://t2.gstatic.com/images?q=tbn:ANd9GcQ49Lu4FBDfDBbMkQwddVcnzNBKgooeThCF-aBIvlbbTBRx_J5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6" y="2819400"/>
            <a:ext cx="3753851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http://t3.gstatic.com/images?q=tbn:ANd9GcQFPzWCABosrJliVu7CdKEtKXX8qSsnV8zqvUlbrNHAb_ToqmcZ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881" y="187325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81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amren.com/ar/2003/04/PERCENTsm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152400"/>
            <a:ext cx="8552326" cy="688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9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752</TotalTime>
  <Words>237</Words>
  <Application>Microsoft Office PowerPoint</Application>
  <PresentationFormat>On-screen Show (4:3)</PresentationFormat>
  <Paragraphs>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Trebuchet MS</vt:lpstr>
      <vt:lpstr>Wingdings</vt:lpstr>
      <vt:lpstr>Wingdings 2</vt:lpstr>
      <vt:lpstr>Opulent</vt:lpstr>
      <vt:lpstr>United States history</vt:lpstr>
      <vt:lpstr>Culture Wars</vt:lpstr>
      <vt:lpstr>PowerPoint Presentation</vt:lpstr>
      <vt:lpstr>PowerPoint Presentation</vt:lpstr>
      <vt:lpstr>REligion</vt:lpstr>
      <vt:lpstr>PowerPoint Presentation</vt:lpstr>
      <vt:lpstr>PowerPoint Presentation</vt:lpstr>
      <vt:lpstr>PowerPoint Presentation</vt:lpstr>
      <vt:lpstr>PowerPoint Presentation</vt:lpstr>
      <vt:lpstr>Same-Sex Marriage</vt:lpstr>
      <vt:lpstr>PowerPoint Presentation</vt:lpstr>
      <vt:lpstr>PowerPoint Presentation</vt:lpstr>
      <vt:lpstr>PowerPoint Presentation</vt:lpstr>
      <vt:lpstr>Education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</dc:creator>
  <cp:lastModifiedBy>Brycen Baugh</cp:lastModifiedBy>
  <cp:revision>28</cp:revision>
  <dcterms:created xsi:type="dcterms:W3CDTF">2012-05-26T22:40:31Z</dcterms:created>
  <dcterms:modified xsi:type="dcterms:W3CDTF">2016-04-22T12:50:17Z</dcterms:modified>
</cp:coreProperties>
</file>