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asf" ContentType="video/x-ms-as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8" r:id="rId5"/>
    <p:sldId id="259" r:id="rId6"/>
    <p:sldId id="272" r:id="rId7"/>
    <p:sldId id="266" r:id="rId8"/>
    <p:sldId id="260" r:id="rId9"/>
    <p:sldId id="264" r:id="rId10"/>
    <p:sldId id="265" r:id="rId11"/>
    <p:sldId id="269" r:id="rId12"/>
    <p:sldId id="261" r:id="rId13"/>
    <p:sldId id="262" r:id="rId14"/>
    <p:sldId id="270" r:id="rId15"/>
    <p:sldId id="263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>
      <p:cViewPr varScale="1">
        <p:scale>
          <a:sx n="91" d="100"/>
          <a:sy n="91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9E2FC-0D83-4984-9F89-0FC7546224E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029200" cy="69168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6CEB8-FB6A-4F86-A90A-35BF609C4E3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" t="1534" r="5861" b="2235"/>
          <a:stretch/>
        </p:blipFill>
        <p:spPr>
          <a:xfrm>
            <a:off x="1447800" y="0"/>
            <a:ext cx="5029200" cy="69168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29200" y="0"/>
            <a:ext cx="4114800" cy="68580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0"/>
            <a:ext cx="5029200" cy="6916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13447"/>
            <a:ext cx="4876800" cy="69168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791200"/>
          </a:xfrm>
          <a:prstGeom prst="rect">
            <a:avLst/>
          </a:prstGeom>
          <a:solidFill>
            <a:schemeClr val="tx1">
              <a:alpha val="96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prstGeom prst="rect">
            <a:avLst/>
          </a:prstGeom>
          <a:solidFill>
            <a:srgbClr val="FFCC66">
              <a:alpha val="82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5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Britannic 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"/>
        <a:defRPr sz="4000" b="1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36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b="1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history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America’s Home Front during World War I</a:t>
            </a:r>
          </a:p>
          <a:p>
            <a:r>
              <a:rPr lang="en-US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[8.03]</a:t>
            </a:r>
          </a:p>
          <a:p>
            <a:r>
              <a:rPr lang="en-US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King-Owen</a:t>
            </a:r>
            <a:endParaRPr lang="en-US" sz="2800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7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" y="7374"/>
            <a:ext cx="9182015" cy="63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WW1poster-Help Crush the Menace of the Se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4499" r="4101" b="5815"/>
          <a:stretch/>
        </p:blipFill>
        <p:spPr bwMode="auto">
          <a:xfrm>
            <a:off x="0" y="0"/>
            <a:ext cx="4565051" cy="68580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WW1poster-Beat Back the Hun with Liberty Bonds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50" y="0"/>
            <a:ext cx="4578949" cy="6904384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Selling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334000" cy="5791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Government spent $35.5 million on the war; raised 1/3 of money in taxes and the rest through bonds (loans)</a:t>
            </a:r>
          </a:p>
          <a:p>
            <a:r>
              <a:rPr lang="en-US" u="sng" dirty="0" smtClean="0"/>
              <a:t>Committee on Public Information</a:t>
            </a:r>
            <a:r>
              <a:rPr lang="en-US" dirty="0" smtClean="0"/>
              <a:t> – spread pro-war propaganda in public media to encourage patriotism and Anti-German feeling</a:t>
            </a:r>
            <a:endParaRPr lang="en-US" dirty="0"/>
          </a:p>
        </p:txBody>
      </p:sp>
      <p:pic>
        <p:nvPicPr>
          <p:cNvPr id="4" name="Picture 3" descr="WW1poster-Women-Help Our Boys - Buy Liberty Bonds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49370"/>
            <a:ext cx="3733800" cy="5476675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Side of Dissent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1917 – Congress passed the </a:t>
            </a:r>
            <a:r>
              <a:rPr lang="en-US" u="sng" dirty="0" smtClean="0"/>
              <a:t>Espionage and Sedition Acts</a:t>
            </a:r>
            <a:r>
              <a:rPr lang="en-US" dirty="0" smtClean="0"/>
              <a:t> to punish traitors</a:t>
            </a:r>
          </a:p>
          <a:p>
            <a:pPr lvl="1"/>
            <a:r>
              <a:rPr lang="en-US" dirty="0" smtClean="0"/>
              <a:t>$10,000 fine, 20 years in jail for criticizing the government or the war effort</a:t>
            </a:r>
          </a:p>
          <a:p>
            <a:pPr lvl="1"/>
            <a:r>
              <a:rPr lang="en-US" dirty="0" smtClean="0"/>
              <a:t>2000 people prosecuted for anti-war activities</a:t>
            </a:r>
          </a:p>
          <a:p>
            <a:pPr lvl="1"/>
            <a:r>
              <a:rPr lang="en-US" dirty="0" smtClean="0"/>
              <a:t>Many were Socialists and Union leaders</a:t>
            </a:r>
          </a:p>
          <a:p>
            <a:pPr lvl="1"/>
            <a:r>
              <a:rPr lang="en-US" dirty="0" smtClean="0"/>
              <a:t>Hundreds were </a:t>
            </a:r>
            <a:r>
              <a:rPr lang="en-US" i="1" dirty="0" smtClean="0"/>
              <a:t>deported</a:t>
            </a:r>
            <a:r>
              <a:rPr lang="en-US" dirty="0" smtClean="0"/>
              <a:t> (sent from the U.S.)</a:t>
            </a:r>
          </a:p>
        </p:txBody>
      </p:sp>
    </p:spTree>
    <p:extLst>
      <p:ext uri="{BB962C8B-B14F-4D97-AF65-F5344CB8AC3E}">
        <p14:creationId xmlns:p14="http://schemas.microsoft.com/office/powerpoint/2010/main" val="29732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06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00613" y="0"/>
            <a:ext cx="364338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This cartoon, “Conscription” (1917), was declared a violation of the Espionage Act.  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The cartoon suggests that boys who sign up for the draft are going off to their deaths.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Schenck</a:t>
            </a:r>
            <a:r>
              <a:rPr lang="en-US" i="1" dirty="0" smtClean="0"/>
              <a:t> v. United States </a:t>
            </a:r>
            <a:r>
              <a:rPr lang="en-US" dirty="0" smtClean="0"/>
              <a:t>(1919)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 smtClean="0"/>
              <a:t>Charles </a:t>
            </a:r>
            <a:r>
              <a:rPr lang="en-US" u="sng" dirty="0" err="1" smtClean="0"/>
              <a:t>Schenck</a:t>
            </a:r>
            <a:r>
              <a:rPr lang="en-US" u="sng" dirty="0" smtClean="0"/>
              <a:t> </a:t>
            </a:r>
            <a:r>
              <a:rPr lang="en-US" dirty="0" smtClean="0"/>
              <a:t>handed out leaflets against the draft for the war and was prosecuted under the Sedition Act</a:t>
            </a:r>
          </a:p>
          <a:p>
            <a:r>
              <a:rPr lang="en-US" dirty="0" smtClean="0"/>
              <a:t>The Supreme Court heard </a:t>
            </a:r>
            <a:r>
              <a:rPr lang="en-US" dirty="0" err="1" smtClean="0"/>
              <a:t>Schenck’s</a:t>
            </a:r>
            <a:r>
              <a:rPr lang="en-US" dirty="0" smtClean="0"/>
              <a:t> case – did </a:t>
            </a:r>
            <a:r>
              <a:rPr lang="en-US" dirty="0" err="1" smtClean="0"/>
              <a:t>Schenck</a:t>
            </a:r>
            <a:r>
              <a:rPr lang="en-US" dirty="0" smtClean="0"/>
              <a:t> have a right under the First Amendment to “</a:t>
            </a:r>
            <a:r>
              <a:rPr lang="en-US" dirty="0" smtClean="0">
                <a:solidFill>
                  <a:srgbClr val="FFFF00"/>
                </a:solidFill>
              </a:rPr>
              <a:t>free speech</a:t>
            </a:r>
            <a:r>
              <a:rPr lang="en-US" dirty="0" smtClean="0"/>
              <a:t>”?</a:t>
            </a:r>
          </a:p>
          <a:p>
            <a:r>
              <a:rPr lang="en-US" dirty="0" smtClean="0"/>
              <a:t>Court ruled that in times of war, speech that creates a “</a:t>
            </a:r>
            <a:r>
              <a:rPr lang="en-US" dirty="0" smtClean="0">
                <a:solidFill>
                  <a:srgbClr val="FFFF00"/>
                </a:solidFill>
              </a:rPr>
              <a:t>clear and present danger</a:t>
            </a:r>
            <a:r>
              <a:rPr lang="en-US" dirty="0" smtClean="0"/>
              <a:t>” is NOT protected by the Constitution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9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22"/>
            <a:ext cx="6835877" cy="683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876" y="0"/>
            <a:ext cx="2308124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Uncle Sam Knows How to Deal with Traitors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War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387" y="1066800"/>
            <a:ext cx="50292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May 1917 – </a:t>
            </a:r>
            <a:r>
              <a:rPr lang="en-US" u="sng" dirty="0" smtClean="0"/>
              <a:t>Selective Service Act</a:t>
            </a:r>
          </a:p>
          <a:p>
            <a:pPr lvl="1"/>
            <a:r>
              <a:rPr lang="en-US" dirty="0" smtClean="0"/>
              <a:t>Required young men to register for military service (24 million did; 3 million went off to fight)</a:t>
            </a:r>
          </a:p>
          <a:p>
            <a:pPr lvl="1"/>
            <a:r>
              <a:rPr lang="en-US" dirty="0" smtClean="0"/>
              <a:t>More than 400,000 African-Americans fought for the U.S.</a:t>
            </a:r>
            <a:endParaRPr lang="en-US" dirty="0"/>
          </a:p>
        </p:txBody>
      </p:sp>
      <p:pic>
        <p:nvPicPr>
          <p:cNvPr id="4" name="Picture 7" descr="i_want_you_2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13" y="1351935"/>
            <a:ext cx="4165600" cy="54864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6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“Over There”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6019800" cy="5791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Over there, over there</a:t>
            </a:r>
            <a:br>
              <a:rPr lang="en-US" dirty="0"/>
            </a:br>
            <a:r>
              <a:rPr lang="en-US" dirty="0"/>
              <a:t>Send the word, send the word over </a:t>
            </a:r>
            <a:r>
              <a:rPr lang="en-US" dirty="0" smtClean="0"/>
              <a:t>there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That the Yanks are coming, the </a:t>
            </a:r>
            <a:r>
              <a:rPr lang="en-US" dirty="0" smtClean="0"/>
              <a:t>Yanks </a:t>
            </a:r>
            <a:r>
              <a:rPr lang="en-US" dirty="0"/>
              <a:t>are coming,</a:t>
            </a:r>
            <a:br>
              <a:rPr lang="en-US" dirty="0"/>
            </a:br>
            <a:r>
              <a:rPr lang="en-US" dirty="0"/>
              <a:t>The drums rum-</a:t>
            </a:r>
            <a:r>
              <a:rPr lang="en-US" dirty="0" err="1"/>
              <a:t>tumming</a:t>
            </a:r>
            <a:r>
              <a:rPr lang="en-US" dirty="0"/>
              <a:t> everywhere</a:t>
            </a:r>
            <a:br>
              <a:rPr lang="en-US" dirty="0"/>
            </a:br>
            <a:r>
              <a:rPr lang="en-US" dirty="0"/>
              <a:t>So prepare, say a prayer</a:t>
            </a:r>
            <a:br>
              <a:rPr lang="en-US" dirty="0"/>
            </a:br>
            <a:r>
              <a:rPr lang="en-US" dirty="0"/>
              <a:t>Send the word, send the word to </a:t>
            </a:r>
            <a:r>
              <a:rPr lang="en-US" dirty="0" smtClean="0"/>
              <a:t>beware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We'll be over, we're coming over,</a:t>
            </a:r>
            <a:br>
              <a:rPr lang="en-US" dirty="0"/>
            </a:br>
            <a:r>
              <a:rPr lang="en-US" dirty="0"/>
              <a:t>And we won't come back till it's </a:t>
            </a:r>
            <a:r>
              <a:rPr lang="en-US" dirty="0" smtClean="0"/>
              <a:t>over</a:t>
            </a:r>
            <a:r>
              <a:rPr lang="en-US" dirty="0"/>
              <a:t>, over there!</a:t>
            </a:r>
          </a:p>
          <a:p>
            <a:endParaRPr lang="en-US" dirty="0"/>
          </a:p>
        </p:txBody>
      </p:sp>
      <p:pic>
        <p:nvPicPr>
          <p:cNvPr id="5" name="Picture 4" descr="sheet_music_over_the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r="2816"/>
          <a:stretch/>
        </p:blipFill>
        <p:spPr bwMode="auto">
          <a:xfrm>
            <a:off x="5924696" y="1905000"/>
            <a:ext cx="3219303" cy="41148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verthe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1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66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w1poster-Uncle Sam Need that Extra Shovel Full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1471" r="2083" b="1471"/>
          <a:stretch>
            <a:fillRect/>
          </a:stretch>
        </p:blipFill>
        <p:spPr bwMode="auto">
          <a:xfrm>
            <a:off x="0" y="0"/>
            <a:ext cx="4884283" cy="68580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WW1poster-Gasoline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60" y="609600"/>
            <a:ext cx="4290031" cy="62484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7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 State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United States government regulated the American economy to make it more </a:t>
            </a:r>
            <a:r>
              <a:rPr lang="en-US" i="1" dirty="0" smtClean="0"/>
              <a:t>effective</a:t>
            </a:r>
            <a:r>
              <a:rPr lang="en-US" dirty="0" smtClean="0"/>
              <a:t> for war production</a:t>
            </a:r>
          </a:p>
          <a:p>
            <a:pPr lvl="1"/>
            <a:r>
              <a:rPr lang="en-US" u="sng" dirty="0" smtClean="0"/>
              <a:t>War Industries Board </a:t>
            </a:r>
            <a:r>
              <a:rPr lang="en-US" dirty="0" smtClean="0"/>
              <a:t>– set prices, quotas for production, distributed raw materials</a:t>
            </a:r>
          </a:p>
          <a:p>
            <a:pPr lvl="1"/>
            <a:r>
              <a:rPr lang="en-US" dirty="0" smtClean="0"/>
              <a:t>Government controlled coal and oil</a:t>
            </a:r>
          </a:p>
          <a:p>
            <a:pPr lvl="1"/>
            <a:r>
              <a:rPr lang="en-US" dirty="0" smtClean="0"/>
              <a:t>Food Conservation:  people encouraged to save food, plant “Victory Gardens”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ising_Money__Conservation___and_Government_Controls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7" y="228600"/>
            <a:ext cx="916432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uto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6801" b="1112"/>
          <a:stretch/>
        </p:blipFill>
        <p:spPr bwMode="auto">
          <a:xfrm>
            <a:off x="0" y="36871"/>
            <a:ext cx="4355776" cy="6781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auto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" b="1546"/>
          <a:stretch/>
        </p:blipFill>
        <p:spPr bwMode="auto">
          <a:xfrm>
            <a:off x="4456557" y="-17430"/>
            <a:ext cx="4682527" cy="68904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2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Workers and Industries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Hourly wages for workers rose 20% during the war, but food and housing prices also rose; so workers joined </a:t>
            </a:r>
            <a:r>
              <a:rPr lang="en-US" dirty="0" smtClean="0">
                <a:solidFill>
                  <a:srgbClr val="FFFF00"/>
                </a:solidFill>
              </a:rPr>
              <a:t>unions</a:t>
            </a:r>
            <a:r>
              <a:rPr lang="en-US" dirty="0" smtClean="0"/>
              <a:t> in record numbers</a:t>
            </a:r>
          </a:p>
          <a:p>
            <a:r>
              <a:rPr lang="en-US" dirty="0" smtClean="0"/>
              <a:t>Industries made record profits during the war – some increased 1600%</a:t>
            </a:r>
          </a:p>
          <a:p>
            <a:r>
              <a:rPr lang="en-US" u="sng" dirty="0" smtClean="0"/>
              <a:t>National War Labor Board </a:t>
            </a:r>
            <a:r>
              <a:rPr lang="en-US" dirty="0" smtClean="0"/>
              <a:t>– created to prevent strikes and help unions get higher wages, 8-hour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573_fig19_1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-14748"/>
            <a:ext cx="4562168" cy="69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95" y="-14748"/>
            <a:ext cx="4639105" cy="68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385</Words>
  <Application>Microsoft Office PowerPoint</Application>
  <PresentationFormat>On-screen Show (4:3)</PresentationFormat>
  <Paragraphs>36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United states history</vt:lpstr>
      <vt:lpstr>Creating a War State</vt:lpstr>
      <vt:lpstr>“Over There”</vt:lpstr>
      <vt:lpstr>PowerPoint Presentation</vt:lpstr>
      <vt:lpstr>War State Economy</vt:lpstr>
      <vt:lpstr>PowerPoint Presentation</vt:lpstr>
      <vt:lpstr>PowerPoint Presentation</vt:lpstr>
      <vt:lpstr>Workers and Industries</vt:lpstr>
      <vt:lpstr>PowerPoint Presentation</vt:lpstr>
      <vt:lpstr>PowerPoint Presentation</vt:lpstr>
      <vt:lpstr>PowerPoint Presentation</vt:lpstr>
      <vt:lpstr>Selling the War</vt:lpstr>
      <vt:lpstr>Dark Side of Dissent</vt:lpstr>
      <vt:lpstr>PowerPoint Presentation</vt:lpstr>
      <vt:lpstr>Schenck v. United States (1919)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Scott King-Owen</cp:lastModifiedBy>
  <cp:revision>19</cp:revision>
  <dcterms:created xsi:type="dcterms:W3CDTF">2011-10-04T00:10:25Z</dcterms:created>
  <dcterms:modified xsi:type="dcterms:W3CDTF">2013-01-15T20:14:56Z</dcterms:modified>
</cp:coreProperties>
</file>