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73" r:id="rId4"/>
    <p:sldId id="258" r:id="rId5"/>
    <p:sldId id="265" r:id="rId6"/>
    <p:sldId id="266" r:id="rId7"/>
    <p:sldId id="264" r:id="rId8"/>
    <p:sldId id="267" r:id="rId9"/>
    <p:sldId id="259" r:id="rId10"/>
    <p:sldId id="260" r:id="rId11"/>
    <p:sldId id="268" r:id="rId12"/>
    <p:sldId id="261" r:id="rId13"/>
    <p:sldId id="269" r:id="rId14"/>
    <p:sldId id="270" r:id="rId15"/>
    <p:sldId id="272" r:id="rId16"/>
    <p:sldId id="262" r:id="rId17"/>
    <p:sldId id="26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575"/>
    <a:srgbClr val="FFCCFF"/>
    <a:srgbClr val="422F0A"/>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61" autoAdjust="0"/>
  </p:normalViewPr>
  <p:slideViewPr>
    <p:cSldViewPr>
      <p:cViewPr varScale="1">
        <p:scale>
          <a:sx n="87" d="100"/>
          <a:sy n="87" d="100"/>
        </p:scale>
        <p:origin x="-57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72E2BF-8D08-41A3-8DCE-F757D8D01E59}" type="datetimeFigureOut">
              <a:rPr lang="en-US" smtClean="0"/>
              <a:t>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9D8B05-DBEE-4254-BF31-3E982E65E301}" type="slidenum">
              <a:rPr lang="en-US" smtClean="0"/>
              <a:t>‹#›</a:t>
            </a:fld>
            <a:endParaRPr lang="en-US"/>
          </a:p>
        </p:txBody>
      </p:sp>
    </p:spTree>
    <p:extLst>
      <p:ext uri="{BB962C8B-B14F-4D97-AF65-F5344CB8AC3E}">
        <p14:creationId xmlns:p14="http://schemas.microsoft.com/office/powerpoint/2010/main" val="89726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Mary had a little lamb</a:t>
            </a:r>
          </a:p>
          <a:p>
            <a:pPr lvl="1"/>
            <a:r>
              <a:rPr lang="en-US" dirty="0" smtClean="0"/>
              <a:t>And when she saw it sicken,</a:t>
            </a:r>
          </a:p>
          <a:p>
            <a:pPr lvl="1"/>
            <a:r>
              <a:rPr lang="en-US" dirty="0" smtClean="0"/>
              <a:t>She shipped it off to </a:t>
            </a:r>
            <a:r>
              <a:rPr lang="en-US" dirty="0" err="1" smtClean="0"/>
              <a:t>Packingtown</a:t>
            </a:r>
            <a:r>
              <a:rPr lang="en-US" dirty="0" smtClean="0"/>
              <a:t>,</a:t>
            </a:r>
          </a:p>
          <a:p>
            <a:pPr lvl="1"/>
            <a:r>
              <a:rPr lang="en-US" dirty="0" smtClean="0"/>
              <a:t>And now it’s labeled chicken.</a:t>
            </a:r>
          </a:p>
          <a:p>
            <a:endParaRPr lang="en-US" dirty="0"/>
          </a:p>
        </p:txBody>
      </p:sp>
      <p:sp>
        <p:nvSpPr>
          <p:cNvPr id="4" name="Slide Number Placeholder 3"/>
          <p:cNvSpPr>
            <a:spLocks noGrp="1"/>
          </p:cNvSpPr>
          <p:nvPr>
            <p:ph type="sldNum" sz="quarter" idx="10"/>
          </p:nvPr>
        </p:nvSpPr>
        <p:spPr/>
        <p:txBody>
          <a:bodyPr/>
          <a:lstStyle/>
          <a:p>
            <a:fld id="{9B9D8B05-DBEE-4254-BF31-3E982E65E301}" type="slidenum">
              <a:rPr lang="en-US" smtClean="0"/>
              <a:t>4</a:t>
            </a:fld>
            <a:endParaRPr lang="en-US"/>
          </a:p>
        </p:txBody>
      </p:sp>
    </p:spTree>
    <p:extLst>
      <p:ext uri="{BB962C8B-B14F-4D97-AF65-F5344CB8AC3E}">
        <p14:creationId xmlns:p14="http://schemas.microsoft.com/office/powerpoint/2010/main" val="1471150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1873</a:t>
            </a:r>
            <a:endParaRPr lang="en-US" dirty="0"/>
          </a:p>
        </p:txBody>
      </p:sp>
      <p:sp>
        <p:nvSpPr>
          <p:cNvPr id="4" name="Slide Number Placeholder 3"/>
          <p:cNvSpPr>
            <a:spLocks noGrp="1"/>
          </p:cNvSpPr>
          <p:nvPr>
            <p:ph type="sldNum" sz="quarter" idx="10"/>
          </p:nvPr>
        </p:nvSpPr>
        <p:spPr/>
        <p:txBody>
          <a:bodyPr/>
          <a:lstStyle/>
          <a:p>
            <a:fld id="{9B9D8B05-DBEE-4254-BF31-3E982E65E301}" type="slidenum">
              <a:rPr lang="en-US" smtClean="0"/>
              <a:t>5</a:t>
            </a:fld>
            <a:endParaRPr lang="en-US"/>
          </a:p>
        </p:txBody>
      </p:sp>
    </p:spTree>
    <p:extLst>
      <p:ext uri="{BB962C8B-B14F-4D97-AF65-F5344CB8AC3E}">
        <p14:creationId xmlns:p14="http://schemas.microsoft.com/office/powerpoint/2010/main" val="230668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Youngest victim</a:t>
            </a:r>
            <a:r>
              <a:rPr lang="en-US" baseline="0" dirty="0" smtClean="0"/>
              <a:t> was just 15.  Most of the girls were in their 20s.</a:t>
            </a:r>
            <a:endParaRPr lang="en-US" dirty="0"/>
          </a:p>
        </p:txBody>
      </p:sp>
      <p:sp>
        <p:nvSpPr>
          <p:cNvPr id="4" name="Slide Number Placeholder 3"/>
          <p:cNvSpPr>
            <a:spLocks noGrp="1"/>
          </p:cNvSpPr>
          <p:nvPr>
            <p:ph type="sldNum" sz="quarter" idx="10"/>
          </p:nvPr>
        </p:nvSpPr>
        <p:spPr/>
        <p:txBody>
          <a:bodyPr/>
          <a:lstStyle/>
          <a:p>
            <a:fld id="{9B9D8B05-DBEE-4254-BF31-3E982E65E301}" type="slidenum">
              <a:rPr lang="en-US" smtClean="0"/>
              <a:t>13</a:t>
            </a:fld>
            <a:endParaRPr lang="en-US"/>
          </a:p>
        </p:txBody>
      </p:sp>
    </p:spTree>
    <p:extLst>
      <p:ext uri="{BB962C8B-B14F-4D97-AF65-F5344CB8AC3E}">
        <p14:creationId xmlns:p14="http://schemas.microsoft.com/office/powerpoint/2010/main" val="172018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Mayors:</a:t>
            </a:r>
            <a:r>
              <a:rPr lang="en-US" baseline="0" dirty="0" smtClean="0"/>
              <a:t>  Golden Rule Jones (Toledo), Hazen </a:t>
            </a:r>
            <a:r>
              <a:rPr lang="en-US" baseline="0" dirty="0" err="1" smtClean="0"/>
              <a:t>Pingree</a:t>
            </a:r>
            <a:r>
              <a:rPr lang="en-US" baseline="0" dirty="0" smtClean="0"/>
              <a:t> (Detroit), Tom L. Jones (Cleveland)</a:t>
            </a:r>
            <a:endParaRPr lang="en-US" dirty="0"/>
          </a:p>
        </p:txBody>
      </p:sp>
      <p:sp>
        <p:nvSpPr>
          <p:cNvPr id="4" name="Slide Number Placeholder 3"/>
          <p:cNvSpPr>
            <a:spLocks noGrp="1"/>
          </p:cNvSpPr>
          <p:nvPr>
            <p:ph type="sldNum" sz="quarter" idx="10"/>
          </p:nvPr>
        </p:nvSpPr>
        <p:spPr/>
        <p:txBody>
          <a:bodyPr/>
          <a:lstStyle/>
          <a:p>
            <a:fld id="{9B9D8B05-DBEE-4254-BF31-3E982E65E301}" type="slidenum">
              <a:rPr lang="en-US" smtClean="0"/>
              <a:t>16</a:t>
            </a:fld>
            <a:endParaRPr lang="en-US"/>
          </a:p>
        </p:txBody>
      </p:sp>
    </p:spTree>
    <p:extLst>
      <p:ext uri="{BB962C8B-B14F-4D97-AF65-F5344CB8AC3E}">
        <p14:creationId xmlns:p14="http://schemas.microsoft.com/office/powerpoint/2010/main" val="634975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8882C5B-5428-40E6-89EA-36D60CFB0AF0}" type="datetimeFigureOut">
              <a:rPr lang="en-US" smtClean="0"/>
              <a:t>1/7/2013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657651-AAB4-4FEB-9BA4-DE7D278E2792}" type="slidenum">
              <a:rPr lang="en-US" smtClean="0"/>
              <a:t>‹#›</a:t>
            </a:fld>
            <a:endParaRPr lang="en-US"/>
          </a:p>
        </p:txBody>
      </p:sp>
    </p:spTree>
    <p:extLst>
      <p:ext uri="{BB962C8B-B14F-4D97-AF65-F5344CB8AC3E}">
        <p14:creationId xmlns:p14="http://schemas.microsoft.com/office/powerpoint/2010/main" val="502619442"/>
      </p:ext>
    </p:extLst>
  </p:cSld>
  <p:clrMapOvr>
    <a:masterClrMapping/>
  </p:clrMapOvr>
  <p:transition spd="slow">
    <p:wheel spokes="1"/>
    <p:sndAc>
      <p:stSnd>
        <p:snd r:embed="rId1" name="coin.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8882C5B-5428-40E6-89EA-36D60CFB0AF0}" type="datetimeFigureOut">
              <a:rPr lang="en-US" smtClean="0"/>
              <a:t>1/7/2013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657651-AAB4-4FEB-9BA4-DE7D278E2792}" type="slidenum">
              <a:rPr lang="en-US" smtClean="0"/>
              <a:t>‹#›</a:t>
            </a:fld>
            <a:endParaRPr lang="en-US"/>
          </a:p>
        </p:txBody>
      </p:sp>
    </p:spTree>
    <p:extLst>
      <p:ext uri="{BB962C8B-B14F-4D97-AF65-F5344CB8AC3E}">
        <p14:creationId xmlns:p14="http://schemas.microsoft.com/office/powerpoint/2010/main" val="3126942274"/>
      </p:ext>
    </p:extLst>
  </p:cSld>
  <p:clrMapOvr>
    <a:masterClrMapping/>
  </p:clrMapOvr>
  <p:transition spd="slow">
    <p:wheel spokes="1"/>
    <p:sndAc>
      <p:stSnd>
        <p:snd r:embed="rId1" name="coin.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8882C5B-5428-40E6-89EA-36D60CFB0AF0}" type="datetimeFigureOut">
              <a:rPr lang="en-US" smtClean="0"/>
              <a:t>1/7/2013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657651-AAB4-4FEB-9BA4-DE7D278E2792}" type="slidenum">
              <a:rPr lang="en-US" smtClean="0"/>
              <a:t>‹#›</a:t>
            </a:fld>
            <a:endParaRPr lang="en-US"/>
          </a:p>
        </p:txBody>
      </p:sp>
    </p:spTree>
    <p:extLst>
      <p:ext uri="{BB962C8B-B14F-4D97-AF65-F5344CB8AC3E}">
        <p14:creationId xmlns:p14="http://schemas.microsoft.com/office/powerpoint/2010/main" val="2907951022"/>
      </p:ext>
    </p:extLst>
  </p:cSld>
  <p:clrMapOvr>
    <a:masterClrMapping/>
  </p:clrMapOvr>
  <p:transition spd="slow">
    <p:wheel spokes="1"/>
    <p:sndAc>
      <p:stSnd>
        <p:snd r:embed="rId1" name="coin.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5733591"/>
      </p:ext>
    </p:extLst>
  </p:cSld>
  <p:clrMapOvr>
    <a:masterClrMapping/>
  </p:clrMapOvr>
  <p:transition spd="slow">
    <p:wheel spokes="1"/>
    <p:sndAc>
      <p:stSnd>
        <p:snd r:embed="rId1" name="coin.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800">
                <a:solidFill>
                  <a:srgbClr val="FFFF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657651-AAB4-4FEB-9BA4-DE7D278E2792}" type="slidenum">
              <a:rPr lang="en-US" smtClean="0"/>
              <a:t>‹#›</a:t>
            </a:fld>
            <a:endParaRPr lang="en-US"/>
          </a:p>
        </p:txBody>
      </p:sp>
    </p:spTree>
    <p:extLst>
      <p:ext uri="{BB962C8B-B14F-4D97-AF65-F5344CB8AC3E}">
        <p14:creationId xmlns:p14="http://schemas.microsoft.com/office/powerpoint/2010/main" val="15164871"/>
      </p:ext>
    </p:extLst>
  </p:cSld>
  <p:clrMapOvr>
    <a:masterClrMapping/>
  </p:clrMapOvr>
  <p:transition spd="slow">
    <p:wheel spokes="1"/>
    <p:sndAc>
      <p:stSnd>
        <p:snd r:embed="rId1" name="coin.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8882C5B-5428-40E6-89EA-36D60CFB0AF0}" type="datetimeFigureOut">
              <a:rPr lang="en-US" smtClean="0"/>
              <a:t>1/7/2013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657651-AAB4-4FEB-9BA4-DE7D278E2792}" type="slidenum">
              <a:rPr lang="en-US" smtClean="0"/>
              <a:t>‹#›</a:t>
            </a:fld>
            <a:endParaRPr lang="en-US"/>
          </a:p>
        </p:txBody>
      </p:sp>
    </p:spTree>
    <p:extLst>
      <p:ext uri="{BB962C8B-B14F-4D97-AF65-F5344CB8AC3E}">
        <p14:creationId xmlns:p14="http://schemas.microsoft.com/office/powerpoint/2010/main" val="838490829"/>
      </p:ext>
    </p:extLst>
  </p:cSld>
  <p:clrMapOvr>
    <a:masterClrMapping/>
  </p:clrMapOvr>
  <p:transition spd="slow">
    <p:wheel spokes="1"/>
    <p:sndAc>
      <p:stSnd>
        <p:snd r:embed="rId1" name="coin.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8882C5B-5428-40E6-89EA-36D60CFB0AF0}" type="datetimeFigureOut">
              <a:rPr lang="en-US" smtClean="0"/>
              <a:t>1/7/2013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2657651-AAB4-4FEB-9BA4-DE7D278E2792}" type="slidenum">
              <a:rPr lang="en-US" smtClean="0"/>
              <a:t>‹#›</a:t>
            </a:fld>
            <a:endParaRPr lang="en-US"/>
          </a:p>
        </p:txBody>
      </p:sp>
    </p:spTree>
    <p:extLst>
      <p:ext uri="{BB962C8B-B14F-4D97-AF65-F5344CB8AC3E}">
        <p14:creationId xmlns:p14="http://schemas.microsoft.com/office/powerpoint/2010/main" val="4230146767"/>
      </p:ext>
    </p:extLst>
  </p:cSld>
  <p:clrMapOvr>
    <a:masterClrMapping/>
  </p:clrMapOvr>
  <p:transition spd="slow">
    <p:wheel spokes="1"/>
    <p:sndAc>
      <p:stSnd>
        <p:snd r:embed="rId1" name="coin.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8882C5B-5428-40E6-89EA-36D60CFB0AF0}" type="datetimeFigureOut">
              <a:rPr lang="en-US" smtClean="0"/>
              <a:t>1/7/2013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2657651-AAB4-4FEB-9BA4-DE7D278E2792}" type="slidenum">
              <a:rPr lang="en-US" smtClean="0"/>
              <a:t>‹#›</a:t>
            </a:fld>
            <a:endParaRPr lang="en-US"/>
          </a:p>
        </p:txBody>
      </p:sp>
    </p:spTree>
    <p:extLst>
      <p:ext uri="{BB962C8B-B14F-4D97-AF65-F5344CB8AC3E}">
        <p14:creationId xmlns:p14="http://schemas.microsoft.com/office/powerpoint/2010/main" val="4149659859"/>
      </p:ext>
    </p:extLst>
  </p:cSld>
  <p:clrMapOvr>
    <a:masterClrMapping/>
  </p:clrMapOvr>
  <p:transition spd="slow">
    <p:wheel spokes="1"/>
    <p:sndAc>
      <p:stSnd>
        <p:snd r:embed="rId1" name="coin.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8882C5B-5428-40E6-89EA-36D60CFB0AF0}" type="datetimeFigureOut">
              <a:rPr lang="en-US" smtClean="0"/>
              <a:t>1/7/2013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2657651-AAB4-4FEB-9BA4-DE7D278E2792}" type="slidenum">
              <a:rPr lang="en-US" smtClean="0"/>
              <a:t>‹#›</a:t>
            </a:fld>
            <a:endParaRPr lang="en-US"/>
          </a:p>
        </p:txBody>
      </p:sp>
    </p:spTree>
    <p:extLst>
      <p:ext uri="{BB962C8B-B14F-4D97-AF65-F5344CB8AC3E}">
        <p14:creationId xmlns:p14="http://schemas.microsoft.com/office/powerpoint/2010/main" val="3862182909"/>
      </p:ext>
    </p:extLst>
  </p:cSld>
  <p:clrMapOvr>
    <a:masterClrMapping/>
  </p:clrMapOvr>
  <p:transition spd="slow">
    <p:wheel spokes="1"/>
    <p:sndAc>
      <p:stSnd>
        <p:snd r:embed="rId1" name="coin.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8882C5B-5428-40E6-89EA-36D60CFB0AF0}" type="datetimeFigureOut">
              <a:rPr lang="en-US" smtClean="0"/>
              <a:t>1/7/2013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657651-AAB4-4FEB-9BA4-DE7D278E2792}" type="slidenum">
              <a:rPr lang="en-US" smtClean="0"/>
              <a:t>‹#›</a:t>
            </a:fld>
            <a:endParaRPr lang="en-US"/>
          </a:p>
        </p:txBody>
      </p:sp>
    </p:spTree>
    <p:extLst>
      <p:ext uri="{BB962C8B-B14F-4D97-AF65-F5344CB8AC3E}">
        <p14:creationId xmlns:p14="http://schemas.microsoft.com/office/powerpoint/2010/main" val="2928589201"/>
      </p:ext>
    </p:extLst>
  </p:cSld>
  <p:clrMapOvr>
    <a:masterClrMapping/>
  </p:clrMapOvr>
  <p:transition spd="slow">
    <p:wheel spokes="1"/>
    <p:sndAc>
      <p:stSnd>
        <p:snd r:embed="rId1" name="coin.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8882C5B-5428-40E6-89EA-36D60CFB0AF0}" type="datetimeFigureOut">
              <a:rPr lang="en-US" smtClean="0"/>
              <a:t>1/7/2013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657651-AAB4-4FEB-9BA4-DE7D278E2792}" type="slidenum">
              <a:rPr lang="en-US" smtClean="0"/>
              <a:t>‹#›</a:t>
            </a:fld>
            <a:endParaRPr lang="en-US"/>
          </a:p>
        </p:txBody>
      </p:sp>
    </p:spTree>
    <p:extLst>
      <p:ext uri="{BB962C8B-B14F-4D97-AF65-F5344CB8AC3E}">
        <p14:creationId xmlns:p14="http://schemas.microsoft.com/office/powerpoint/2010/main" val="2346947968"/>
      </p:ext>
    </p:extLst>
  </p:cSld>
  <p:clrMapOvr>
    <a:masterClrMapping/>
  </p:clrMapOvr>
  <p:transition spd="slow">
    <p:wheel spokes="1"/>
    <p:sndAc>
      <p:stSnd>
        <p:snd r:embed="rId1" name="coin.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4">
            <a:extLst>
              <a:ext uri="{28A0092B-C50C-407E-A947-70E740481C1C}">
                <a14:useLocalDpi xmlns:a14="http://schemas.microsoft.com/office/drawing/2010/main" val="0"/>
              </a:ext>
            </a:extLst>
          </a:blip>
          <a:srcRect l="1528"/>
          <a:stretch/>
        </p:blipFill>
        <p:spPr>
          <a:xfrm>
            <a:off x="0" y="0"/>
            <a:ext cx="9144000" cy="6858000"/>
          </a:xfrm>
          <a:prstGeom prst="rect">
            <a:avLst/>
          </a:prstGeom>
        </p:spPr>
      </p:pic>
      <p:sp>
        <p:nvSpPr>
          <p:cNvPr id="2" name="Title Placeholder 1"/>
          <p:cNvSpPr>
            <a:spLocks noGrp="1"/>
          </p:cNvSpPr>
          <p:nvPr>
            <p:ph type="title"/>
          </p:nvPr>
        </p:nvSpPr>
        <p:spPr>
          <a:xfrm>
            <a:off x="457200" y="76200"/>
            <a:ext cx="8229600" cy="1143000"/>
          </a:xfrm>
          <a:prstGeom prst="rect">
            <a:avLst/>
          </a:prstGeom>
          <a:solidFill>
            <a:schemeClr val="accent5">
              <a:lumMod val="75000"/>
            </a:scheme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763000" cy="5410200"/>
          </a:xfrm>
          <a:prstGeom prst="rect">
            <a:avLst/>
          </a:prstGeom>
          <a:gradFill>
            <a:gsLst>
              <a:gs pos="0">
                <a:schemeClr val="accent1">
                  <a:lumMod val="50000"/>
                  <a:alpha val="95000"/>
                </a:schemeClr>
              </a:gs>
              <a:gs pos="27000">
                <a:schemeClr val="accent5">
                  <a:lumMod val="75000"/>
                  <a:alpha val="98000"/>
                </a:schemeClr>
              </a:gs>
              <a:gs pos="100000">
                <a:schemeClr val="accent2">
                  <a:lumMod val="39000"/>
                  <a:alpha val="98000"/>
                </a:schemeClr>
              </a:gs>
            </a:gsLst>
            <a:lin ang="5400000" scaled="0"/>
          </a:gradFill>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93364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heel spokes="1"/>
    <p:sndAc>
      <p:stSnd>
        <p:snd r:embed="rId13" name="coin.wav"/>
      </p:stSnd>
    </p:sndAc>
  </p:transition>
  <p:timing>
    <p:tnLst>
      <p:par>
        <p:cTn id="1" dur="indefinite" restart="never" nodeType="tmRoot"/>
      </p:par>
    </p:tnLst>
  </p:timing>
  <p:txStyles>
    <p:titleStyle>
      <a:lvl1pPr algn="ctr" defTabSz="914400" rtl="0" eaLnBrk="1" latinLnBrk="0" hangingPunct="1">
        <a:spcBef>
          <a:spcPct val="0"/>
        </a:spcBef>
        <a:buNone/>
        <a:defRPr sz="4400" kern="1200">
          <a:solidFill>
            <a:srgbClr val="FFCCFF"/>
          </a:solidFill>
          <a:latin typeface="+mj-lt"/>
          <a:ea typeface="+mj-ea"/>
          <a:cs typeface="+mj-cs"/>
        </a:defRPr>
      </a:lvl1pPr>
    </p:titleStyle>
    <p:bodyStyle>
      <a:lvl1pPr marL="342900" indent="-342900" algn="l" defTabSz="914400" rtl="0" eaLnBrk="1" latinLnBrk="0" hangingPunct="1">
        <a:spcBef>
          <a:spcPct val="20000"/>
        </a:spcBef>
        <a:buFont typeface="Wingdings 2" pitchFamily="18" charset="2"/>
        <a:buChar char=""/>
        <a:defRPr sz="3200" b="1" kern="1200">
          <a:solidFill>
            <a:schemeClr val="bg2">
              <a:lumMod val="60000"/>
              <a:lumOff val="4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rgbClr val="CCFFC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200" b="1" kern="1200">
          <a:solidFill>
            <a:schemeClr val="bg2">
              <a:lumMod val="60000"/>
              <a:lumOff val="4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200" b="1" kern="1200">
          <a:solidFill>
            <a:schemeClr val="bg2">
              <a:lumMod val="60000"/>
              <a:lumOff val="4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200" b="1" kern="1200">
          <a:solidFill>
            <a:schemeClr val="bg2">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1.wav"/><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8400"/>
            <a:ext cx="7772400" cy="1470025"/>
          </a:xfrm>
        </p:spPr>
        <p:txBody>
          <a:bodyPr/>
          <a:lstStyle/>
          <a:p>
            <a:r>
              <a:rPr lang="en-US" dirty="0" smtClean="0"/>
              <a:t>United States History</a:t>
            </a:r>
            <a:endParaRPr lang="en-US" dirty="0"/>
          </a:p>
        </p:txBody>
      </p:sp>
      <p:sp>
        <p:nvSpPr>
          <p:cNvPr id="3" name="Subtitle 2"/>
          <p:cNvSpPr>
            <a:spLocks noGrp="1"/>
          </p:cNvSpPr>
          <p:nvPr>
            <p:ph type="subTitle" idx="1"/>
          </p:nvPr>
        </p:nvSpPr>
        <p:spPr/>
        <p:txBody>
          <a:bodyPr/>
          <a:lstStyle/>
          <a:p>
            <a:r>
              <a:rPr lang="en-US" dirty="0" smtClean="0"/>
              <a:t>Progressivism</a:t>
            </a:r>
          </a:p>
          <a:p>
            <a:r>
              <a:rPr lang="en-US" dirty="0" smtClean="0"/>
              <a:t>Dr. King-Owen</a:t>
            </a:r>
          </a:p>
          <a:p>
            <a:r>
              <a:rPr lang="en-US" smtClean="0"/>
              <a:t>[8.01]</a:t>
            </a:r>
            <a:endParaRPr lang="en-US" dirty="0"/>
          </a:p>
        </p:txBody>
      </p:sp>
    </p:spTree>
    <p:extLst>
      <p:ext uri="{BB962C8B-B14F-4D97-AF65-F5344CB8AC3E}">
        <p14:creationId xmlns:p14="http://schemas.microsoft.com/office/powerpoint/2010/main" val="1621054717"/>
      </p:ext>
    </p:extLst>
  </p:cSld>
  <p:clrMapOvr>
    <a:masterClrMapping/>
  </p:clrMapOvr>
  <p:transition spd="slow">
    <p:wheel spokes="1"/>
    <p:sndAc>
      <p:stSnd>
        <p:snd r:embed="rId2" name="coin.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Socialism</a:t>
            </a:r>
            <a:endParaRPr lang="en-US" dirty="0"/>
          </a:p>
        </p:txBody>
      </p:sp>
      <p:sp>
        <p:nvSpPr>
          <p:cNvPr id="3" name="Content Placeholder 2"/>
          <p:cNvSpPr>
            <a:spLocks noGrp="1"/>
          </p:cNvSpPr>
          <p:nvPr>
            <p:ph idx="1"/>
          </p:nvPr>
        </p:nvSpPr>
        <p:spPr>
          <a:xfrm>
            <a:off x="228600" y="1371600"/>
            <a:ext cx="5791200" cy="5410200"/>
          </a:xfrm>
        </p:spPr>
        <p:txBody>
          <a:bodyPr>
            <a:normAutofit fontScale="92500" lnSpcReduction="10000"/>
          </a:bodyPr>
          <a:lstStyle/>
          <a:p>
            <a:r>
              <a:rPr lang="en-US" dirty="0" smtClean="0"/>
              <a:t>Some labor leaders, like Eugene V. Debs, did not think that </a:t>
            </a:r>
            <a:r>
              <a:rPr lang="en-US" i="1" dirty="0" smtClean="0"/>
              <a:t>reforming</a:t>
            </a:r>
            <a:r>
              <a:rPr lang="en-US" dirty="0" smtClean="0"/>
              <a:t> the American economy was enough</a:t>
            </a:r>
          </a:p>
          <a:p>
            <a:r>
              <a:rPr lang="en-US" dirty="0" smtClean="0"/>
              <a:t>Debs believed in </a:t>
            </a:r>
            <a:r>
              <a:rPr lang="en-US" i="1" dirty="0" smtClean="0"/>
              <a:t>socialism</a:t>
            </a:r>
            <a:endParaRPr lang="en-US" dirty="0" smtClean="0"/>
          </a:p>
          <a:p>
            <a:pPr lvl="1"/>
            <a:r>
              <a:rPr lang="en-US" dirty="0"/>
              <a:t>A</a:t>
            </a:r>
            <a:r>
              <a:rPr lang="en-US" dirty="0" smtClean="0"/>
              <a:t>ll factories and businesses would be owned by the people</a:t>
            </a:r>
          </a:p>
          <a:p>
            <a:pPr lvl="1"/>
            <a:r>
              <a:rPr lang="en-US" dirty="0" smtClean="0"/>
              <a:t>Socialism would end the conflict between labor and industry</a:t>
            </a:r>
          </a:p>
          <a:p>
            <a:pPr lvl="1"/>
            <a:r>
              <a:rPr lang="en-US" dirty="0" smtClean="0"/>
              <a:t>People would be </a:t>
            </a:r>
            <a:r>
              <a:rPr lang="en-US" dirty="0" smtClean="0"/>
              <a:t>equal</a:t>
            </a:r>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71600"/>
            <a:ext cx="3124200" cy="207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039" y="3810000"/>
            <a:ext cx="3085061" cy="246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216144"/>
      </p:ext>
    </p:extLst>
  </p:cSld>
  <p:clrMapOvr>
    <a:masterClrMapping/>
  </p:clrMapOvr>
  <p:transition spd="slow">
    <p:wheel spokes="1"/>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wheel(1)">
                                      <p:cBhvr>
                                        <p:cTn id="43" dur="20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 calcmode="lin" valueType="num">
                                      <p:cBhvr additive="base">
                                        <p:cTn id="48" dur="500" fill="hold"/>
                                        <p:tgtEl>
                                          <p:spTgt spid="1028"/>
                                        </p:tgtEl>
                                        <p:attrNameLst>
                                          <p:attrName>ppt_x</p:attrName>
                                        </p:attrNameLst>
                                      </p:cBhvr>
                                      <p:tavLst>
                                        <p:tav tm="0">
                                          <p:val>
                                            <p:strVal val="#ppt_x"/>
                                          </p:val>
                                        </p:tav>
                                        <p:tav tm="100000">
                                          <p:val>
                                            <p:strVal val="#ppt_x"/>
                                          </p:val>
                                        </p:tav>
                                      </p:tavLst>
                                    </p:anim>
                                    <p:anim calcmode="lin" valueType="num">
                                      <p:cBhvr additive="base">
                                        <p:cTn id="4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228600"/>
            <a:ext cx="3124200" cy="6553200"/>
          </a:xfrm>
        </p:spPr>
        <p:txBody>
          <a:bodyPr/>
          <a:lstStyle/>
          <a:p>
            <a:pPr marL="0" indent="0">
              <a:buNone/>
            </a:pPr>
            <a:r>
              <a:rPr lang="en-US" dirty="0" smtClean="0"/>
              <a:t>This cartoon shows the socialist criticism of a capitalist society—where those who work have to hold up the rest of society. </a:t>
            </a:r>
            <a:endParaRPr lang="en-US" dirty="0"/>
          </a:p>
        </p:txBody>
      </p:sp>
      <p:pic>
        <p:nvPicPr>
          <p:cNvPr id="20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819" b="3636"/>
          <a:stretch/>
        </p:blipFill>
        <p:spPr bwMode="auto">
          <a:xfrm>
            <a:off x="13854" y="-47098"/>
            <a:ext cx="5701146" cy="690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737389"/>
      </p:ext>
    </p:extLst>
  </p:cSld>
  <p:clrMapOvr>
    <a:masterClrMapping/>
  </p:clrMapOvr>
  <p:transition spd="slow">
    <p:wheel spokes="1"/>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decel="50000" fill="hold">
                                          <p:stCondLst>
                                            <p:cond delay="0"/>
                                          </p:stCondLst>
                                        </p:cTn>
                                        <p:tgtEl>
                                          <p:spTgt spid="205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5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51"/>
                                        </p:tgtEl>
                                        <p:attrNameLst>
                                          <p:attrName>ppt_w</p:attrName>
                                        </p:attrNameLst>
                                      </p:cBhvr>
                                      <p:tavLst>
                                        <p:tav tm="0">
                                          <p:val>
                                            <p:strVal val="#ppt_w*.05"/>
                                          </p:val>
                                        </p:tav>
                                        <p:tav tm="100000">
                                          <p:val>
                                            <p:strVal val="#ppt_w"/>
                                          </p:val>
                                        </p:tav>
                                      </p:tavLst>
                                    </p:anim>
                                    <p:anim calcmode="lin" valueType="num">
                                      <p:cBhvr>
                                        <p:cTn id="10" dur="1000" fill="hold"/>
                                        <p:tgtEl>
                                          <p:spTgt spid="205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5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5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5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5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 calcmode="lin" valueType="num">
                                      <p:cBhvr additive="base">
                                        <p:cTn id="19"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Unions</a:t>
            </a:r>
            <a:endParaRPr lang="en-US" dirty="0"/>
          </a:p>
        </p:txBody>
      </p:sp>
      <p:sp>
        <p:nvSpPr>
          <p:cNvPr id="3" name="Content Placeholder 2"/>
          <p:cNvSpPr>
            <a:spLocks noGrp="1"/>
          </p:cNvSpPr>
          <p:nvPr>
            <p:ph idx="1"/>
          </p:nvPr>
        </p:nvSpPr>
        <p:spPr/>
        <p:txBody>
          <a:bodyPr/>
          <a:lstStyle/>
          <a:p>
            <a:r>
              <a:rPr lang="en-US" dirty="0" smtClean="0"/>
              <a:t>Union workers fought for many reforms:</a:t>
            </a:r>
          </a:p>
          <a:p>
            <a:pPr lvl="1"/>
            <a:r>
              <a:rPr lang="en-US" dirty="0" smtClean="0"/>
              <a:t>End </a:t>
            </a:r>
            <a:r>
              <a:rPr lang="en-US" dirty="0" smtClean="0"/>
              <a:t>child </a:t>
            </a:r>
            <a:r>
              <a:rPr lang="en-US" dirty="0" smtClean="0"/>
              <a:t>labor </a:t>
            </a:r>
            <a:endParaRPr lang="en-US" dirty="0" smtClean="0"/>
          </a:p>
          <a:p>
            <a:pPr lvl="1"/>
            <a:r>
              <a:rPr lang="en-US" dirty="0" smtClean="0"/>
              <a:t>Reduce </a:t>
            </a:r>
            <a:r>
              <a:rPr lang="en-US" dirty="0" smtClean="0"/>
              <a:t>working hours for </a:t>
            </a:r>
            <a:r>
              <a:rPr lang="en-US" dirty="0" smtClean="0"/>
              <a:t>women</a:t>
            </a:r>
            <a:endParaRPr lang="en-US" dirty="0" smtClean="0"/>
          </a:p>
          <a:p>
            <a:pPr lvl="2"/>
            <a:r>
              <a:rPr lang="en-US" i="1" dirty="0" smtClean="0"/>
              <a:t>Muller v. Oregon</a:t>
            </a:r>
            <a:r>
              <a:rPr lang="en-US" dirty="0" smtClean="0"/>
              <a:t>, 1908 – women could be restricted to a 10 hour work day</a:t>
            </a:r>
          </a:p>
          <a:p>
            <a:pPr lvl="1"/>
            <a:r>
              <a:rPr lang="en-US" dirty="0" smtClean="0"/>
              <a:t>Payment of worker’s compensation, </a:t>
            </a:r>
            <a:r>
              <a:rPr lang="en-US" dirty="0" smtClean="0"/>
              <a:t>insurance</a:t>
            </a:r>
            <a:endParaRPr lang="en-US" dirty="0" smtClean="0"/>
          </a:p>
        </p:txBody>
      </p:sp>
    </p:spTree>
    <p:extLst>
      <p:ext uri="{BB962C8B-B14F-4D97-AF65-F5344CB8AC3E}">
        <p14:creationId xmlns:p14="http://schemas.microsoft.com/office/powerpoint/2010/main" val="2272689904"/>
      </p:ext>
    </p:extLst>
  </p:cSld>
  <p:clrMapOvr>
    <a:masterClrMapping/>
  </p:clrMapOvr>
  <p:transition spd="slow">
    <p:wheel spokes="1"/>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1236" y="0"/>
            <a:ext cx="3282764" cy="6858000"/>
          </a:xfrm>
        </p:spPr>
        <p:txBody>
          <a:bodyPr>
            <a:normAutofit/>
          </a:bodyPr>
          <a:lstStyle/>
          <a:p>
            <a:pPr marL="0" indent="0">
              <a:buNone/>
            </a:pPr>
            <a:r>
              <a:rPr lang="en-US" u="sng" dirty="0" smtClean="0"/>
              <a:t>1911 – Triangle Shirtwaist Fire</a:t>
            </a:r>
          </a:p>
          <a:p>
            <a:pPr marL="0" indent="0">
              <a:buNone/>
            </a:pPr>
            <a:r>
              <a:rPr lang="en-US" dirty="0" smtClean="0"/>
              <a:t>-after fire broke out, 146 people died (mostly women) who couldn’t get out of the factory because the owner locked the doors</a:t>
            </a:r>
          </a:p>
          <a:p>
            <a:pPr marL="0" indent="0">
              <a:buNone/>
            </a:pPr>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273"/>
          <a:stretch/>
        </p:blipFill>
        <p:spPr bwMode="auto">
          <a:xfrm>
            <a:off x="-1" y="0"/>
            <a:ext cx="5861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240989"/>
      </p:ext>
    </p:extLst>
  </p:cSld>
  <p:clrMapOvr>
    <a:masterClrMapping/>
  </p:clrMapOvr>
  <p:transition spd="slow">
    <p:wheel spokes="1"/>
    <p:sndAc>
      <p:stSnd>
        <p:snd r:embed="rId3"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anim calcmode="lin" valueType="num">
                                      <p:cBhvr>
                                        <p:cTn id="13" dur="2000" fill="hold"/>
                                        <p:tgtEl>
                                          <p:spTgt spid="3">
                                            <p:bg/>
                                          </p:spTgt>
                                        </p:tgtEl>
                                        <p:attrNameLst>
                                          <p:attrName>ppt_w</p:attrName>
                                        </p:attrNameLst>
                                      </p:cBhvr>
                                      <p:tavLst>
                                        <p:tav tm="0" fmla="#ppt_w*sin(2.5*pi*$)">
                                          <p:val>
                                            <p:fltVal val="0"/>
                                          </p:val>
                                        </p:tav>
                                        <p:tav tm="100000">
                                          <p:val>
                                            <p:fltVal val="1"/>
                                          </p:val>
                                        </p:tav>
                                      </p:tavLst>
                                    </p:anim>
                                    <p:anim calcmode="lin" valueType="num">
                                      <p:cBhvr>
                                        <p:cTn id="14"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anim calcmode="lin" valueType="num">
                                      <p:cBhvr>
                                        <p:cTn id="20"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anim calcmode="lin" valueType="num">
                                      <p:cBhvr>
                                        <p:cTn id="27"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8"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07" b="5057"/>
          <a:stretch/>
        </p:blipFill>
        <p:spPr bwMode="auto">
          <a:xfrm>
            <a:off x="-33163" y="23553"/>
            <a:ext cx="9151069" cy="473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6237" y="4772851"/>
            <a:ext cx="1786992" cy="207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7865" y="4743857"/>
            <a:ext cx="2914506" cy="210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9208" r="14074"/>
          <a:stretch/>
        </p:blipFill>
        <p:spPr bwMode="auto">
          <a:xfrm>
            <a:off x="7522371" y="4761808"/>
            <a:ext cx="1645920" cy="20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95" y="4772851"/>
            <a:ext cx="2806931" cy="208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441429"/>
      </p:ext>
    </p:extLst>
  </p:cSld>
  <p:clrMapOvr>
    <a:masterClrMapping/>
  </p:clrMapOvr>
  <p:transition spd="slow">
    <p:wheel spokes="1"/>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additive="base">
                                        <p:cTn id="12" dur="500" fill="hold"/>
                                        <p:tgtEl>
                                          <p:spTgt spid="4103"/>
                                        </p:tgtEl>
                                        <p:attrNameLst>
                                          <p:attrName>ppt_x</p:attrName>
                                        </p:attrNameLst>
                                      </p:cBhvr>
                                      <p:tavLst>
                                        <p:tav tm="0">
                                          <p:val>
                                            <p:strVal val="#ppt_x"/>
                                          </p:val>
                                        </p:tav>
                                        <p:tav tm="100000">
                                          <p:val>
                                            <p:strVal val="#ppt_x"/>
                                          </p:val>
                                        </p:tav>
                                      </p:tavLst>
                                    </p:anim>
                                    <p:anim calcmode="lin" valueType="num">
                                      <p:cBhvr additive="base">
                                        <p:cTn id="13"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 calcmode="lin" valueType="num">
                                      <p:cBhvr additive="base">
                                        <p:cTn id="18" dur="500" fill="hold"/>
                                        <p:tgtEl>
                                          <p:spTgt spid="4100"/>
                                        </p:tgtEl>
                                        <p:attrNameLst>
                                          <p:attrName>ppt_x</p:attrName>
                                        </p:attrNameLst>
                                      </p:cBhvr>
                                      <p:tavLst>
                                        <p:tav tm="0">
                                          <p:val>
                                            <p:strVal val="0-#ppt_w/2"/>
                                          </p:val>
                                        </p:tav>
                                        <p:tav tm="100000">
                                          <p:val>
                                            <p:strVal val="#ppt_x"/>
                                          </p:val>
                                        </p:tav>
                                      </p:tavLst>
                                    </p:anim>
                                    <p:anim calcmode="lin" valueType="num">
                                      <p:cBhvr additive="base">
                                        <p:cTn id="1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 calcmode="lin" valueType="num">
                                      <p:cBhvr additive="base">
                                        <p:cTn id="24" dur="500" fill="hold"/>
                                        <p:tgtEl>
                                          <p:spTgt spid="4101"/>
                                        </p:tgtEl>
                                        <p:attrNameLst>
                                          <p:attrName>ppt_x</p:attrName>
                                        </p:attrNameLst>
                                      </p:cBhvr>
                                      <p:tavLst>
                                        <p:tav tm="0">
                                          <p:val>
                                            <p:strVal val="0-#ppt_w/2"/>
                                          </p:val>
                                        </p:tav>
                                        <p:tav tm="100000">
                                          <p:val>
                                            <p:strVal val="#ppt_x"/>
                                          </p:val>
                                        </p:tav>
                                      </p:tavLst>
                                    </p:anim>
                                    <p:anim calcmode="lin" valueType="num">
                                      <p:cBhvr additive="base">
                                        <p:cTn id="25" dur="500" fill="hold"/>
                                        <p:tgtEl>
                                          <p:spTgt spid="4101"/>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4102"/>
                                        </p:tgtEl>
                                        <p:attrNameLst>
                                          <p:attrName>style.visibility</p:attrName>
                                        </p:attrNameLst>
                                      </p:cBhvr>
                                      <p:to>
                                        <p:strVal val="visible"/>
                                      </p:to>
                                    </p:set>
                                    <p:anim calcmode="lin" valueType="num">
                                      <p:cBhvr additive="base">
                                        <p:cTn id="30" dur="500" fill="hold"/>
                                        <p:tgtEl>
                                          <p:spTgt spid="4102"/>
                                        </p:tgtEl>
                                        <p:attrNameLst>
                                          <p:attrName>ppt_x</p:attrName>
                                        </p:attrNameLst>
                                      </p:cBhvr>
                                      <p:tavLst>
                                        <p:tav tm="0">
                                          <p:val>
                                            <p:strVal val="1+#ppt_w/2"/>
                                          </p:val>
                                        </p:tav>
                                        <p:tav tm="100000">
                                          <p:val>
                                            <p:strVal val="#ppt_x"/>
                                          </p:val>
                                        </p:tav>
                                      </p:tavLst>
                                    </p:anim>
                                    <p:anim calcmode="lin" valueType="num">
                                      <p:cBhvr additive="base">
                                        <p:cTn id="31"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4" y="381000"/>
            <a:ext cx="9113212"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702232"/>
      </p:ext>
    </p:extLst>
  </p:cSld>
  <p:clrMapOvr>
    <a:masterClrMapping/>
  </p:clrMapOvr>
  <p:transition spd="slow">
    <p:wheel spokes="1"/>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Corrupt City Governments</a:t>
            </a:r>
            <a:endParaRPr lang="en-US" dirty="0"/>
          </a:p>
        </p:txBody>
      </p:sp>
      <p:sp>
        <p:nvSpPr>
          <p:cNvPr id="3" name="Content Placeholder 2"/>
          <p:cNvSpPr>
            <a:spLocks noGrp="1"/>
          </p:cNvSpPr>
          <p:nvPr>
            <p:ph idx="1"/>
          </p:nvPr>
        </p:nvSpPr>
        <p:spPr/>
        <p:txBody>
          <a:bodyPr/>
          <a:lstStyle/>
          <a:p>
            <a:r>
              <a:rPr lang="en-US" dirty="0" smtClean="0"/>
              <a:t>Cities adopted new forms of management to limit the corruption of political bosses</a:t>
            </a:r>
          </a:p>
          <a:p>
            <a:pPr lvl="1"/>
            <a:r>
              <a:rPr lang="en-US" dirty="0" smtClean="0"/>
              <a:t>City departments would be run by ‘experts’ in government</a:t>
            </a:r>
          </a:p>
          <a:p>
            <a:r>
              <a:rPr lang="en-US" dirty="0" smtClean="0"/>
              <a:t>Reform mayors took over public utilities (gas, water, electricity, and public transport)</a:t>
            </a:r>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67238"/>
            <a:ext cx="20097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8951"/>
          <a:stretch/>
        </p:blipFill>
        <p:spPr bwMode="auto">
          <a:xfrm>
            <a:off x="3200400" y="4536845"/>
            <a:ext cx="1809750" cy="230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7256" y="4559288"/>
            <a:ext cx="2777144" cy="22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928651"/>
      </p:ext>
    </p:extLst>
  </p:cSld>
  <p:clrMapOvr>
    <a:masterClrMapping/>
  </p:clrMapOvr>
  <p:transition spd="slow">
    <p:wheel spokes="1"/>
    <p:sndAc>
      <p:stSnd>
        <p:snd r:embed="rId3"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170"/>
                                        </p:tgtEl>
                                        <p:attrNameLst>
                                          <p:attrName>style.visibility</p:attrName>
                                        </p:attrNameLst>
                                      </p:cBhvr>
                                      <p:to>
                                        <p:strVal val="visible"/>
                                      </p:to>
                                    </p:set>
                                    <p:animEffect transition="in" filter="circle(in)">
                                      <p:cBhvr>
                                        <p:cTn id="33" dur="2000"/>
                                        <p:tgtEl>
                                          <p:spTgt spid="717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1"/>
                                        </p:tgtEl>
                                        <p:attrNameLst>
                                          <p:attrName>style.visibility</p:attrName>
                                        </p:attrNameLst>
                                      </p:cBhvr>
                                      <p:to>
                                        <p:strVal val="visible"/>
                                      </p:to>
                                    </p:set>
                                    <p:animEffect transition="in" filter="fade">
                                      <p:cBhvr>
                                        <p:cTn id="38" dur="500"/>
                                        <p:tgtEl>
                                          <p:spTgt spid="717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7172"/>
                                        </p:tgtEl>
                                        <p:attrNameLst>
                                          <p:attrName>style.visibility</p:attrName>
                                        </p:attrNameLst>
                                      </p:cBhvr>
                                      <p:to>
                                        <p:strVal val="visible"/>
                                      </p:to>
                                    </p:set>
                                    <p:animEffect transition="in" filter="wheel(1)">
                                      <p:cBhvr>
                                        <p:cTn id="43"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Reform</a:t>
            </a:r>
            <a:endParaRPr lang="en-US" dirty="0"/>
          </a:p>
        </p:txBody>
      </p:sp>
      <p:sp>
        <p:nvSpPr>
          <p:cNvPr id="3" name="Content Placeholder 2"/>
          <p:cNvSpPr>
            <a:spLocks noGrp="1"/>
          </p:cNvSpPr>
          <p:nvPr>
            <p:ph idx="1"/>
          </p:nvPr>
        </p:nvSpPr>
        <p:spPr/>
        <p:txBody>
          <a:bodyPr>
            <a:normAutofit lnSpcReduction="10000"/>
          </a:bodyPr>
          <a:lstStyle/>
          <a:p>
            <a:r>
              <a:rPr lang="en-US" dirty="0" smtClean="0"/>
              <a:t>Electoral Reform</a:t>
            </a:r>
          </a:p>
          <a:p>
            <a:pPr lvl="1"/>
            <a:r>
              <a:rPr lang="en-US" dirty="0" smtClean="0"/>
              <a:t>States adopted new rules to allow citizens to have more power in government:</a:t>
            </a:r>
          </a:p>
          <a:p>
            <a:pPr lvl="2"/>
            <a:r>
              <a:rPr lang="en-US" dirty="0" smtClean="0"/>
              <a:t>Initiative – people propose a law</a:t>
            </a:r>
          </a:p>
          <a:p>
            <a:pPr lvl="2"/>
            <a:r>
              <a:rPr lang="en-US" dirty="0" smtClean="0"/>
              <a:t>Referendum – people vote on new laws</a:t>
            </a:r>
          </a:p>
          <a:p>
            <a:pPr lvl="2"/>
            <a:r>
              <a:rPr lang="en-US" dirty="0" smtClean="0"/>
              <a:t>Recall – people can remove corrupt leaders</a:t>
            </a:r>
          </a:p>
          <a:p>
            <a:r>
              <a:rPr lang="en-US" dirty="0" smtClean="0"/>
              <a:t>Direct Election of Senators</a:t>
            </a:r>
          </a:p>
          <a:p>
            <a:pPr lvl="1"/>
            <a:r>
              <a:rPr lang="en-US" dirty="0" smtClean="0"/>
              <a:t>17</a:t>
            </a:r>
            <a:r>
              <a:rPr lang="en-US" baseline="30000" dirty="0" smtClean="0"/>
              <a:t>th</a:t>
            </a:r>
            <a:r>
              <a:rPr lang="en-US" dirty="0" smtClean="0"/>
              <a:t> Amendment (1913) gave the people of America the right to elect their Senators to Congress (instead of being chosen by states)</a:t>
            </a:r>
            <a:endParaRPr lang="en-US" dirty="0"/>
          </a:p>
        </p:txBody>
      </p:sp>
    </p:spTree>
    <p:extLst>
      <p:ext uri="{BB962C8B-B14F-4D97-AF65-F5344CB8AC3E}">
        <p14:creationId xmlns:p14="http://schemas.microsoft.com/office/powerpoint/2010/main" val="805208371"/>
      </p:ext>
    </p:extLst>
  </p:cSld>
  <p:clrMapOvr>
    <a:masterClrMapping/>
  </p:clrMapOvr>
  <p:transition spd="slow">
    <p:wheel spokes="1"/>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Progressivism?</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6" name="Freeform 5"/>
          <p:cNvSpPr/>
          <p:nvPr/>
        </p:nvSpPr>
        <p:spPr>
          <a:xfrm>
            <a:off x="3139588" y="3458564"/>
            <a:ext cx="2782967" cy="1645509"/>
          </a:xfrm>
          <a:custGeom>
            <a:avLst/>
            <a:gdLst>
              <a:gd name="connsiteX0" fmla="*/ 0 w 2782967"/>
              <a:gd name="connsiteY0" fmla="*/ 822755 h 1645509"/>
              <a:gd name="connsiteX1" fmla="*/ 1391484 w 2782967"/>
              <a:gd name="connsiteY1" fmla="*/ 0 h 1645509"/>
              <a:gd name="connsiteX2" fmla="*/ 2782968 w 2782967"/>
              <a:gd name="connsiteY2" fmla="*/ 822755 h 1645509"/>
              <a:gd name="connsiteX3" fmla="*/ 1391484 w 2782967"/>
              <a:gd name="connsiteY3" fmla="*/ 1645510 h 1645509"/>
              <a:gd name="connsiteX4" fmla="*/ 0 w 2782967"/>
              <a:gd name="connsiteY4" fmla="*/ 822755 h 164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967" h="1645509">
                <a:moveTo>
                  <a:pt x="0" y="822755"/>
                </a:moveTo>
                <a:cubicBezTo>
                  <a:pt x="0" y="368360"/>
                  <a:pt x="622989" y="0"/>
                  <a:pt x="1391484" y="0"/>
                </a:cubicBezTo>
                <a:cubicBezTo>
                  <a:pt x="2159979" y="0"/>
                  <a:pt x="2782968" y="368360"/>
                  <a:pt x="2782968" y="822755"/>
                </a:cubicBezTo>
                <a:cubicBezTo>
                  <a:pt x="2782968" y="1277150"/>
                  <a:pt x="2159979" y="1645510"/>
                  <a:pt x="1391484" y="1645510"/>
                </a:cubicBezTo>
                <a:cubicBezTo>
                  <a:pt x="622989" y="1645510"/>
                  <a:pt x="0" y="1277150"/>
                  <a:pt x="0" y="822755"/>
                </a:cubicBez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422796" tIns="256219" rIns="422796" bIns="256219" numCol="1" spcCol="1270" anchor="ctr" anchorCtr="0">
            <a:noAutofit/>
          </a:bodyPr>
          <a:lstStyle/>
          <a:p>
            <a:pPr lvl="0" algn="ctr" defTabSz="1066800">
              <a:lnSpc>
                <a:spcPct val="90000"/>
              </a:lnSpc>
              <a:spcBef>
                <a:spcPct val="0"/>
              </a:spcBef>
              <a:spcAft>
                <a:spcPct val="35000"/>
              </a:spcAft>
            </a:pPr>
            <a:r>
              <a:rPr lang="en-US" sz="2400" b="1" i="1" kern="1200" dirty="0" smtClean="0"/>
              <a:t>Progressivism</a:t>
            </a:r>
          </a:p>
          <a:p>
            <a:pPr lvl="0" algn="ctr" defTabSz="1066800">
              <a:lnSpc>
                <a:spcPct val="90000"/>
              </a:lnSpc>
              <a:spcBef>
                <a:spcPct val="0"/>
              </a:spcBef>
              <a:spcAft>
                <a:spcPct val="35000"/>
              </a:spcAft>
            </a:pPr>
            <a:r>
              <a:rPr lang="en-US" sz="2400" b="1" i="1" kern="1200" dirty="0" smtClean="0"/>
              <a:t>was a</a:t>
            </a:r>
            <a:endParaRPr lang="en-US" sz="2400" b="1" i="1" kern="1200" dirty="0"/>
          </a:p>
        </p:txBody>
      </p:sp>
      <p:sp>
        <p:nvSpPr>
          <p:cNvPr id="7" name="Freeform 6"/>
          <p:cNvSpPr/>
          <p:nvPr/>
        </p:nvSpPr>
        <p:spPr>
          <a:xfrm rot="16200000">
            <a:off x="4282424" y="3192868"/>
            <a:ext cx="497295" cy="34096"/>
          </a:xfrm>
          <a:custGeom>
            <a:avLst/>
            <a:gdLst>
              <a:gd name="connsiteX0" fmla="*/ 0 w 497295"/>
              <a:gd name="connsiteY0" fmla="*/ 17048 h 34096"/>
              <a:gd name="connsiteX1" fmla="*/ 497295 w 497295"/>
              <a:gd name="connsiteY1" fmla="*/ 17048 h 34096"/>
            </a:gdLst>
            <a:ahLst/>
            <a:cxnLst>
              <a:cxn ang="0">
                <a:pos x="connsiteX0" y="connsiteY0"/>
              </a:cxn>
              <a:cxn ang="0">
                <a:pos x="connsiteX1" y="connsiteY1"/>
              </a:cxn>
            </a:cxnLst>
            <a:rect l="l" t="t" r="r" b="b"/>
            <a:pathLst>
              <a:path w="497295" h="34096">
                <a:moveTo>
                  <a:pt x="0" y="17048"/>
                </a:moveTo>
                <a:lnTo>
                  <a:pt x="497295" y="17048"/>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248915" tIns="4616" rIns="248916" bIns="4616" numCol="1" spcCol="1270" anchor="ctr" anchorCtr="0">
            <a:noAutofit/>
          </a:bodyPr>
          <a:lstStyle/>
          <a:p>
            <a:pPr lvl="0" algn="ctr" defTabSz="1066800">
              <a:lnSpc>
                <a:spcPct val="90000"/>
              </a:lnSpc>
              <a:spcBef>
                <a:spcPct val="0"/>
              </a:spcBef>
              <a:spcAft>
                <a:spcPct val="35000"/>
              </a:spcAft>
            </a:pPr>
            <a:endParaRPr lang="en-US" sz="2400" kern="1200"/>
          </a:p>
        </p:txBody>
      </p:sp>
      <p:sp>
        <p:nvSpPr>
          <p:cNvPr id="8" name="Freeform 7"/>
          <p:cNvSpPr/>
          <p:nvPr/>
        </p:nvSpPr>
        <p:spPr>
          <a:xfrm>
            <a:off x="3057732" y="1315760"/>
            <a:ext cx="2946679" cy="1645509"/>
          </a:xfrm>
          <a:custGeom>
            <a:avLst/>
            <a:gdLst>
              <a:gd name="connsiteX0" fmla="*/ 0 w 2946679"/>
              <a:gd name="connsiteY0" fmla="*/ 822755 h 1645509"/>
              <a:gd name="connsiteX1" fmla="*/ 1473340 w 2946679"/>
              <a:gd name="connsiteY1" fmla="*/ 0 h 1645509"/>
              <a:gd name="connsiteX2" fmla="*/ 2946680 w 2946679"/>
              <a:gd name="connsiteY2" fmla="*/ 822755 h 1645509"/>
              <a:gd name="connsiteX3" fmla="*/ 1473340 w 2946679"/>
              <a:gd name="connsiteY3" fmla="*/ 1645510 h 1645509"/>
              <a:gd name="connsiteX4" fmla="*/ 0 w 2946679"/>
              <a:gd name="connsiteY4" fmla="*/ 822755 h 164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679" h="1645509">
                <a:moveTo>
                  <a:pt x="0" y="822755"/>
                </a:moveTo>
                <a:cubicBezTo>
                  <a:pt x="0" y="368360"/>
                  <a:pt x="659637" y="0"/>
                  <a:pt x="1473340" y="0"/>
                </a:cubicBezTo>
                <a:cubicBezTo>
                  <a:pt x="2287043" y="0"/>
                  <a:pt x="2946680" y="368360"/>
                  <a:pt x="2946680" y="822755"/>
                </a:cubicBezTo>
                <a:cubicBezTo>
                  <a:pt x="2946680" y="1277150"/>
                  <a:pt x="2287043" y="1645510"/>
                  <a:pt x="1473340" y="1645510"/>
                </a:cubicBezTo>
                <a:cubicBezTo>
                  <a:pt x="659637" y="1645510"/>
                  <a:pt x="0" y="1277150"/>
                  <a:pt x="0" y="822755"/>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46771" tIns="256219" rIns="446771" bIns="256219" numCol="1" spcCol="1270" anchor="ctr" anchorCtr="0">
            <a:noAutofit/>
          </a:bodyPr>
          <a:lstStyle/>
          <a:p>
            <a:pPr lvl="0" algn="ctr" defTabSz="1066800">
              <a:lnSpc>
                <a:spcPct val="90000"/>
              </a:lnSpc>
              <a:spcBef>
                <a:spcPct val="0"/>
              </a:spcBef>
              <a:spcAft>
                <a:spcPct val="35000"/>
              </a:spcAft>
            </a:pPr>
            <a:r>
              <a:rPr lang="en-US" sz="2800" b="1" u="sng" dirty="0">
                <a:solidFill>
                  <a:srgbClr val="FFFF00"/>
                </a:solidFill>
              </a:rPr>
              <a:t>R</a:t>
            </a:r>
            <a:r>
              <a:rPr lang="en-US" sz="2400" b="1" u="sng" kern="1200" dirty="0" smtClean="0"/>
              <a:t>eform </a:t>
            </a:r>
            <a:r>
              <a:rPr lang="en-US" sz="2400" b="1" kern="1200" dirty="0" smtClean="0"/>
              <a:t>movement</a:t>
            </a:r>
          </a:p>
          <a:p>
            <a:pPr lvl="0" algn="ctr" defTabSz="1066800">
              <a:lnSpc>
                <a:spcPct val="90000"/>
              </a:lnSpc>
              <a:spcBef>
                <a:spcPct val="0"/>
              </a:spcBef>
              <a:spcAft>
                <a:spcPct val="35000"/>
              </a:spcAft>
            </a:pPr>
            <a:r>
              <a:rPr lang="en-US" sz="2400" b="1" kern="1200" dirty="0" smtClean="0"/>
              <a:t>(1890-1920)</a:t>
            </a:r>
            <a:endParaRPr lang="en-US" sz="2400" b="1" kern="1200" dirty="0"/>
          </a:p>
        </p:txBody>
      </p:sp>
      <p:sp>
        <p:nvSpPr>
          <p:cNvPr id="9" name="Freeform 8"/>
          <p:cNvSpPr/>
          <p:nvPr/>
        </p:nvSpPr>
        <p:spPr>
          <a:xfrm rot="20486736">
            <a:off x="5728790" y="3782295"/>
            <a:ext cx="476445" cy="34096"/>
          </a:xfrm>
          <a:custGeom>
            <a:avLst/>
            <a:gdLst>
              <a:gd name="connsiteX0" fmla="*/ 0 w 476445"/>
              <a:gd name="connsiteY0" fmla="*/ 17048 h 34096"/>
              <a:gd name="connsiteX1" fmla="*/ 476445 w 476445"/>
              <a:gd name="connsiteY1" fmla="*/ 17048 h 34096"/>
            </a:gdLst>
            <a:ahLst/>
            <a:cxnLst>
              <a:cxn ang="0">
                <a:pos x="connsiteX0" y="connsiteY0"/>
              </a:cxn>
              <a:cxn ang="0">
                <a:pos x="connsiteX1" y="connsiteY1"/>
              </a:cxn>
            </a:cxnLst>
            <a:rect l="l" t="t" r="r" b="b"/>
            <a:pathLst>
              <a:path w="476445" h="34096">
                <a:moveTo>
                  <a:pt x="0" y="17048"/>
                </a:moveTo>
                <a:lnTo>
                  <a:pt x="476445" y="17048"/>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239011" tIns="5137" rIns="239012" bIns="5137" numCol="1" spcCol="1270" anchor="ctr" anchorCtr="0">
            <a:noAutofit/>
          </a:bodyPr>
          <a:lstStyle/>
          <a:p>
            <a:pPr lvl="0" algn="ctr" defTabSz="1066800">
              <a:lnSpc>
                <a:spcPct val="90000"/>
              </a:lnSpc>
              <a:spcBef>
                <a:spcPct val="0"/>
              </a:spcBef>
              <a:spcAft>
                <a:spcPct val="35000"/>
              </a:spcAft>
            </a:pPr>
            <a:endParaRPr lang="en-US" sz="2400" kern="1200"/>
          </a:p>
        </p:txBody>
      </p:sp>
      <p:sp>
        <p:nvSpPr>
          <p:cNvPr id="10" name="Freeform 9"/>
          <p:cNvSpPr/>
          <p:nvPr/>
        </p:nvSpPr>
        <p:spPr>
          <a:xfrm>
            <a:off x="6010013" y="2493677"/>
            <a:ext cx="2791458" cy="1645509"/>
          </a:xfrm>
          <a:custGeom>
            <a:avLst/>
            <a:gdLst>
              <a:gd name="connsiteX0" fmla="*/ 0 w 2791458"/>
              <a:gd name="connsiteY0" fmla="*/ 822755 h 1645509"/>
              <a:gd name="connsiteX1" fmla="*/ 1395729 w 2791458"/>
              <a:gd name="connsiteY1" fmla="*/ 0 h 1645509"/>
              <a:gd name="connsiteX2" fmla="*/ 2791458 w 2791458"/>
              <a:gd name="connsiteY2" fmla="*/ 822755 h 1645509"/>
              <a:gd name="connsiteX3" fmla="*/ 1395729 w 2791458"/>
              <a:gd name="connsiteY3" fmla="*/ 1645510 h 1645509"/>
              <a:gd name="connsiteX4" fmla="*/ 0 w 2791458"/>
              <a:gd name="connsiteY4" fmla="*/ 822755 h 164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458" h="1645509">
                <a:moveTo>
                  <a:pt x="0" y="822755"/>
                </a:moveTo>
                <a:cubicBezTo>
                  <a:pt x="0" y="368360"/>
                  <a:pt x="624889" y="0"/>
                  <a:pt x="1395729" y="0"/>
                </a:cubicBezTo>
                <a:cubicBezTo>
                  <a:pt x="2166569" y="0"/>
                  <a:pt x="2791458" y="368360"/>
                  <a:pt x="2791458" y="822755"/>
                </a:cubicBezTo>
                <a:cubicBezTo>
                  <a:pt x="2791458" y="1277150"/>
                  <a:pt x="2166569" y="1645510"/>
                  <a:pt x="1395729" y="1645510"/>
                </a:cubicBezTo>
                <a:cubicBezTo>
                  <a:pt x="624889" y="1645510"/>
                  <a:pt x="0" y="1277150"/>
                  <a:pt x="0" y="822755"/>
                </a:cubicBezTo>
                <a:close/>
              </a:path>
            </a:pathLst>
          </a:custGeom>
        </p:spPr>
        <p:style>
          <a:lnRef idx="0">
            <a:schemeClr val="lt1">
              <a:hueOff val="0"/>
              <a:satOff val="0"/>
              <a:lumOff val="0"/>
              <a:alphaOff val="0"/>
            </a:schemeClr>
          </a:lnRef>
          <a:fillRef idx="3">
            <a:schemeClr val="accent4">
              <a:hueOff val="2353328"/>
              <a:satOff val="-5819"/>
              <a:lumOff val="-3088"/>
              <a:alphaOff val="0"/>
            </a:schemeClr>
          </a:fillRef>
          <a:effectRef idx="3">
            <a:schemeClr val="accent4">
              <a:hueOff val="2353328"/>
              <a:satOff val="-5819"/>
              <a:lumOff val="-3088"/>
              <a:alphaOff val="0"/>
            </a:schemeClr>
          </a:effectRef>
          <a:fontRef idx="minor">
            <a:schemeClr val="lt1"/>
          </a:fontRef>
        </p:style>
        <p:txBody>
          <a:bodyPr spcFirstLastPara="0" vert="horz" wrap="square" lIns="424040" tIns="256219" rIns="424040" bIns="256219" numCol="1" spcCol="1270" anchor="ctr" anchorCtr="0">
            <a:noAutofit/>
          </a:bodyPr>
          <a:lstStyle/>
          <a:p>
            <a:pPr lvl="0" algn="ctr" defTabSz="1066800">
              <a:lnSpc>
                <a:spcPct val="90000"/>
              </a:lnSpc>
              <a:spcBef>
                <a:spcPct val="0"/>
              </a:spcBef>
              <a:spcAft>
                <a:spcPct val="35000"/>
              </a:spcAft>
            </a:pPr>
            <a:r>
              <a:rPr lang="en-US" sz="2400" b="1" u="sng" kern="1200" dirty="0" smtClean="0"/>
              <a:t>to </a:t>
            </a:r>
            <a:r>
              <a:rPr lang="en-US" sz="2800" b="1" u="sng" dirty="0">
                <a:solidFill>
                  <a:srgbClr val="FFFF00"/>
                </a:solidFill>
              </a:rPr>
              <a:t>I</a:t>
            </a:r>
            <a:r>
              <a:rPr lang="en-US" sz="2400" b="1" u="sng" kern="1200" dirty="0" smtClean="0"/>
              <a:t>mprove </a:t>
            </a:r>
            <a:r>
              <a:rPr lang="en-US" sz="2400" b="1" kern="1200" dirty="0" smtClean="0"/>
              <a:t>public health, democracy, and labor  </a:t>
            </a:r>
            <a:endParaRPr lang="en-US" sz="2400" b="1" kern="1200" dirty="0"/>
          </a:p>
        </p:txBody>
      </p:sp>
      <p:sp>
        <p:nvSpPr>
          <p:cNvPr id="11" name="Freeform 10"/>
          <p:cNvSpPr/>
          <p:nvPr/>
        </p:nvSpPr>
        <p:spPr>
          <a:xfrm rot="2060446">
            <a:off x="5413289" y="4978245"/>
            <a:ext cx="325662" cy="34096"/>
          </a:xfrm>
          <a:custGeom>
            <a:avLst/>
            <a:gdLst>
              <a:gd name="connsiteX0" fmla="*/ 0 w 325662"/>
              <a:gd name="connsiteY0" fmla="*/ 17048 h 34096"/>
              <a:gd name="connsiteX1" fmla="*/ 325662 w 325662"/>
              <a:gd name="connsiteY1" fmla="*/ 17048 h 34096"/>
            </a:gdLst>
            <a:ahLst/>
            <a:cxnLst>
              <a:cxn ang="0">
                <a:pos x="connsiteX0" y="connsiteY0"/>
              </a:cxn>
              <a:cxn ang="0">
                <a:pos x="connsiteX1" y="connsiteY1"/>
              </a:cxn>
            </a:cxnLst>
            <a:rect l="l" t="t" r="r" b="b"/>
            <a:pathLst>
              <a:path w="325662" h="34096">
                <a:moveTo>
                  <a:pt x="0" y="17048"/>
                </a:moveTo>
                <a:lnTo>
                  <a:pt x="325662" y="17048"/>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67389" tIns="8905" rIns="167389" bIns="8907" numCol="1" spcCol="1270" anchor="ctr" anchorCtr="0">
            <a:noAutofit/>
          </a:bodyPr>
          <a:lstStyle/>
          <a:p>
            <a:pPr lvl="0" algn="ctr" defTabSz="1066800">
              <a:lnSpc>
                <a:spcPct val="90000"/>
              </a:lnSpc>
              <a:spcBef>
                <a:spcPct val="0"/>
              </a:spcBef>
              <a:spcAft>
                <a:spcPct val="35000"/>
              </a:spcAft>
            </a:pPr>
            <a:endParaRPr lang="en-US" sz="2400" kern="1200"/>
          </a:p>
        </p:txBody>
      </p:sp>
      <p:sp>
        <p:nvSpPr>
          <p:cNvPr id="12" name="Freeform 11"/>
          <p:cNvSpPr/>
          <p:nvPr/>
        </p:nvSpPr>
        <p:spPr>
          <a:xfrm>
            <a:off x="4876806" y="4952998"/>
            <a:ext cx="3683357" cy="1645509"/>
          </a:xfrm>
          <a:custGeom>
            <a:avLst/>
            <a:gdLst>
              <a:gd name="connsiteX0" fmla="*/ 0 w 3683357"/>
              <a:gd name="connsiteY0" fmla="*/ 822755 h 1645509"/>
              <a:gd name="connsiteX1" fmla="*/ 1841679 w 3683357"/>
              <a:gd name="connsiteY1" fmla="*/ 0 h 1645509"/>
              <a:gd name="connsiteX2" fmla="*/ 3683358 w 3683357"/>
              <a:gd name="connsiteY2" fmla="*/ 822755 h 1645509"/>
              <a:gd name="connsiteX3" fmla="*/ 1841679 w 3683357"/>
              <a:gd name="connsiteY3" fmla="*/ 1645510 h 1645509"/>
              <a:gd name="connsiteX4" fmla="*/ 0 w 3683357"/>
              <a:gd name="connsiteY4" fmla="*/ 822755 h 164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357" h="1645509">
                <a:moveTo>
                  <a:pt x="0" y="822755"/>
                </a:moveTo>
                <a:cubicBezTo>
                  <a:pt x="0" y="368360"/>
                  <a:pt x="824548" y="0"/>
                  <a:pt x="1841679" y="0"/>
                </a:cubicBezTo>
                <a:cubicBezTo>
                  <a:pt x="2858810" y="0"/>
                  <a:pt x="3683358" y="368360"/>
                  <a:pt x="3683358" y="822755"/>
                </a:cubicBezTo>
                <a:cubicBezTo>
                  <a:pt x="3683358" y="1277150"/>
                  <a:pt x="2858810" y="1645510"/>
                  <a:pt x="1841679" y="1645510"/>
                </a:cubicBezTo>
                <a:cubicBezTo>
                  <a:pt x="824548" y="1645510"/>
                  <a:pt x="0" y="1277150"/>
                  <a:pt x="0" y="822755"/>
                </a:cubicBezTo>
                <a:close/>
              </a:path>
            </a:pathLst>
          </a:custGeom>
        </p:spPr>
        <p:style>
          <a:lnRef idx="0">
            <a:schemeClr val="lt1">
              <a:hueOff val="0"/>
              <a:satOff val="0"/>
              <a:lumOff val="0"/>
              <a:alphaOff val="0"/>
            </a:schemeClr>
          </a:lnRef>
          <a:fillRef idx="3">
            <a:schemeClr val="accent4">
              <a:hueOff val="4706656"/>
              <a:satOff val="-11638"/>
              <a:lumOff val="-6177"/>
              <a:alphaOff val="0"/>
            </a:schemeClr>
          </a:fillRef>
          <a:effectRef idx="3">
            <a:schemeClr val="accent4">
              <a:hueOff val="4706656"/>
              <a:satOff val="-11638"/>
              <a:lumOff val="-6177"/>
              <a:alphaOff val="0"/>
            </a:schemeClr>
          </a:effectRef>
          <a:fontRef idx="minor">
            <a:schemeClr val="lt1"/>
          </a:fontRef>
        </p:style>
        <p:txBody>
          <a:bodyPr spcFirstLastPara="0" vert="horz" wrap="square" lIns="554655" tIns="256219" rIns="554655" bIns="256219" numCol="1" spcCol="1270" anchor="ctr" anchorCtr="0">
            <a:noAutofit/>
          </a:bodyPr>
          <a:lstStyle/>
          <a:p>
            <a:pPr lvl="0" algn="ctr" defTabSz="1066800">
              <a:lnSpc>
                <a:spcPct val="90000"/>
              </a:lnSpc>
              <a:spcBef>
                <a:spcPct val="0"/>
              </a:spcBef>
              <a:spcAft>
                <a:spcPct val="35000"/>
              </a:spcAft>
            </a:pPr>
            <a:r>
              <a:rPr lang="en-US" sz="2400" b="1" kern="1200" dirty="0" smtClean="0"/>
              <a:t>and used the </a:t>
            </a:r>
            <a:r>
              <a:rPr lang="en-US" sz="2800" b="1" u="sng" dirty="0">
                <a:solidFill>
                  <a:srgbClr val="FFFF00"/>
                </a:solidFill>
              </a:rPr>
              <a:t>G</a:t>
            </a:r>
            <a:r>
              <a:rPr lang="en-US" sz="2400" b="1" u="sng" kern="1200" dirty="0" smtClean="0"/>
              <a:t>overnment</a:t>
            </a:r>
            <a:endParaRPr lang="en-US" sz="2400" b="1" u="sng" kern="1200" dirty="0"/>
          </a:p>
        </p:txBody>
      </p:sp>
      <p:sp>
        <p:nvSpPr>
          <p:cNvPr id="13" name="Freeform 12"/>
          <p:cNvSpPr/>
          <p:nvPr/>
        </p:nvSpPr>
        <p:spPr>
          <a:xfrm rot="19620317">
            <a:off x="3331148" y="4950476"/>
            <a:ext cx="286090" cy="34097"/>
          </a:xfrm>
          <a:custGeom>
            <a:avLst/>
            <a:gdLst>
              <a:gd name="connsiteX0" fmla="*/ 0 w 286089"/>
              <a:gd name="connsiteY0" fmla="*/ 17048 h 34096"/>
              <a:gd name="connsiteX1" fmla="*/ 286089 w 286089"/>
              <a:gd name="connsiteY1" fmla="*/ 17048 h 34096"/>
            </a:gdLst>
            <a:ahLst/>
            <a:cxnLst>
              <a:cxn ang="0">
                <a:pos x="connsiteX0" y="connsiteY0"/>
              </a:cxn>
              <a:cxn ang="0">
                <a:pos x="connsiteX1" y="connsiteY1"/>
              </a:cxn>
            </a:cxnLst>
            <a:rect l="l" t="t" r="r" b="b"/>
            <a:pathLst>
              <a:path w="286089" h="34096">
                <a:moveTo>
                  <a:pt x="286089" y="17048"/>
                </a:moveTo>
                <a:lnTo>
                  <a:pt x="0" y="17048"/>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48592" tIns="9896" rIns="148593" bIns="9896"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685802" y="4876790"/>
            <a:ext cx="3321905" cy="1645509"/>
          </a:xfrm>
          <a:custGeom>
            <a:avLst/>
            <a:gdLst>
              <a:gd name="connsiteX0" fmla="*/ 0 w 3321905"/>
              <a:gd name="connsiteY0" fmla="*/ 822755 h 1645509"/>
              <a:gd name="connsiteX1" fmla="*/ 1660953 w 3321905"/>
              <a:gd name="connsiteY1" fmla="*/ 0 h 1645509"/>
              <a:gd name="connsiteX2" fmla="*/ 3321906 w 3321905"/>
              <a:gd name="connsiteY2" fmla="*/ 822755 h 1645509"/>
              <a:gd name="connsiteX3" fmla="*/ 1660953 w 3321905"/>
              <a:gd name="connsiteY3" fmla="*/ 1645510 h 1645509"/>
              <a:gd name="connsiteX4" fmla="*/ 0 w 3321905"/>
              <a:gd name="connsiteY4" fmla="*/ 822755 h 164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1905" h="1645509">
                <a:moveTo>
                  <a:pt x="0" y="822755"/>
                </a:moveTo>
                <a:cubicBezTo>
                  <a:pt x="0" y="368360"/>
                  <a:pt x="743634" y="0"/>
                  <a:pt x="1660953" y="0"/>
                </a:cubicBezTo>
                <a:cubicBezTo>
                  <a:pt x="2578272" y="0"/>
                  <a:pt x="3321906" y="368360"/>
                  <a:pt x="3321906" y="822755"/>
                </a:cubicBezTo>
                <a:cubicBezTo>
                  <a:pt x="3321906" y="1277150"/>
                  <a:pt x="2578272" y="1645510"/>
                  <a:pt x="1660953" y="1645510"/>
                </a:cubicBezTo>
                <a:cubicBezTo>
                  <a:pt x="743634" y="1645510"/>
                  <a:pt x="0" y="1277150"/>
                  <a:pt x="0" y="822755"/>
                </a:cubicBezTo>
                <a:close/>
              </a:path>
            </a:pathLst>
          </a:custGeom>
        </p:spPr>
        <p:style>
          <a:lnRef idx="0">
            <a:schemeClr val="lt1">
              <a:hueOff val="0"/>
              <a:satOff val="0"/>
              <a:lumOff val="0"/>
              <a:alphaOff val="0"/>
            </a:schemeClr>
          </a:lnRef>
          <a:fillRef idx="3">
            <a:schemeClr val="accent4">
              <a:hueOff val="7059984"/>
              <a:satOff val="-17457"/>
              <a:lumOff val="-9265"/>
              <a:alphaOff val="0"/>
            </a:schemeClr>
          </a:fillRef>
          <a:effectRef idx="3">
            <a:schemeClr val="accent4">
              <a:hueOff val="7059984"/>
              <a:satOff val="-17457"/>
              <a:lumOff val="-9265"/>
              <a:alphaOff val="0"/>
            </a:schemeClr>
          </a:effectRef>
          <a:fontRef idx="minor">
            <a:schemeClr val="lt1"/>
          </a:fontRef>
        </p:style>
        <p:txBody>
          <a:bodyPr spcFirstLastPara="0" vert="horz" wrap="square" lIns="501722" tIns="256219" rIns="501722" bIns="256219" numCol="1" spcCol="1270" anchor="ctr" anchorCtr="0">
            <a:noAutofit/>
          </a:bodyPr>
          <a:lstStyle/>
          <a:p>
            <a:pPr lvl="0" algn="ctr" defTabSz="1066800">
              <a:lnSpc>
                <a:spcPct val="90000"/>
              </a:lnSpc>
              <a:spcBef>
                <a:spcPct val="0"/>
              </a:spcBef>
              <a:spcAft>
                <a:spcPct val="35000"/>
              </a:spcAft>
            </a:pPr>
            <a:r>
              <a:rPr lang="en-US" sz="2400" b="1" kern="1200" dirty="0" smtClean="0"/>
              <a:t>who formed </a:t>
            </a:r>
            <a:r>
              <a:rPr lang="en-US" sz="2800" b="1" u="sng" dirty="0">
                <a:solidFill>
                  <a:srgbClr val="FFFF00"/>
                </a:solidFill>
              </a:rPr>
              <a:t>O</a:t>
            </a:r>
            <a:r>
              <a:rPr lang="en-US" sz="2400" b="1" u="sng" kern="1200" dirty="0" smtClean="0"/>
              <a:t>rganizations</a:t>
            </a:r>
            <a:endParaRPr lang="en-US" sz="2400" b="1" u="sng" kern="1200" dirty="0"/>
          </a:p>
        </p:txBody>
      </p:sp>
      <p:sp>
        <p:nvSpPr>
          <p:cNvPr id="15" name="Freeform 14"/>
          <p:cNvSpPr/>
          <p:nvPr/>
        </p:nvSpPr>
        <p:spPr>
          <a:xfrm rot="1115273">
            <a:off x="2968164" y="3799674"/>
            <a:ext cx="362842" cy="34097"/>
          </a:xfrm>
          <a:custGeom>
            <a:avLst/>
            <a:gdLst>
              <a:gd name="connsiteX0" fmla="*/ 0 w 362841"/>
              <a:gd name="connsiteY0" fmla="*/ 17048 h 34096"/>
              <a:gd name="connsiteX1" fmla="*/ 362841 w 362841"/>
              <a:gd name="connsiteY1" fmla="*/ 17048 h 34096"/>
            </a:gdLst>
            <a:ahLst/>
            <a:cxnLst>
              <a:cxn ang="0">
                <a:pos x="connsiteX0" y="connsiteY0"/>
              </a:cxn>
              <a:cxn ang="0">
                <a:pos x="connsiteX1" y="connsiteY1"/>
              </a:cxn>
            </a:cxnLst>
            <a:rect l="l" t="t" r="r" b="b"/>
            <a:pathLst>
              <a:path w="362841" h="34096">
                <a:moveTo>
                  <a:pt x="362841" y="17048"/>
                </a:moveTo>
                <a:lnTo>
                  <a:pt x="0" y="17048"/>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85050" tIns="7977" rIns="185049" bIns="7977" numCol="1" spcCol="1270" anchor="ctr" anchorCtr="0">
            <a:noAutofit/>
          </a:bodyPr>
          <a:lstStyle/>
          <a:p>
            <a:pPr lvl="0" algn="ctr" defTabSz="1066800">
              <a:lnSpc>
                <a:spcPct val="90000"/>
              </a:lnSpc>
              <a:spcBef>
                <a:spcPct val="0"/>
              </a:spcBef>
              <a:spcAft>
                <a:spcPct val="35000"/>
              </a:spcAft>
            </a:pPr>
            <a:endParaRPr lang="en-US" sz="2400" kern="1200"/>
          </a:p>
        </p:txBody>
      </p:sp>
      <p:sp>
        <p:nvSpPr>
          <p:cNvPr id="16" name="Freeform 15"/>
          <p:cNvSpPr/>
          <p:nvPr/>
        </p:nvSpPr>
        <p:spPr>
          <a:xfrm>
            <a:off x="506244" y="2546866"/>
            <a:ext cx="2627746" cy="1645509"/>
          </a:xfrm>
          <a:custGeom>
            <a:avLst/>
            <a:gdLst>
              <a:gd name="connsiteX0" fmla="*/ 0 w 2627746"/>
              <a:gd name="connsiteY0" fmla="*/ 822755 h 1645509"/>
              <a:gd name="connsiteX1" fmla="*/ 1313873 w 2627746"/>
              <a:gd name="connsiteY1" fmla="*/ 0 h 1645509"/>
              <a:gd name="connsiteX2" fmla="*/ 2627746 w 2627746"/>
              <a:gd name="connsiteY2" fmla="*/ 822755 h 1645509"/>
              <a:gd name="connsiteX3" fmla="*/ 1313873 w 2627746"/>
              <a:gd name="connsiteY3" fmla="*/ 1645510 h 1645509"/>
              <a:gd name="connsiteX4" fmla="*/ 0 w 2627746"/>
              <a:gd name="connsiteY4" fmla="*/ 822755 h 164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746" h="1645509">
                <a:moveTo>
                  <a:pt x="0" y="822755"/>
                </a:moveTo>
                <a:cubicBezTo>
                  <a:pt x="0" y="368360"/>
                  <a:pt x="588241" y="0"/>
                  <a:pt x="1313873" y="0"/>
                </a:cubicBezTo>
                <a:cubicBezTo>
                  <a:pt x="2039505" y="0"/>
                  <a:pt x="2627746" y="368360"/>
                  <a:pt x="2627746" y="822755"/>
                </a:cubicBezTo>
                <a:cubicBezTo>
                  <a:pt x="2627746" y="1277150"/>
                  <a:pt x="2039505" y="1645510"/>
                  <a:pt x="1313873" y="1645510"/>
                </a:cubicBezTo>
                <a:cubicBezTo>
                  <a:pt x="588241" y="1645510"/>
                  <a:pt x="0" y="1277150"/>
                  <a:pt x="0" y="822755"/>
                </a:cubicBezTo>
                <a:close/>
              </a:path>
            </a:pathLst>
          </a:custGeom>
        </p:spPr>
        <p:style>
          <a:lnRef idx="0">
            <a:schemeClr val="lt1">
              <a:hueOff val="0"/>
              <a:satOff val="0"/>
              <a:lumOff val="0"/>
              <a:alphaOff val="0"/>
            </a:schemeClr>
          </a:lnRef>
          <a:fillRef idx="3">
            <a:schemeClr val="accent4">
              <a:hueOff val="9413312"/>
              <a:satOff val="-23276"/>
              <a:lumOff val="-12353"/>
              <a:alphaOff val="0"/>
            </a:schemeClr>
          </a:fillRef>
          <a:effectRef idx="3">
            <a:schemeClr val="accent4">
              <a:hueOff val="9413312"/>
              <a:satOff val="-23276"/>
              <a:lumOff val="-12353"/>
              <a:alphaOff val="0"/>
            </a:schemeClr>
          </a:effectRef>
          <a:fontRef idx="minor">
            <a:schemeClr val="lt1"/>
          </a:fontRef>
        </p:style>
        <p:txBody>
          <a:bodyPr spcFirstLastPara="0" vert="horz" wrap="square" lIns="400064" tIns="256219" rIns="400064" bIns="256219" numCol="1" spcCol="1270" anchor="ctr" anchorCtr="0">
            <a:noAutofit/>
          </a:bodyPr>
          <a:lstStyle/>
          <a:p>
            <a:pPr lvl="0" algn="ctr" defTabSz="1066800">
              <a:lnSpc>
                <a:spcPct val="90000"/>
              </a:lnSpc>
              <a:spcBef>
                <a:spcPct val="0"/>
              </a:spcBef>
              <a:spcAft>
                <a:spcPct val="35000"/>
              </a:spcAft>
            </a:pPr>
            <a:r>
              <a:rPr lang="en-US" sz="2400" b="1" kern="1200" dirty="0" smtClean="0"/>
              <a:t>led by educated </a:t>
            </a:r>
            <a:r>
              <a:rPr lang="en-US" sz="2800" b="1" u="sng" dirty="0">
                <a:solidFill>
                  <a:srgbClr val="FFFF00"/>
                </a:solidFill>
              </a:rPr>
              <a:t>E</a:t>
            </a:r>
            <a:r>
              <a:rPr lang="en-US" sz="2400" b="1" u="sng" kern="1200" dirty="0" smtClean="0"/>
              <a:t>xperts</a:t>
            </a:r>
            <a:endParaRPr lang="en-US" sz="2400" b="1" u="sng" kern="1200" dirty="0"/>
          </a:p>
        </p:txBody>
      </p:sp>
    </p:spTree>
    <p:extLst>
      <p:ext uri="{BB962C8B-B14F-4D97-AF65-F5344CB8AC3E}">
        <p14:creationId xmlns:p14="http://schemas.microsoft.com/office/powerpoint/2010/main" val="3563986929"/>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oin.wav"/>
          </p:stSnd>
        </p:sndAc>
      </p:transition>
    </mc:Choice>
    <mc:Fallback xmlns="">
      <p:transition spd="slow">
        <p:fade/>
        <p:sndAc>
          <p:stSnd>
            <p:snd r:embed="rId3"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80">
                                          <p:stCondLst>
                                            <p:cond delay="0"/>
                                          </p:stCondLst>
                                        </p:cTn>
                                        <p:tgtEl>
                                          <p:spTgt spid="14"/>
                                        </p:tgtEl>
                                      </p:cBhvr>
                                    </p:animEffect>
                                    <p:anim calcmode="lin" valueType="num">
                                      <p:cBhvr>
                                        <p:cTn id="2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8" dur="26">
                                          <p:stCondLst>
                                            <p:cond delay="650"/>
                                          </p:stCondLst>
                                        </p:cTn>
                                        <p:tgtEl>
                                          <p:spTgt spid="14"/>
                                        </p:tgtEl>
                                      </p:cBhvr>
                                      <p:to x="100000" y="60000"/>
                                    </p:animScale>
                                    <p:animScale>
                                      <p:cBhvr>
                                        <p:cTn id="29" dur="166" decel="50000">
                                          <p:stCondLst>
                                            <p:cond delay="676"/>
                                          </p:stCondLst>
                                        </p:cTn>
                                        <p:tgtEl>
                                          <p:spTgt spid="14"/>
                                        </p:tgtEl>
                                      </p:cBhvr>
                                      <p:to x="100000" y="100000"/>
                                    </p:animScale>
                                    <p:animScale>
                                      <p:cBhvr>
                                        <p:cTn id="30" dur="26">
                                          <p:stCondLst>
                                            <p:cond delay="1312"/>
                                          </p:stCondLst>
                                        </p:cTn>
                                        <p:tgtEl>
                                          <p:spTgt spid="14"/>
                                        </p:tgtEl>
                                      </p:cBhvr>
                                      <p:to x="100000" y="80000"/>
                                    </p:animScale>
                                    <p:animScale>
                                      <p:cBhvr>
                                        <p:cTn id="31" dur="166" decel="50000">
                                          <p:stCondLst>
                                            <p:cond delay="1338"/>
                                          </p:stCondLst>
                                        </p:cTn>
                                        <p:tgtEl>
                                          <p:spTgt spid="14"/>
                                        </p:tgtEl>
                                      </p:cBhvr>
                                      <p:to x="100000" y="100000"/>
                                    </p:animScale>
                                    <p:animScale>
                                      <p:cBhvr>
                                        <p:cTn id="32" dur="26">
                                          <p:stCondLst>
                                            <p:cond delay="1642"/>
                                          </p:stCondLst>
                                        </p:cTn>
                                        <p:tgtEl>
                                          <p:spTgt spid="14"/>
                                        </p:tgtEl>
                                      </p:cBhvr>
                                      <p:to x="100000" y="90000"/>
                                    </p:animScale>
                                    <p:animScale>
                                      <p:cBhvr>
                                        <p:cTn id="33" dur="166" decel="50000">
                                          <p:stCondLst>
                                            <p:cond delay="1668"/>
                                          </p:stCondLst>
                                        </p:cTn>
                                        <p:tgtEl>
                                          <p:spTgt spid="14"/>
                                        </p:tgtEl>
                                      </p:cBhvr>
                                      <p:to x="100000" y="100000"/>
                                    </p:animScale>
                                    <p:animScale>
                                      <p:cBhvr>
                                        <p:cTn id="34" dur="26">
                                          <p:stCondLst>
                                            <p:cond delay="1808"/>
                                          </p:stCondLst>
                                        </p:cTn>
                                        <p:tgtEl>
                                          <p:spTgt spid="14"/>
                                        </p:tgtEl>
                                      </p:cBhvr>
                                      <p:to x="100000" y="95000"/>
                                    </p:animScale>
                                    <p:animScale>
                                      <p:cBhvr>
                                        <p:cTn id="35" dur="166" decel="50000">
                                          <p:stCondLst>
                                            <p:cond delay="1834"/>
                                          </p:stCondLst>
                                        </p:cTn>
                                        <p:tgtEl>
                                          <p:spTgt spid="14"/>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smtClean="0"/>
              <a:t>Some Progressive Organizations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4023040"/>
              </p:ext>
            </p:extLst>
          </p:nvPr>
        </p:nvGraphicFramePr>
        <p:xfrm>
          <a:off x="0" y="840026"/>
          <a:ext cx="9144000" cy="6053996"/>
        </p:xfrm>
        <a:graphic>
          <a:graphicData uri="http://schemas.openxmlformats.org/drawingml/2006/table">
            <a:tbl>
              <a:tblPr firstRow="1" bandRow="1">
                <a:tableStyleId>{F5AB1C69-6EDB-4FF4-983F-18BD219EF322}</a:tableStyleId>
              </a:tblPr>
              <a:tblGrid>
                <a:gridCol w="4572000"/>
                <a:gridCol w="4572000"/>
              </a:tblGrid>
              <a:tr h="533402">
                <a:tc>
                  <a:txBody>
                    <a:bodyPr/>
                    <a:lstStyle/>
                    <a:p>
                      <a:r>
                        <a:rPr lang="en-US" sz="2800" dirty="0" smtClean="0"/>
                        <a:t>Organization</a:t>
                      </a:r>
                      <a:endParaRPr lang="en-US" sz="2800" dirty="0"/>
                    </a:p>
                  </a:txBody>
                  <a:tcPr/>
                </a:tc>
                <a:tc>
                  <a:txBody>
                    <a:bodyPr/>
                    <a:lstStyle/>
                    <a:p>
                      <a:r>
                        <a:rPr lang="en-US" sz="2800" dirty="0" smtClean="0"/>
                        <a:t>What it Did</a:t>
                      </a:r>
                      <a:endParaRPr lang="en-US" sz="2800" dirty="0"/>
                    </a:p>
                  </a:txBody>
                  <a:tcPr/>
                </a:tc>
              </a:tr>
              <a:tr h="1447800">
                <a:tc>
                  <a:txBody>
                    <a:bodyPr/>
                    <a:lstStyle/>
                    <a:p>
                      <a:r>
                        <a:rPr lang="en-US" sz="2800" b="1" dirty="0" smtClean="0"/>
                        <a:t>YMCA</a:t>
                      </a:r>
                      <a:r>
                        <a:rPr lang="en-US" sz="2800" baseline="0" dirty="0" smtClean="0"/>
                        <a:t> (Young Men’s Christian Association)</a:t>
                      </a:r>
                      <a:endParaRPr lang="en-US" sz="2800" dirty="0"/>
                    </a:p>
                  </a:txBody>
                  <a:tcPr/>
                </a:tc>
                <a:tc>
                  <a:txBody>
                    <a:bodyPr/>
                    <a:lstStyle/>
                    <a:p>
                      <a:r>
                        <a:rPr lang="en-US" sz="2800" dirty="0" smtClean="0"/>
                        <a:t>Provided religious instruction, exercise, and education for young men</a:t>
                      </a:r>
                      <a:endParaRPr lang="en-US" sz="2800" dirty="0"/>
                    </a:p>
                  </a:txBody>
                  <a:tcPr/>
                </a:tc>
              </a:tr>
              <a:tr h="1008558">
                <a:tc>
                  <a:txBody>
                    <a:bodyPr/>
                    <a:lstStyle/>
                    <a:p>
                      <a:r>
                        <a:rPr lang="en-US" sz="2800" b="1" dirty="0" smtClean="0"/>
                        <a:t>WCTU</a:t>
                      </a:r>
                      <a:r>
                        <a:rPr lang="en-US" sz="2800" dirty="0" smtClean="0"/>
                        <a:t> (Women’s Christian Temperance Union)</a:t>
                      </a:r>
                      <a:endParaRPr lang="en-US" sz="2800" dirty="0"/>
                    </a:p>
                  </a:txBody>
                  <a:tcPr/>
                </a:tc>
                <a:tc>
                  <a:txBody>
                    <a:bodyPr/>
                    <a:lstStyle/>
                    <a:p>
                      <a:r>
                        <a:rPr lang="en-US" sz="2800" dirty="0" smtClean="0"/>
                        <a:t>Wanted to ban the drinking of alcohol</a:t>
                      </a:r>
                      <a:endParaRPr lang="en-US" sz="2800" dirty="0"/>
                    </a:p>
                  </a:txBody>
                  <a:tcPr/>
                </a:tc>
              </a:tr>
              <a:tr h="591642">
                <a:tc>
                  <a:txBody>
                    <a:bodyPr/>
                    <a:lstStyle/>
                    <a:p>
                      <a:r>
                        <a:rPr lang="en-US" sz="2800" b="1" dirty="0" smtClean="0"/>
                        <a:t>ASL</a:t>
                      </a:r>
                      <a:r>
                        <a:rPr lang="en-US" sz="2800" dirty="0" smtClean="0"/>
                        <a:t> (Anti-Saloon League)</a:t>
                      </a:r>
                      <a:endParaRPr lang="en-US" sz="2800" dirty="0"/>
                    </a:p>
                  </a:txBody>
                  <a:tcPr/>
                </a:tc>
                <a:tc>
                  <a:txBody>
                    <a:bodyPr/>
                    <a:lstStyle/>
                    <a:p>
                      <a:r>
                        <a:rPr lang="en-US" sz="2800" dirty="0" smtClean="0"/>
                        <a:t>Wanted</a:t>
                      </a:r>
                      <a:r>
                        <a:rPr lang="en-US" sz="2800" baseline="0" dirty="0" smtClean="0"/>
                        <a:t> to close saloons</a:t>
                      </a:r>
                      <a:endParaRPr lang="en-US" sz="2800" dirty="0"/>
                    </a:p>
                  </a:txBody>
                  <a:tcPr/>
                </a:tc>
              </a:tr>
              <a:tr h="1008558">
                <a:tc>
                  <a:txBody>
                    <a:bodyPr/>
                    <a:lstStyle/>
                    <a:p>
                      <a:r>
                        <a:rPr lang="en-US" sz="2800" b="1" dirty="0" smtClean="0">
                          <a:solidFill>
                            <a:schemeClr val="bg2">
                              <a:lumMod val="40000"/>
                              <a:lumOff val="60000"/>
                            </a:schemeClr>
                          </a:solidFill>
                        </a:rPr>
                        <a:t>NAWSA*</a:t>
                      </a:r>
                      <a:r>
                        <a:rPr lang="en-US" sz="2800" baseline="0" dirty="0" smtClean="0">
                          <a:solidFill>
                            <a:schemeClr val="bg2">
                              <a:lumMod val="40000"/>
                              <a:lumOff val="60000"/>
                            </a:schemeClr>
                          </a:solidFill>
                        </a:rPr>
                        <a:t> (National American Women Suffrage Association)</a:t>
                      </a:r>
                      <a:endParaRPr lang="en-US" sz="2800" dirty="0">
                        <a:solidFill>
                          <a:schemeClr val="bg2">
                            <a:lumMod val="40000"/>
                            <a:lumOff val="60000"/>
                          </a:schemeClr>
                        </a:solidFill>
                      </a:endParaRPr>
                    </a:p>
                  </a:txBody>
                  <a:tcPr>
                    <a:solidFill>
                      <a:schemeClr val="tx2">
                        <a:lumMod val="90000"/>
                        <a:lumOff val="10000"/>
                      </a:schemeClr>
                    </a:solidFill>
                  </a:tcPr>
                </a:tc>
                <a:tc>
                  <a:txBody>
                    <a:bodyPr/>
                    <a:lstStyle/>
                    <a:p>
                      <a:r>
                        <a:rPr lang="en-US" sz="2800" dirty="0" smtClean="0">
                          <a:solidFill>
                            <a:schemeClr val="bg2">
                              <a:lumMod val="40000"/>
                              <a:lumOff val="60000"/>
                            </a:schemeClr>
                          </a:solidFill>
                        </a:rPr>
                        <a:t>Fight for women’s right to vote</a:t>
                      </a:r>
                      <a:endParaRPr lang="en-US" sz="2800" dirty="0">
                        <a:solidFill>
                          <a:schemeClr val="bg2">
                            <a:lumMod val="40000"/>
                            <a:lumOff val="60000"/>
                          </a:schemeClr>
                        </a:solidFill>
                      </a:endParaRPr>
                    </a:p>
                  </a:txBody>
                  <a:tcPr>
                    <a:solidFill>
                      <a:schemeClr val="tx2">
                        <a:lumMod val="90000"/>
                        <a:lumOff val="10000"/>
                      </a:schemeClr>
                    </a:solidFill>
                  </a:tcPr>
                </a:tc>
              </a:tr>
              <a:tr h="1464036">
                <a:tc>
                  <a:txBody>
                    <a:bodyPr/>
                    <a:lstStyle/>
                    <a:p>
                      <a:r>
                        <a:rPr lang="en-US" sz="2800" b="1" dirty="0" smtClean="0">
                          <a:solidFill>
                            <a:schemeClr val="bg2">
                              <a:lumMod val="40000"/>
                              <a:lumOff val="60000"/>
                            </a:schemeClr>
                          </a:solidFill>
                        </a:rPr>
                        <a:t>NAACP*</a:t>
                      </a:r>
                      <a:r>
                        <a:rPr lang="en-US" sz="2800" dirty="0" smtClean="0">
                          <a:solidFill>
                            <a:schemeClr val="bg2">
                              <a:lumMod val="40000"/>
                              <a:lumOff val="60000"/>
                            </a:schemeClr>
                          </a:solidFill>
                        </a:rPr>
                        <a:t> (National</a:t>
                      </a:r>
                      <a:r>
                        <a:rPr lang="en-US" sz="2800" baseline="0" dirty="0" smtClean="0">
                          <a:solidFill>
                            <a:schemeClr val="bg2">
                              <a:lumMod val="40000"/>
                              <a:lumOff val="60000"/>
                            </a:schemeClr>
                          </a:solidFill>
                        </a:rPr>
                        <a:t> Association for the Advancement of Colored People)</a:t>
                      </a:r>
                      <a:endParaRPr lang="en-US" sz="2800" dirty="0">
                        <a:solidFill>
                          <a:schemeClr val="bg2">
                            <a:lumMod val="40000"/>
                            <a:lumOff val="60000"/>
                          </a:schemeClr>
                        </a:solidFill>
                      </a:endParaRPr>
                    </a:p>
                  </a:txBody>
                  <a:tcPr>
                    <a:solidFill>
                      <a:schemeClr val="tx2">
                        <a:lumMod val="90000"/>
                        <a:lumOff val="10000"/>
                      </a:schemeClr>
                    </a:solidFill>
                  </a:tcPr>
                </a:tc>
                <a:tc>
                  <a:txBody>
                    <a:bodyPr/>
                    <a:lstStyle/>
                    <a:p>
                      <a:r>
                        <a:rPr lang="en-US" sz="2800" dirty="0" smtClean="0">
                          <a:solidFill>
                            <a:schemeClr val="bg2">
                              <a:lumMod val="40000"/>
                              <a:lumOff val="60000"/>
                            </a:schemeClr>
                          </a:solidFill>
                        </a:rPr>
                        <a:t>Fight to end Jim Crow laws</a:t>
                      </a:r>
                      <a:endParaRPr lang="en-US" sz="2800" dirty="0">
                        <a:solidFill>
                          <a:schemeClr val="bg2">
                            <a:lumMod val="40000"/>
                            <a:lumOff val="60000"/>
                          </a:schemeClr>
                        </a:solidFill>
                      </a:endParaRPr>
                    </a:p>
                  </a:txBody>
                  <a:tcPr>
                    <a:solidFill>
                      <a:schemeClr val="tx2">
                        <a:lumMod val="90000"/>
                        <a:lumOff val="10000"/>
                      </a:schemeClr>
                    </a:solidFill>
                  </a:tcPr>
                </a:tc>
              </a:tr>
            </a:tbl>
          </a:graphicData>
        </a:graphic>
      </p:graphicFrame>
    </p:spTree>
    <p:extLst>
      <p:ext uri="{BB962C8B-B14F-4D97-AF65-F5344CB8AC3E}">
        <p14:creationId xmlns:p14="http://schemas.microsoft.com/office/powerpoint/2010/main" val="1036744637"/>
      </p:ext>
    </p:extLst>
  </p:cSld>
  <p:clrMapOvr>
    <a:masterClrMapping/>
  </p:clrMapOvr>
  <p:transition spd="slow">
    <p:wheel spokes="1"/>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Muckrakers</a:t>
            </a:r>
            <a:endParaRPr lang="en-US" dirty="0"/>
          </a:p>
        </p:txBody>
      </p:sp>
      <p:sp>
        <p:nvSpPr>
          <p:cNvPr id="3" name="Content Placeholder 2"/>
          <p:cNvSpPr>
            <a:spLocks noGrp="1"/>
          </p:cNvSpPr>
          <p:nvPr>
            <p:ph idx="1"/>
          </p:nvPr>
        </p:nvSpPr>
        <p:spPr>
          <a:xfrm>
            <a:off x="228600" y="1371600"/>
            <a:ext cx="8763000" cy="1524000"/>
          </a:xfrm>
        </p:spPr>
        <p:txBody>
          <a:bodyPr>
            <a:normAutofit lnSpcReduction="10000"/>
          </a:bodyPr>
          <a:lstStyle/>
          <a:p>
            <a:r>
              <a:rPr lang="en-US" dirty="0" smtClean="0">
                <a:solidFill>
                  <a:srgbClr val="FFCCFF"/>
                </a:solidFill>
              </a:rPr>
              <a:t>Muckraker</a:t>
            </a:r>
            <a:r>
              <a:rPr lang="en-US" dirty="0" smtClean="0"/>
              <a:t>:  investigative journalist who exposes corrupt, illegal, and dangerous business practices</a:t>
            </a:r>
            <a:endParaRPr lang="en-US" dirty="0"/>
          </a:p>
        </p:txBody>
      </p:sp>
      <p:sp>
        <p:nvSpPr>
          <p:cNvPr id="4" name="Rectangle 3"/>
          <p:cNvSpPr/>
          <p:nvPr/>
        </p:nvSpPr>
        <p:spPr>
          <a:xfrm>
            <a:off x="36871" y="2998839"/>
            <a:ext cx="2971800" cy="3733800"/>
          </a:xfrm>
          <a:prstGeom prst="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Ida Tarbell</a:t>
            </a:r>
          </a:p>
          <a:p>
            <a:pPr algn="ctr"/>
            <a:r>
              <a:rPr lang="en-US" sz="2800" dirty="0" smtClean="0"/>
              <a:t>v.</a:t>
            </a:r>
          </a:p>
          <a:p>
            <a:pPr algn="ctr"/>
            <a:r>
              <a:rPr lang="en-US" sz="2800" dirty="0" smtClean="0"/>
              <a:t>Standard Oil</a:t>
            </a:r>
          </a:p>
          <a:p>
            <a:pPr algn="ctr"/>
            <a:endParaRPr lang="en-US" sz="2800" dirty="0"/>
          </a:p>
          <a:p>
            <a:pPr algn="ctr"/>
            <a:r>
              <a:rPr lang="en-US" sz="2800" dirty="0" smtClean="0"/>
              <a:t>Exposed Rockefeller’s oil business practices</a:t>
            </a:r>
            <a:endParaRPr lang="en-US" sz="2800" dirty="0"/>
          </a:p>
        </p:txBody>
      </p:sp>
      <p:sp>
        <p:nvSpPr>
          <p:cNvPr id="6" name="Rectangle 5"/>
          <p:cNvSpPr/>
          <p:nvPr/>
        </p:nvSpPr>
        <p:spPr>
          <a:xfrm>
            <a:off x="3124200" y="2998839"/>
            <a:ext cx="2971800" cy="37338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Lincoln Steffens</a:t>
            </a:r>
          </a:p>
          <a:p>
            <a:pPr algn="ctr"/>
            <a:r>
              <a:rPr lang="en-US" sz="2800" b="1" dirty="0" smtClean="0"/>
              <a:t>v. </a:t>
            </a:r>
          </a:p>
          <a:p>
            <a:pPr algn="ctr"/>
            <a:r>
              <a:rPr lang="en-US" sz="2800" b="1" dirty="0" smtClean="0"/>
              <a:t>City Bosses</a:t>
            </a:r>
          </a:p>
          <a:p>
            <a:pPr algn="ctr"/>
            <a:endParaRPr lang="en-US" sz="2800" b="1" dirty="0"/>
          </a:p>
          <a:p>
            <a:pPr algn="ctr"/>
            <a:r>
              <a:rPr lang="en-US" sz="2800" b="1" dirty="0" smtClean="0"/>
              <a:t>Exposed city bosses’ corruption </a:t>
            </a:r>
            <a:endParaRPr lang="en-US" sz="2800" b="1" dirty="0"/>
          </a:p>
        </p:txBody>
      </p:sp>
      <p:pic>
        <p:nvPicPr>
          <p:cNvPr id="1026" name="Picture 2"/>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276600" y="2986548"/>
            <a:ext cx="2667000" cy="373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172200" y="2986548"/>
            <a:ext cx="2971800" cy="3733800"/>
          </a:xfrm>
          <a:prstGeom prst="rect">
            <a:avLst/>
          </a:prstGeom>
          <a:solidFill>
            <a:srgbClr val="422F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Upton Sinclair</a:t>
            </a:r>
          </a:p>
          <a:p>
            <a:pPr algn="ctr"/>
            <a:r>
              <a:rPr lang="en-US" sz="2800" b="1" dirty="0" smtClean="0"/>
              <a:t>v.</a:t>
            </a:r>
          </a:p>
          <a:p>
            <a:pPr algn="ctr"/>
            <a:r>
              <a:rPr lang="en-US" sz="2800" b="1" dirty="0" smtClean="0"/>
              <a:t>Meat Monopolies</a:t>
            </a:r>
          </a:p>
          <a:p>
            <a:pPr algn="ctr"/>
            <a:endParaRPr lang="en-US" sz="2800" b="1" dirty="0"/>
          </a:p>
          <a:p>
            <a:pPr algn="ctr"/>
            <a:r>
              <a:rPr lang="en-US" sz="2800" b="1" dirty="0" smtClean="0"/>
              <a:t>Exposed terrible working conditions in meat factories</a:t>
            </a:r>
            <a:endParaRPr lang="en-US" sz="2800" b="1" dirty="0"/>
          </a:p>
        </p:txBody>
      </p:sp>
      <p:pic>
        <p:nvPicPr>
          <p:cNvPr id="1027" name="Picture 3"/>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28600" y="3200400"/>
            <a:ext cx="2667000" cy="344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duotone>
              <a:prstClr val="black"/>
              <a:schemeClr val="accent4">
                <a:tint val="45000"/>
                <a:satMod val="400000"/>
              </a:schemeClr>
            </a:duotone>
            <a:extLst>
              <a:ext uri="{28A0092B-C50C-407E-A947-70E740481C1C}">
                <a14:useLocalDpi xmlns:a14="http://schemas.microsoft.com/office/drawing/2010/main" val="0"/>
              </a:ext>
            </a:extLst>
          </a:blip>
          <a:srcRect r="4491"/>
          <a:stretch/>
        </p:blipFill>
        <p:spPr bwMode="auto">
          <a:xfrm>
            <a:off x="6324600" y="3020060"/>
            <a:ext cx="2686665" cy="362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77353"/>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3" name="coin.wav"/>
          </p:stSnd>
        </p:sndAc>
      </p:transition>
    </mc:Choice>
    <mc:Fallback xmlns="">
      <p:transition spd="slow">
        <p:fade/>
        <p:sndAc>
          <p:stSnd>
            <p:snd r:embed="rId7"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wipe(down)">
                                      <p:cBhvr>
                                        <p:cTn id="22" dur="5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par>
                                <p:cTn id="38" presetID="21" presetClass="entr" presetSubtype="1" fill="hold" nodeType="with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wheel(1)">
                                      <p:cBhvr>
                                        <p:cTn id="40" dur="2000"/>
                                        <p:tgtEl>
                                          <p:spTgt spid="102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1027"/>
                                        </p:tgtEl>
                                        <p:attrNameLst>
                                          <p:attrName>ppt_x</p:attrName>
                                        </p:attrNameLst>
                                      </p:cBhvr>
                                      <p:tavLst>
                                        <p:tav tm="0">
                                          <p:val>
                                            <p:strVal val="ppt_x"/>
                                          </p:val>
                                        </p:tav>
                                        <p:tav tm="100000">
                                          <p:val>
                                            <p:strVal val="ppt_x"/>
                                          </p:val>
                                        </p:tav>
                                      </p:tavLst>
                                    </p:anim>
                                    <p:anim calcmode="lin" valueType="num">
                                      <p:cBhvr additive="base">
                                        <p:cTn id="45" dur="500"/>
                                        <p:tgtEl>
                                          <p:spTgt spid="1027"/>
                                        </p:tgtEl>
                                        <p:attrNameLst>
                                          <p:attrName>ppt_y</p:attrName>
                                        </p:attrNameLst>
                                      </p:cBhvr>
                                      <p:tavLst>
                                        <p:tav tm="0">
                                          <p:val>
                                            <p:strVal val="ppt_y"/>
                                          </p:val>
                                        </p:tav>
                                        <p:tav tm="100000">
                                          <p:val>
                                            <p:strVal val="1+ppt_h/2"/>
                                          </p:val>
                                        </p:tav>
                                      </p:tavLst>
                                    </p:anim>
                                    <p:set>
                                      <p:cBhvr>
                                        <p:cTn id="46" dur="1" fill="hold">
                                          <p:stCondLst>
                                            <p:cond delay="499"/>
                                          </p:stCondLst>
                                        </p:cTn>
                                        <p:tgtEl>
                                          <p:spTgt spid="10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1026"/>
                                        </p:tgtEl>
                                      </p:cBhvr>
                                    </p:animEffect>
                                    <p:set>
                                      <p:cBhvr>
                                        <p:cTn id="51" dur="1" fill="hold">
                                          <p:stCondLst>
                                            <p:cond delay="499"/>
                                          </p:stCondLst>
                                        </p:cTn>
                                        <p:tgtEl>
                                          <p:spTgt spid="102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1" presetClass="exit" presetSubtype="0" fill="hold" nodeType="clickEffect">
                                  <p:stCondLst>
                                    <p:cond delay="0"/>
                                  </p:stCondLst>
                                  <p:childTnLst>
                                    <p:anim calcmode="lin" valueType="num">
                                      <p:cBhvr>
                                        <p:cTn id="55" dur="1000"/>
                                        <p:tgtEl>
                                          <p:spTgt spid="1028"/>
                                        </p:tgtEl>
                                        <p:attrNameLst>
                                          <p:attrName>ppt_w</p:attrName>
                                        </p:attrNameLst>
                                      </p:cBhvr>
                                      <p:tavLst>
                                        <p:tav tm="0">
                                          <p:val>
                                            <p:strVal val="ppt_w"/>
                                          </p:val>
                                        </p:tav>
                                        <p:tav tm="100000">
                                          <p:val>
                                            <p:fltVal val="0"/>
                                          </p:val>
                                        </p:tav>
                                      </p:tavLst>
                                    </p:anim>
                                    <p:anim calcmode="lin" valueType="num">
                                      <p:cBhvr>
                                        <p:cTn id="56" dur="1000"/>
                                        <p:tgtEl>
                                          <p:spTgt spid="1028"/>
                                        </p:tgtEl>
                                        <p:attrNameLst>
                                          <p:attrName>ppt_h</p:attrName>
                                        </p:attrNameLst>
                                      </p:cBhvr>
                                      <p:tavLst>
                                        <p:tav tm="0">
                                          <p:val>
                                            <p:strVal val="ppt_h"/>
                                          </p:val>
                                        </p:tav>
                                        <p:tav tm="100000">
                                          <p:val>
                                            <p:fltVal val="0"/>
                                          </p:val>
                                        </p:tav>
                                      </p:tavLst>
                                    </p:anim>
                                    <p:anim calcmode="lin" valueType="num">
                                      <p:cBhvr>
                                        <p:cTn id="57" dur="1000"/>
                                        <p:tgtEl>
                                          <p:spTgt spid="1028"/>
                                        </p:tgtEl>
                                        <p:attrNameLst>
                                          <p:attrName>style.rotation</p:attrName>
                                        </p:attrNameLst>
                                      </p:cBhvr>
                                      <p:tavLst>
                                        <p:tav tm="0">
                                          <p:val>
                                            <p:fltVal val="0"/>
                                          </p:val>
                                        </p:tav>
                                        <p:tav tm="100000">
                                          <p:val>
                                            <p:fltVal val="90"/>
                                          </p:val>
                                        </p:tav>
                                      </p:tavLst>
                                    </p:anim>
                                    <p:animEffect transition="out" filter="fade">
                                      <p:cBhvr>
                                        <p:cTn id="58" dur="1000"/>
                                        <p:tgtEl>
                                          <p:spTgt spid="1028"/>
                                        </p:tgtEl>
                                      </p:cBhvr>
                                    </p:animEffect>
                                    <p:set>
                                      <p:cBhvr>
                                        <p:cTn id="59" dur="1" fill="hold">
                                          <p:stCondLst>
                                            <p:cond delay="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3720" t="3584" r="3129"/>
          <a:stretch/>
        </p:blipFill>
        <p:spPr bwMode="auto">
          <a:xfrm>
            <a:off x="22123" y="22122"/>
            <a:ext cx="9105621" cy="637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027702"/>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3" name="coin.wav"/>
          </p:stSnd>
        </p:sndAc>
      </p:transition>
    </mc:Choice>
    <mc:Fallback xmlns="">
      <p:transition spd="slow">
        <p:fade/>
        <p:sndAc>
          <p:stSnd>
            <p:snd r:embed="rId6"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95864"/>
            <a:ext cx="9086181" cy="638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884418"/>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oin.wav"/>
          </p:stSnd>
        </p:sndAc>
      </p:transition>
    </mc:Choice>
    <mc:Fallback xmlns="">
      <p:transition spd="slow">
        <p:fade/>
        <p:sndAc>
          <p:stSnd>
            <p:snd r:embed="rId4"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The Jungle</a:t>
            </a:r>
            <a:r>
              <a:rPr lang="en-US" dirty="0" smtClean="0"/>
              <a:t> and the Meat Industry</a:t>
            </a:r>
            <a:endParaRPr lang="en-US" i="1" dirty="0"/>
          </a:p>
        </p:txBody>
      </p:sp>
      <p:sp>
        <p:nvSpPr>
          <p:cNvPr id="3" name="Content Placeholder 2"/>
          <p:cNvSpPr>
            <a:spLocks noGrp="1"/>
          </p:cNvSpPr>
          <p:nvPr>
            <p:ph idx="1"/>
          </p:nvPr>
        </p:nvSpPr>
        <p:spPr>
          <a:solidFill>
            <a:schemeClr val="tx2">
              <a:lumMod val="90000"/>
              <a:lumOff val="10000"/>
            </a:schemeClr>
          </a:solidFill>
        </p:spPr>
        <p:txBody>
          <a:bodyPr>
            <a:normAutofit fontScale="85000" lnSpcReduction="20000"/>
          </a:bodyPr>
          <a:lstStyle/>
          <a:p>
            <a:r>
              <a:rPr lang="en-US" dirty="0" smtClean="0"/>
              <a:t>Teddy was reading Upton Sinclair’s novel, toying with a light breakfast an’ idly </a:t>
            </a:r>
            <a:r>
              <a:rPr lang="en-US" dirty="0" err="1" smtClean="0"/>
              <a:t>turnin</a:t>
            </a:r>
            <a:r>
              <a:rPr lang="en-US" dirty="0" smtClean="0"/>
              <a:t>’ over </a:t>
            </a:r>
            <a:r>
              <a:rPr lang="en-US" dirty="0" err="1" smtClean="0"/>
              <a:t>th</a:t>
            </a:r>
            <a:r>
              <a:rPr lang="en-US" dirty="0" smtClean="0"/>
              <a:t>’ pages iv the new book with both hands.  Suddenly, he rose from the table, an’ </a:t>
            </a:r>
            <a:r>
              <a:rPr lang="en-US" dirty="0" err="1" smtClean="0"/>
              <a:t>cryin</a:t>
            </a:r>
            <a:r>
              <a:rPr lang="en-US" dirty="0" smtClean="0"/>
              <a:t>’:  I’m </a:t>
            </a:r>
            <a:r>
              <a:rPr lang="en-US" dirty="0" err="1" smtClean="0"/>
              <a:t>pizened</a:t>
            </a:r>
            <a:r>
              <a:rPr lang="en-US" dirty="0" smtClean="0"/>
              <a:t>,’ begun </a:t>
            </a:r>
            <a:r>
              <a:rPr lang="en-US" dirty="0" err="1" smtClean="0"/>
              <a:t>throwin</a:t>
            </a:r>
            <a:r>
              <a:rPr lang="en-US" dirty="0" smtClean="0"/>
              <a:t> sausages out iv </a:t>
            </a:r>
            <a:r>
              <a:rPr lang="en-US" dirty="0" err="1" smtClean="0"/>
              <a:t>th</a:t>
            </a:r>
            <a:r>
              <a:rPr lang="en-US" dirty="0" smtClean="0"/>
              <a:t>’ window.  </a:t>
            </a:r>
            <a:r>
              <a:rPr lang="en-US" dirty="0" err="1" smtClean="0"/>
              <a:t>Th</a:t>
            </a:r>
            <a:r>
              <a:rPr lang="en-US" dirty="0" smtClean="0"/>
              <a:t>’ ninth wan struck </a:t>
            </a:r>
            <a:r>
              <a:rPr lang="en-US" dirty="0" err="1" smtClean="0"/>
              <a:t>Sinitor</a:t>
            </a:r>
            <a:r>
              <a:rPr lang="en-US" dirty="0" smtClean="0"/>
              <a:t> </a:t>
            </a:r>
            <a:r>
              <a:rPr lang="en-US" dirty="0" err="1" smtClean="0"/>
              <a:t>Biv’ridge</a:t>
            </a:r>
            <a:r>
              <a:rPr lang="en-US" dirty="0" smtClean="0"/>
              <a:t> on the head an’ made him a blond.  It bounced off, exploded, an’ blew the leg off a secret-service agent, an’ </a:t>
            </a:r>
            <a:r>
              <a:rPr lang="en-US" dirty="0" err="1" smtClean="0"/>
              <a:t>th</a:t>
            </a:r>
            <a:r>
              <a:rPr lang="en-US" dirty="0" smtClean="0"/>
              <a:t>’ scattered </a:t>
            </a:r>
            <a:r>
              <a:rPr lang="en-US" dirty="0" err="1" smtClean="0"/>
              <a:t>fragmints</a:t>
            </a:r>
            <a:r>
              <a:rPr lang="en-US" dirty="0" smtClean="0"/>
              <a:t> destroyed a handsome row iv </a:t>
            </a:r>
            <a:r>
              <a:rPr lang="en-US" dirty="0" err="1" smtClean="0"/>
              <a:t>ol</a:t>
            </a:r>
            <a:r>
              <a:rPr lang="en-US" dirty="0" smtClean="0"/>
              <a:t>’ oak-trees.  </a:t>
            </a:r>
            <a:r>
              <a:rPr lang="en-US" dirty="0" err="1" smtClean="0"/>
              <a:t>Sinitor</a:t>
            </a:r>
            <a:r>
              <a:rPr lang="en-US" dirty="0" smtClean="0"/>
              <a:t> </a:t>
            </a:r>
            <a:r>
              <a:rPr lang="en-US" dirty="0" err="1" smtClean="0"/>
              <a:t>Biv’ridge</a:t>
            </a:r>
            <a:r>
              <a:rPr lang="en-US" dirty="0" smtClean="0"/>
              <a:t> rushed in, </a:t>
            </a:r>
            <a:r>
              <a:rPr lang="en-US" dirty="0" err="1" smtClean="0"/>
              <a:t>thinkin</a:t>
            </a:r>
            <a:r>
              <a:rPr lang="en-US" dirty="0" smtClean="0"/>
              <a:t>’ that the president was </a:t>
            </a:r>
            <a:r>
              <a:rPr lang="en-US" dirty="0" err="1" smtClean="0"/>
              <a:t>bein</a:t>
            </a:r>
            <a:r>
              <a:rPr lang="en-US" dirty="0" smtClean="0"/>
              <a:t>’ </a:t>
            </a:r>
            <a:r>
              <a:rPr lang="en-US" dirty="0" err="1" smtClean="0"/>
              <a:t>asassynated</a:t>
            </a:r>
            <a:r>
              <a:rPr lang="en-US" dirty="0" smtClean="0"/>
              <a:t> by his devoted followers in the </a:t>
            </a:r>
            <a:r>
              <a:rPr lang="en-US" dirty="0" err="1" smtClean="0"/>
              <a:t>Sinit</a:t>
            </a:r>
            <a:r>
              <a:rPr lang="en-US" dirty="0" smtClean="0"/>
              <a:t>, and discovered Teddy engaged in hand-to-hand combat with a potter ham.  </a:t>
            </a:r>
            <a:r>
              <a:rPr lang="en-US" dirty="0" err="1" smtClean="0"/>
              <a:t>Th</a:t>
            </a:r>
            <a:r>
              <a:rPr lang="en-US" dirty="0" smtClean="0"/>
              <a:t>’ </a:t>
            </a:r>
            <a:r>
              <a:rPr lang="en-US" dirty="0" err="1" smtClean="0"/>
              <a:t>Sinitor</a:t>
            </a:r>
            <a:r>
              <a:rPr lang="en-US" dirty="0" smtClean="0"/>
              <a:t> </a:t>
            </a:r>
            <a:r>
              <a:rPr lang="en-US" dirty="0" err="1" smtClean="0"/>
              <a:t>fr’m</a:t>
            </a:r>
            <a:r>
              <a:rPr lang="en-US" dirty="0" smtClean="0"/>
              <a:t> </a:t>
            </a:r>
            <a:r>
              <a:rPr lang="en-US" dirty="0" err="1" smtClean="0"/>
              <a:t>Injyanny</a:t>
            </a:r>
            <a:r>
              <a:rPr lang="en-US" dirty="0" smtClean="0"/>
              <a:t>, with a  few well-directed </a:t>
            </a:r>
            <a:r>
              <a:rPr lang="en-US" dirty="0" err="1" smtClean="0"/>
              <a:t>wurruds</a:t>
            </a:r>
            <a:r>
              <a:rPr lang="en-US" dirty="0" smtClean="0"/>
              <a:t>, put out </a:t>
            </a:r>
            <a:r>
              <a:rPr lang="en-US" dirty="0" err="1" smtClean="0"/>
              <a:t>th’fuse</a:t>
            </a:r>
            <a:r>
              <a:rPr lang="en-US" dirty="0" smtClean="0"/>
              <a:t> </a:t>
            </a:r>
            <a:r>
              <a:rPr lang="en-US" dirty="0" err="1" smtClean="0"/>
              <a:t>an’rendered</a:t>
            </a:r>
            <a:r>
              <a:rPr lang="en-US" dirty="0" smtClean="0"/>
              <a:t> </a:t>
            </a:r>
            <a:r>
              <a:rPr lang="en-US" dirty="0" err="1" smtClean="0"/>
              <a:t>the’missile</a:t>
            </a:r>
            <a:r>
              <a:rPr lang="en-US" dirty="0" smtClean="0"/>
              <a:t> harmless.  Since thin, </a:t>
            </a:r>
            <a:r>
              <a:rPr lang="en-US" dirty="0" err="1" smtClean="0"/>
              <a:t>th</a:t>
            </a:r>
            <a:r>
              <a:rPr lang="en-US" dirty="0" smtClean="0"/>
              <a:t>’ President, like the rest iv us, has become a </a:t>
            </a:r>
            <a:r>
              <a:rPr lang="en-US" dirty="0" err="1" smtClean="0"/>
              <a:t>viggytaryan</a:t>
            </a:r>
            <a:r>
              <a:rPr lang="en-US" dirty="0" smtClean="0"/>
              <a:t>.</a:t>
            </a:r>
          </a:p>
        </p:txBody>
      </p:sp>
    </p:spTree>
    <p:extLst>
      <p:ext uri="{BB962C8B-B14F-4D97-AF65-F5344CB8AC3E}">
        <p14:creationId xmlns:p14="http://schemas.microsoft.com/office/powerpoint/2010/main" val="4120023388"/>
      </p:ext>
    </p:extLst>
  </p:cSld>
  <p:clrMapOvr>
    <a:masterClrMapping/>
  </p:clrMapOvr>
  <p:transition spd="slow">
    <p:wheel spokes="1"/>
    <p:sndAc>
      <p:stSnd>
        <p:snd r:embed="rId2" name="coin.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953000" y="152400"/>
            <a:ext cx="4038600" cy="6629400"/>
          </a:xfrm>
        </p:spPr>
        <p:txBody>
          <a:bodyPr>
            <a:normAutofit fontScale="92500" lnSpcReduction="20000"/>
          </a:bodyPr>
          <a:lstStyle/>
          <a:p>
            <a:pPr marL="0" indent="0">
              <a:buNone/>
            </a:pPr>
            <a:r>
              <a:rPr lang="en-US" dirty="0" smtClean="0"/>
              <a:t>Cartoon against the “Beef Trust”</a:t>
            </a:r>
          </a:p>
          <a:p>
            <a:pPr marL="0" indent="0">
              <a:buNone/>
            </a:pPr>
            <a:endParaRPr lang="en-US" sz="1100" dirty="0"/>
          </a:p>
          <a:p>
            <a:pPr marL="57150" indent="0">
              <a:buNone/>
            </a:pPr>
            <a:r>
              <a:rPr lang="en-US" sz="2400" dirty="0">
                <a:solidFill>
                  <a:srgbClr val="FFCCFF"/>
                </a:solidFill>
              </a:rPr>
              <a:t>Mary had a little lamb</a:t>
            </a:r>
          </a:p>
          <a:p>
            <a:pPr marL="57150" indent="0">
              <a:buNone/>
            </a:pPr>
            <a:r>
              <a:rPr lang="en-US" sz="2400" dirty="0">
                <a:solidFill>
                  <a:srgbClr val="FFCCFF"/>
                </a:solidFill>
              </a:rPr>
              <a:t>And when she saw it sicken,</a:t>
            </a:r>
          </a:p>
          <a:p>
            <a:pPr marL="57150" indent="0">
              <a:buNone/>
            </a:pPr>
            <a:r>
              <a:rPr lang="en-US" sz="2400" dirty="0">
                <a:solidFill>
                  <a:srgbClr val="FFCCFF"/>
                </a:solidFill>
              </a:rPr>
              <a:t>She shipped it off to </a:t>
            </a:r>
            <a:r>
              <a:rPr lang="en-US" sz="2400" dirty="0" err="1">
                <a:solidFill>
                  <a:srgbClr val="FFCCFF"/>
                </a:solidFill>
              </a:rPr>
              <a:t>Packingtown</a:t>
            </a:r>
            <a:r>
              <a:rPr lang="en-US" sz="2400" dirty="0">
                <a:solidFill>
                  <a:srgbClr val="FFCCFF"/>
                </a:solidFill>
              </a:rPr>
              <a:t>,</a:t>
            </a:r>
          </a:p>
          <a:p>
            <a:pPr marL="57150" indent="0">
              <a:buNone/>
            </a:pPr>
            <a:r>
              <a:rPr lang="en-US" sz="2400" dirty="0">
                <a:solidFill>
                  <a:srgbClr val="FFCCFF"/>
                </a:solidFill>
              </a:rPr>
              <a:t>And now it’s labeled chicken</a:t>
            </a:r>
            <a:r>
              <a:rPr lang="en-US" sz="2400" dirty="0" smtClean="0">
                <a:solidFill>
                  <a:srgbClr val="FFCCFF"/>
                </a:solidFill>
              </a:rPr>
              <a:t>.</a:t>
            </a:r>
          </a:p>
          <a:p>
            <a:pPr marL="57150" indent="0">
              <a:buNone/>
            </a:pPr>
            <a:endParaRPr lang="en-US" sz="2400" dirty="0" smtClean="0"/>
          </a:p>
          <a:p>
            <a:pPr marL="57150" indent="0">
              <a:buNone/>
            </a:pPr>
            <a:r>
              <a:rPr lang="en-US" sz="2400" dirty="0" smtClean="0"/>
              <a:t>“… as </a:t>
            </a:r>
            <a:r>
              <a:rPr lang="en-US" sz="2400" dirty="0"/>
              <a:t>for the other men, who worked in tank rooms </a:t>
            </a:r>
            <a:r>
              <a:rPr lang="en-US" sz="2400" dirty="0" smtClean="0"/>
              <a:t>in which </a:t>
            </a:r>
            <a:r>
              <a:rPr lang="en-US" sz="2400" dirty="0"/>
              <a:t>there were open vats near the </a:t>
            </a:r>
            <a:r>
              <a:rPr lang="en-US" sz="2400" dirty="0" err="1" smtClean="0"/>
              <a:t>the</a:t>
            </a:r>
            <a:r>
              <a:rPr lang="en-US" sz="2400" dirty="0" smtClean="0"/>
              <a:t> </a:t>
            </a:r>
            <a:r>
              <a:rPr lang="en-US" sz="2400" dirty="0"/>
              <a:t>floor, their peculiar trouble was that they fell into the vats; and when they were fished out, there was never enough of them left to be worth exhibiting—sometimes they would be overlooked for days, till all but the bones of them had gone out to the world as Durham's Pure Leaf Lard</a:t>
            </a:r>
            <a:r>
              <a:rPr lang="en-US" sz="2400" dirty="0" smtClean="0"/>
              <a:t>!” [Upton Sinclair]</a:t>
            </a:r>
            <a:endParaRPr lang="en-US" sz="2400" dirty="0">
              <a:solidFill>
                <a:srgbClr val="FFCCFF"/>
              </a:solidFill>
            </a:endParaRPr>
          </a:p>
          <a:p>
            <a:pPr marL="0" indent="0">
              <a:buNone/>
            </a:pPr>
            <a:endParaRPr lang="en-US" dirty="0" smtClean="0"/>
          </a:p>
          <a:p>
            <a:pPr marL="0" indent="0">
              <a:buNone/>
            </a:pPr>
            <a:endParaRPr lang="en-US" dirty="0"/>
          </a:p>
        </p:txBody>
      </p:sp>
      <p:pic>
        <p:nvPicPr>
          <p:cNvPr id="2050" name="Picture 2" descr="E:\AddtoBexleyatBHS\Unit3USHistory\Nursery-rhymes-for-infant-industries.-An-alphabet-of-joyous-trusts--...-painting-artwork-print.jpg"/>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096" y="0"/>
            <a:ext cx="4843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29457"/>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2" name="coin.wav"/>
          </p:stSnd>
        </p:sndAc>
      </p:transition>
    </mc:Choice>
    <mc:Fallback xmlns="">
      <p:transition spd="slow">
        <p:fade/>
        <p:sndAc>
          <p:stSnd>
            <p:snd r:embed="rId5"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circle(in)">
                                      <p:cBhvr>
                                        <p:cTn id="13" dur="20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ircle(in)">
                                      <p:cBhvr>
                                        <p:cTn id="21" dur="2000"/>
                                        <p:tgtEl>
                                          <p:spTgt spid="3">
                                            <p:txEl>
                                              <p:pRg st="2" end="2"/>
                                            </p:tx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ircle(in)">
                                      <p:cBhvr>
                                        <p:cTn id="30" dur="2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as Reformers</a:t>
            </a:r>
            <a:endParaRPr lang="en-US" dirty="0"/>
          </a:p>
        </p:txBody>
      </p:sp>
      <p:sp>
        <p:nvSpPr>
          <p:cNvPr id="3" name="Content Placeholder 2"/>
          <p:cNvSpPr>
            <a:spLocks noGrp="1"/>
          </p:cNvSpPr>
          <p:nvPr>
            <p:ph idx="1"/>
          </p:nvPr>
        </p:nvSpPr>
        <p:spPr>
          <a:xfrm>
            <a:off x="228600" y="1371600"/>
            <a:ext cx="8763000" cy="2895600"/>
          </a:xfrm>
        </p:spPr>
        <p:txBody>
          <a:bodyPr/>
          <a:lstStyle/>
          <a:p>
            <a:r>
              <a:rPr lang="en-US" dirty="0" smtClean="0"/>
              <a:t>Women’s Virtue and Goodness</a:t>
            </a:r>
          </a:p>
          <a:p>
            <a:pPr lvl="1"/>
            <a:r>
              <a:rPr lang="en-US" dirty="0" smtClean="0"/>
              <a:t>Many women were reformers, working to help poor children or stop alcohol abuse</a:t>
            </a:r>
          </a:p>
          <a:p>
            <a:pPr lvl="1"/>
            <a:r>
              <a:rPr lang="en-US" dirty="0" smtClean="0"/>
              <a:t>As wives and mothers, they needed to “clean up” the world – because men couldn’t do it!</a:t>
            </a:r>
          </a:p>
        </p:txBody>
      </p:sp>
      <p:sp>
        <p:nvSpPr>
          <p:cNvPr id="4" name="Rectangle 3"/>
          <p:cNvSpPr/>
          <p:nvPr/>
        </p:nvSpPr>
        <p:spPr>
          <a:xfrm>
            <a:off x="304800" y="4191000"/>
            <a:ext cx="2667000" cy="22098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Florence Kelley</a:t>
            </a:r>
          </a:p>
          <a:p>
            <a:pPr algn="ctr"/>
            <a:r>
              <a:rPr lang="en-US" sz="2800" dirty="0" smtClean="0"/>
              <a:t>-end child labor</a:t>
            </a:r>
          </a:p>
          <a:p>
            <a:pPr algn="ctr"/>
            <a:endParaRPr lang="en-US" sz="2800" dirty="0"/>
          </a:p>
          <a:p>
            <a:pPr algn="ctr"/>
            <a:endParaRPr lang="en-US" sz="2800" dirty="0" smtClean="0"/>
          </a:p>
          <a:p>
            <a:pPr algn="ctr"/>
            <a:endParaRPr lang="en-US" sz="2800" dirty="0"/>
          </a:p>
        </p:txBody>
      </p:sp>
      <p:sp>
        <p:nvSpPr>
          <p:cNvPr id="5" name="Rectangle 4"/>
          <p:cNvSpPr/>
          <p:nvPr/>
        </p:nvSpPr>
        <p:spPr>
          <a:xfrm>
            <a:off x="3172326" y="4199021"/>
            <a:ext cx="2667000" cy="22098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Carry Nation</a:t>
            </a:r>
          </a:p>
          <a:p>
            <a:pPr algn="ctr"/>
            <a:r>
              <a:rPr lang="en-US" sz="2800" dirty="0" smtClean="0"/>
              <a:t>-prohibition of alcohol</a:t>
            </a:r>
          </a:p>
          <a:p>
            <a:pPr algn="ctr"/>
            <a:endParaRPr lang="en-US" sz="2800" dirty="0" smtClean="0"/>
          </a:p>
          <a:p>
            <a:pPr algn="ctr"/>
            <a:endParaRPr lang="en-US" sz="2800" dirty="0"/>
          </a:p>
        </p:txBody>
      </p:sp>
      <p:sp>
        <p:nvSpPr>
          <p:cNvPr id="6" name="Rectangle 5"/>
          <p:cNvSpPr/>
          <p:nvPr/>
        </p:nvSpPr>
        <p:spPr>
          <a:xfrm>
            <a:off x="6168188" y="4211052"/>
            <a:ext cx="2747211" cy="22098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Susan B. Anthony</a:t>
            </a:r>
          </a:p>
          <a:p>
            <a:pPr algn="ctr"/>
            <a:r>
              <a:rPr lang="en-US" sz="2800" dirty="0" smtClean="0"/>
              <a:t>-right to vote for women</a:t>
            </a:r>
          </a:p>
          <a:p>
            <a:pPr algn="ctr"/>
            <a:endParaRPr lang="en-US" sz="2800" dirty="0" smtClean="0"/>
          </a:p>
          <a:p>
            <a:pPr algn="ctr"/>
            <a:endParaRPr lang="en-US" sz="28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21" r="8319" b="31405"/>
          <a:stretch/>
        </p:blipFill>
        <p:spPr bwMode="auto">
          <a:xfrm>
            <a:off x="1024007" y="5516479"/>
            <a:ext cx="12045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9017"/>
          <a:stretch/>
        </p:blipFill>
        <p:spPr bwMode="auto">
          <a:xfrm>
            <a:off x="3619500" y="5524500"/>
            <a:ext cx="173679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3631" r="8413" b="57128"/>
          <a:stretch/>
        </p:blipFill>
        <p:spPr bwMode="auto">
          <a:xfrm>
            <a:off x="6694414" y="5486400"/>
            <a:ext cx="169475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795549"/>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oin.wav"/>
          </p:stSnd>
        </p:sndAc>
      </p:transition>
    </mc:Choice>
    <mc:Fallback xmlns="">
      <p:transition spd="slow">
        <p:fade/>
        <p:sndAc>
          <p:stSnd>
            <p:snd r:embed="rId6"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500"/>
                                        <p:tgtEl>
                                          <p:spTgt spid="307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par>
                                <p:cTn id="36" presetID="21" presetClass="entr" presetSubtype="1" fill="hold" nodeType="withEffect">
                                  <p:stCondLst>
                                    <p:cond delay="0"/>
                                  </p:stCondLst>
                                  <p:childTnLst>
                                    <p:set>
                                      <p:cBhvr>
                                        <p:cTn id="37" dur="1" fill="hold">
                                          <p:stCondLst>
                                            <p:cond delay="0"/>
                                          </p:stCondLst>
                                        </p:cTn>
                                        <p:tgtEl>
                                          <p:spTgt spid="3075"/>
                                        </p:tgtEl>
                                        <p:attrNameLst>
                                          <p:attrName>style.visibility</p:attrName>
                                        </p:attrNameLst>
                                      </p:cBhvr>
                                      <p:to>
                                        <p:strVal val="visible"/>
                                      </p:to>
                                    </p:set>
                                    <p:animEffect transition="in" filter="wheel(1)">
                                      <p:cBhvr>
                                        <p:cTn id="38" dur="2000"/>
                                        <p:tgtEl>
                                          <p:spTgt spid="3075"/>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anim calcmode="lin" valueType="num">
                                      <p:cBhvr>
                                        <p:cTn id="44" dur="2000" fill="hold"/>
                                        <p:tgtEl>
                                          <p:spTgt spid="6"/>
                                        </p:tgtEl>
                                        <p:attrNameLst>
                                          <p:attrName>ppt_w</p:attrName>
                                        </p:attrNameLst>
                                      </p:cBhvr>
                                      <p:tavLst>
                                        <p:tav tm="0" fmla="#ppt_w*sin(2.5*pi*$)">
                                          <p:val>
                                            <p:fltVal val="0"/>
                                          </p:val>
                                        </p:tav>
                                        <p:tav tm="100000">
                                          <p:val>
                                            <p:fltVal val="1"/>
                                          </p:val>
                                        </p:tav>
                                      </p:tavLst>
                                    </p:anim>
                                    <p:anim calcmode="lin" valueType="num">
                                      <p:cBhvr>
                                        <p:cTn id="45" dur="2000" fill="hold"/>
                                        <p:tgtEl>
                                          <p:spTgt spid="6"/>
                                        </p:tgtEl>
                                        <p:attrNameLst>
                                          <p:attrName>ppt_h</p:attrName>
                                        </p:attrNameLst>
                                      </p:cBhvr>
                                      <p:tavLst>
                                        <p:tav tm="0">
                                          <p:val>
                                            <p:strVal val="#ppt_h"/>
                                          </p:val>
                                        </p:tav>
                                        <p:tav tm="100000">
                                          <p:val>
                                            <p:strVal val="#ppt_h"/>
                                          </p:val>
                                        </p:tav>
                                      </p:tavLst>
                                    </p:anim>
                                  </p:childTnLst>
                                </p:cTn>
                              </p:par>
                              <p:par>
                                <p:cTn id="46" presetID="16" presetClass="entr" presetSubtype="21" fill="hold" nodeType="withEffect">
                                  <p:stCondLst>
                                    <p:cond delay="0"/>
                                  </p:stCondLst>
                                  <p:childTnLst>
                                    <p:set>
                                      <p:cBhvr>
                                        <p:cTn id="47" dur="1" fill="hold">
                                          <p:stCondLst>
                                            <p:cond delay="0"/>
                                          </p:stCondLst>
                                        </p:cTn>
                                        <p:tgtEl>
                                          <p:spTgt spid="3076"/>
                                        </p:tgtEl>
                                        <p:attrNameLst>
                                          <p:attrName>style.visibility</p:attrName>
                                        </p:attrNameLst>
                                      </p:cBhvr>
                                      <p:to>
                                        <p:strVal val="visible"/>
                                      </p:to>
                                    </p:set>
                                    <p:animEffect transition="in" filter="barn(inVertical)">
                                      <p:cBhvr>
                                        <p:cTn id="4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Lst>
  </p:timing>
</p:sld>
</file>

<file path=ppt/theme/theme1.xml><?xml version="1.0" encoding="utf-8"?>
<a:theme xmlns:a="http://schemas.openxmlformats.org/drawingml/2006/main" name="Office Them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TotalTime>
  <Words>848</Words>
  <Application>Microsoft Office PowerPoint</Application>
  <PresentationFormat>On-screen Show (4:3)</PresentationFormat>
  <Paragraphs>102</Paragraphs>
  <Slides>17</Slides>
  <Notes>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United States History</vt:lpstr>
      <vt:lpstr>What was Progressivism?</vt:lpstr>
      <vt:lpstr>Some Progressive Organizations</vt:lpstr>
      <vt:lpstr>Muckrakers</vt:lpstr>
      <vt:lpstr>PowerPoint Presentation</vt:lpstr>
      <vt:lpstr>PowerPoint Presentation</vt:lpstr>
      <vt:lpstr>The Jungle and the Meat Industry</vt:lpstr>
      <vt:lpstr>PowerPoint Presentation</vt:lpstr>
      <vt:lpstr>Women as Reformers</vt:lpstr>
      <vt:lpstr>Socialism</vt:lpstr>
      <vt:lpstr>PowerPoint Presentation</vt:lpstr>
      <vt:lpstr>Unions</vt:lpstr>
      <vt:lpstr>PowerPoint Presentation</vt:lpstr>
      <vt:lpstr>PowerPoint Presentation</vt:lpstr>
      <vt:lpstr>PowerPoint Presentation</vt:lpstr>
      <vt:lpstr>Corrupt City Governments</vt:lpstr>
      <vt:lpstr>Political Reform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dc:creator>
  <cp:lastModifiedBy>Scott King-Owen</cp:lastModifiedBy>
  <cp:revision>38</cp:revision>
  <dcterms:created xsi:type="dcterms:W3CDTF">2011-09-25T22:45:28Z</dcterms:created>
  <dcterms:modified xsi:type="dcterms:W3CDTF">2013-01-07T13:09:30Z</dcterms:modified>
</cp:coreProperties>
</file>