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  <p:sldId id="260" r:id="rId7"/>
    <p:sldId id="261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4DF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0E61-7C05-4553-BFD7-B8E02A28635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F1CB2-3F3D-4957-A748-2366BC19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81578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3677" t="3363" r="2598" b="10465"/>
          <a:stretch/>
        </p:blipFill>
        <p:spPr bwMode="auto">
          <a:xfrm>
            <a:off x="0" y="0"/>
            <a:ext cx="9233394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897" y="152400"/>
            <a:ext cx="82296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763000" cy="5410200"/>
          </a:xfrm>
          <a:prstGeom prst="rect">
            <a:avLst/>
          </a:prstGeom>
          <a:solidFill>
            <a:srgbClr val="13343D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1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6">
              <a:lumMod val="20000"/>
              <a:lumOff val="80000"/>
            </a:schemeClr>
          </a:solidFill>
          <a:latin typeface="Adobe Garamond Pro Bol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accent5">
              <a:lumMod val="20000"/>
              <a:lumOff val="80000"/>
            </a:schemeClr>
          </a:solidFill>
          <a:latin typeface="Adobe Garamond Pro Bol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6">
              <a:lumMod val="20000"/>
              <a:lumOff val="80000"/>
            </a:schemeClr>
          </a:solidFill>
          <a:latin typeface="Adobe Garamond Pro Bol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accent6">
              <a:lumMod val="20000"/>
              <a:lumOff val="80000"/>
            </a:schemeClr>
          </a:solidFill>
          <a:latin typeface="Adobe Garamond Pro Bol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accent6">
              <a:lumMod val="20000"/>
              <a:lumOff val="80000"/>
            </a:schemeClr>
          </a:solidFill>
          <a:latin typeface="Adobe Garamond Pro Bol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590801"/>
            <a:ext cx="7772400" cy="1816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World War I:  Legacies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Dr. King-Owen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[8.04]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Consequences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War I set the stage for World War II by:</a:t>
            </a:r>
          </a:p>
          <a:p>
            <a:pPr lvl="1"/>
            <a:r>
              <a:rPr lang="en-US" dirty="0" smtClean="0"/>
              <a:t>Making Germans angry over the “</a:t>
            </a:r>
            <a:r>
              <a:rPr lang="en-US" dirty="0" smtClean="0">
                <a:solidFill>
                  <a:srgbClr val="FFFF00"/>
                </a:solidFill>
              </a:rPr>
              <a:t>war guilt clause</a:t>
            </a:r>
            <a:r>
              <a:rPr lang="en-US" dirty="0" smtClean="0"/>
              <a:t>” that made them responsible for WWI</a:t>
            </a:r>
          </a:p>
          <a:p>
            <a:pPr lvl="1"/>
            <a:r>
              <a:rPr lang="en-US" dirty="0" smtClean="0"/>
              <a:t>Forcing Germans to pay </a:t>
            </a:r>
            <a:r>
              <a:rPr lang="en-US" dirty="0" smtClean="0">
                <a:solidFill>
                  <a:srgbClr val="F6A4DF"/>
                </a:solidFill>
              </a:rPr>
              <a:t>REPARATIONS</a:t>
            </a:r>
            <a:r>
              <a:rPr lang="en-US" dirty="0" smtClean="0"/>
              <a:t> </a:t>
            </a:r>
            <a:r>
              <a:rPr lang="en-US" dirty="0" smtClean="0"/>
              <a:t>($53 billion), causing </a:t>
            </a:r>
            <a:r>
              <a:rPr lang="en-US" dirty="0" smtClean="0">
                <a:solidFill>
                  <a:srgbClr val="FFFF00"/>
                </a:solidFill>
              </a:rPr>
              <a:t>economic</a:t>
            </a:r>
            <a:r>
              <a:rPr lang="en-US" dirty="0" smtClean="0"/>
              <a:t> hardship</a:t>
            </a:r>
          </a:p>
          <a:p>
            <a:pPr lvl="1"/>
            <a:r>
              <a:rPr lang="en-US" dirty="0" smtClean="0"/>
              <a:t>Taking land away from Germany</a:t>
            </a:r>
          </a:p>
          <a:p>
            <a:pPr lvl="1"/>
            <a:r>
              <a:rPr lang="en-US" dirty="0" smtClean="0"/>
              <a:t>Failing to control </a:t>
            </a:r>
            <a:r>
              <a:rPr lang="en-US" dirty="0" smtClean="0">
                <a:solidFill>
                  <a:srgbClr val="FFFF00"/>
                </a:solidFill>
              </a:rPr>
              <a:t>militarism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imperialism</a:t>
            </a:r>
            <a:r>
              <a:rPr lang="en-US" dirty="0" smtClean="0"/>
              <a:t> through a League of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President Wilson wanted:</a:t>
            </a:r>
          </a:p>
          <a:p>
            <a:pPr lvl="1"/>
            <a:r>
              <a:rPr lang="en-US" dirty="0" smtClean="0"/>
              <a:t>An end to </a:t>
            </a:r>
            <a:r>
              <a:rPr lang="en-US" u="sng" dirty="0" smtClean="0"/>
              <a:t>all wars</a:t>
            </a:r>
          </a:p>
          <a:p>
            <a:pPr lvl="1"/>
            <a:r>
              <a:rPr lang="en-US" dirty="0" smtClean="0"/>
              <a:t>Open diplomacy to prevent future war</a:t>
            </a:r>
          </a:p>
          <a:p>
            <a:pPr lvl="1"/>
            <a:r>
              <a:rPr lang="en-US" u="sng" dirty="0" smtClean="0"/>
              <a:t>League of Nations </a:t>
            </a:r>
            <a:r>
              <a:rPr lang="en-US" dirty="0" smtClean="0"/>
              <a:t>to protect the peace</a:t>
            </a:r>
          </a:p>
          <a:p>
            <a:r>
              <a:rPr lang="en-US" dirty="0" smtClean="0"/>
              <a:t>What European leaders wanted: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PUNISH</a:t>
            </a:r>
            <a:r>
              <a:rPr lang="en-US" dirty="0" smtClean="0"/>
              <a:t> Germany for the war by:</a:t>
            </a:r>
          </a:p>
          <a:p>
            <a:pPr lvl="2"/>
            <a:r>
              <a:rPr lang="en-US" dirty="0" smtClean="0"/>
              <a:t>Getting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$$$</a:t>
            </a:r>
            <a:r>
              <a:rPr lang="en-US" dirty="0" smtClean="0"/>
              <a:t> for costs </a:t>
            </a:r>
            <a:endParaRPr lang="en-US" dirty="0" smtClean="0"/>
          </a:p>
          <a:p>
            <a:pPr lvl="2"/>
            <a:r>
              <a:rPr lang="en-US" dirty="0" smtClean="0"/>
              <a:t>Disarming </a:t>
            </a:r>
            <a:r>
              <a:rPr lang="en-US" dirty="0" smtClean="0"/>
              <a:t>Germany</a:t>
            </a:r>
          </a:p>
          <a:p>
            <a:pPr lvl="2"/>
            <a:r>
              <a:rPr lang="en-US" dirty="0" smtClean="0"/>
              <a:t>Taking Germany’s colonies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lemencea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2438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lloyd georg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2286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orlando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wils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243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5919" y="457200"/>
            <a:ext cx="478016" cy="60016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/>
              <a:t>T</a:t>
            </a:r>
          </a:p>
          <a:p>
            <a:r>
              <a:rPr lang="en-US" sz="3200" b="1" dirty="0"/>
              <a:t>H</a:t>
            </a:r>
          </a:p>
          <a:p>
            <a:r>
              <a:rPr lang="en-US" sz="3200" b="1" dirty="0"/>
              <a:t>E </a:t>
            </a:r>
          </a:p>
          <a:p>
            <a:endParaRPr lang="en-US" sz="3200" b="1" dirty="0"/>
          </a:p>
          <a:p>
            <a:r>
              <a:rPr lang="en-US" sz="3200" b="1" dirty="0"/>
              <a:t>B</a:t>
            </a:r>
          </a:p>
          <a:p>
            <a:r>
              <a:rPr lang="en-US" sz="3200" b="1" dirty="0"/>
              <a:t>I</a:t>
            </a:r>
          </a:p>
          <a:p>
            <a:r>
              <a:rPr lang="en-US" sz="3200" b="1" dirty="0"/>
              <a:t>G</a:t>
            </a:r>
          </a:p>
          <a:p>
            <a:endParaRPr lang="en-US" sz="3200" b="1" dirty="0"/>
          </a:p>
          <a:p>
            <a:r>
              <a:rPr lang="en-US" sz="3200" b="1" dirty="0"/>
              <a:t>F</a:t>
            </a:r>
          </a:p>
          <a:p>
            <a:r>
              <a:rPr lang="en-US" sz="3200" b="1" dirty="0"/>
              <a:t>O</a:t>
            </a:r>
          </a:p>
          <a:p>
            <a:r>
              <a:rPr lang="en-US" sz="3200" b="1" dirty="0"/>
              <a:t>U</a:t>
            </a:r>
          </a:p>
          <a:p>
            <a:r>
              <a:rPr lang="en-US" sz="3200" b="1" dirty="0"/>
              <a:t>R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84325" y="722313"/>
            <a:ext cx="28245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L</a:t>
            </a:r>
          </a:p>
          <a:p>
            <a:r>
              <a:rPr lang="en-US" sz="1200" b="1" dirty="0"/>
              <a:t>l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y</a:t>
            </a:r>
          </a:p>
          <a:p>
            <a:r>
              <a:rPr lang="en-US" sz="1200" b="1" dirty="0"/>
              <a:t>d</a:t>
            </a:r>
          </a:p>
          <a:p>
            <a:endParaRPr lang="en-US" sz="1200" b="1" dirty="0"/>
          </a:p>
          <a:p>
            <a:r>
              <a:rPr lang="en-US" sz="1200" b="1" dirty="0"/>
              <a:t>G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g</a:t>
            </a:r>
          </a:p>
          <a:p>
            <a:r>
              <a:rPr lang="en-US" sz="1200" b="1" dirty="0"/>
              <a:t>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375525" y="685800"/>
            <a:ext cx="3097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C</a:t>
            </a:r>
          </a:p>
          <a:p>
            <a:r>
              <a:rPr lang="en-US" sz="1200" b="1" dirty="0"/>
              <a:t>l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m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c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u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584325" y="3617913"/>
            <a:ext cx="288862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O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l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d</a:t>
            </a:r>
          </a:p>
          <a:p>
            <a:r>
              <a:rPr lang="en-US" sz="1200" b="1" dirty="0"/>
              <a:t>o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375525" y="3617913"/>
            <a:ext cx="324128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endParaRPr lang="en-US" sz="1200" b="1" dirty="0"/>
          </a:p>
          <a:p>
            <a:r>
              <a:rPr lang="en-US" sz="1200" b="1" dirty="0"/>
              <a:t>W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l</a:t>
            </a:r>
          </a:p>
          <a:p>
            <a:r>
              <a:rPr lang="en-US" sz="1200" b="1" dirty="0"/>
              <a:t>s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540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  <p:bldP spid="368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14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55594"/>
            <a:ext cx="4191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Wilson wanted: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 secret treaties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Freedom of seas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Free trade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Reducing weapons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Colonies move toward self-control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Association of nations to protect peace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95081" y="1255594"/>
            <a:ext cx="4114800" cy="5410200"/>
          </a:xfrm>
          <a:prstGeom prst="rect">
            <a:avLst/>
          </a:prstGeom>
          <a:solidFill>
            <a:srgbClr val="13343D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Adobe Garamond Pro Bold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accent5">
                    <a:lumMod val="20000"/>
                    <a:lumOff val="80000"/>
                  </a:schemeClr>
                </a:solidFill>
                <a:latin typeface="Adobe Garamond Pro Bold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Adobe Garamond Pro Bold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Adobe Garamond Pro Bold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Adobe Garamond Pro Bol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Did he get it?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Germany disarmed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Germany loses its colonies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League of Nations created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962400" y="1943100"/>
            <a:ext cx="14478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2514600"/>
            <a:ext cx="14478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62400" y="3048000"/>
            <a:ext cx="14478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14800" y="3543300"/>
            <a:ext cx="12954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14800" y="4419600"/>
            <a:ext cx="12954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62400" y="5486400"/>
            <a:ext cx="14478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1578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277" t="3362" r="2597" b="5882"/>
          <a:stretch/>
        </p:blipFill>
        <p:spPr bwMode="auto">
          <a:xfrm>
            <a:off x="304800" y="53453"/>
            <a:ext cx="8610600" cy="6778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8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and the U.S.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400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U.S. Senate ratifies all treaties made by the President but </a:t>
            </a:r>
            <a:endParaRPr lang="en-US" dirty="0" smtClean="0"/>
          </a:p>
          <a:p>
            <a:pPr lvl="1"/>
            <a:r>
              <a:rPr lang="en-US" dirty="0" smtClean="0"/>
              <a:t>Senate fought </a:t>
            </a:r>
            <a:r>
              <a:rPr lang="en-US" dirty="0" smtClean="0"/>
              <a:t>Wilson’s treaty</a:t>
            </a:r>
          </a:p>
          <a:p>
            <a:pPr lvl="1"/>
            <a:r>
              <a:rPr lang="en-US" dirty="0" smtClean="0"/>
              <a:t>Worried that the League of Nations would take away Congress’ power to declare war</a:t>
            </a:r>
          </a:p>
          <a:p>
            <a:pPr lvl="2"/>
            <a:r>
              <a:rPr lang="en-US" dirty="0" smtClean="0"/>
              <a:t>Treaty would commit the U.S. to European wars in the future</a:t>
            </a:r>
          </a:p>
          <a:p>
            <a:pPr lvl="2"/>
            <a:r>
              <a:rPr lang="en-US" dirty="0" smtClean="0"/>
              <a:t>Treaty would violate the U.S. policy of having no “foreign alliances”</a:t>
            </a:r>
            <a:endParaRPr lang="en-US" dirty="0"/>
          </a:p>
        </p:txBody>
      </p:sp>
      <p:pic>
        <p:nvPicPr>
          <p:cNvPr id="4" name="Picture 8" descr="Woodrow Wilson Pictur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34200" y="1219200"/>
            <a:ext cx="2057400" cy="2667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7" descr="henrycabotlodg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34200" y="4114800"/>
            <a:ext cx="1981200" cy="2590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70227" y="3423482"/>
            <a:ext cx="78534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0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Defeat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029200" cy="5410200"/>
          </a:xfrm>
        </p:spPr>
        <p:txBody>
          <a:bodyPr/>
          <a:lstStyle/>
          <a:p>
            <a:r>
              <a:rPr lang="en-US" dirty="0" smtClean="0"/>
              <a:t>Wilson </a:t>
            </a:r>
            <a:r>
              <a:rPr lang="en-US" i="1" dirty="0" smtClean="0"/>
              <a:t>refused </a:t>
            </a:r>
            <a:r>
              <a:rPr lang="en-US" dirty="0" smtClean="0"/>
              <a:t>to compromise with </a:t>
            </a:r>
            <a:r>
              <a:rPr lang="en-US" smtClean="0"/>
              <a:t>the </a:t>
            </a:r>
            <a:r>
              <a:rPr lang="en-US" smtClean="0"/>
              <a:t>Senate </a:t>
            </a:r>
            <a:r>
              <a:rPr lang="en-US" dirty="0" smtClean="0"/>
              <a:t>on the </a:t>
            </a:r>
            <a:r>
              <a:rPr lang="en-US" dirty="0" smtClean="0"/>
              <a:t>Treaty, so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Senate rejected the League of Nations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League </a:t>
            </a:r>
            <a:r>
              <a:rPr lang="en-US" dirty="0" smtClean="0"/>
              <a:t>of Nations became a </a:t>
            </a:r>
            <a:r>
              <a:rPr lang="en-US" dirty="0" smtClean="0"/>
              <a:t>failure without the U.S.</a:t>
            </a:r>
            <a:endParaRPr lang="en-US" dirty="0"/>
          </a:p>
        </p:txBody>
      </p:sp>
      <p:pic>
        <p:nvPicPr>
          <p:cNvPr id="4" name="Picture 4" descr="ww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63896" y="1752600"/>
            <a:ext cx="3880104" cy="4343400"/>
          </a:xfrm>
          <a:prstGeom prst="rect">
            <a:avLst/>
          </a:prstGeom>
          <a:noFill/>
          <a:ln w="76200" cmpd="tri">
            <a:solidFill>
              <a:srgbClr val="CC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7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EDUP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828" r="2780" b="3110"/>
          <a:stretch/>
        </p:blipFill>
        <p:spPr bwMode="auto">
          <a:xfrm>
            <a:off x="1028632" y="0"/>
            <a:ext cx="7048568" cy="68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ilson LN cartoon"/>
          <p:cNvPicPr>
            <a:picLocks noChangeAspect="1" noChangeArrowheads="1"/>
          </p:cNvPicPr>
          <p:nvPr/>
        </p:nvPicPr>
        <p:blipFill>
          <a:blip r:embed="rId2" cstate="print">
            <a:lum bright="-36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133600" y="4699379"/>
            <a:ext cx="24384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2362200"/>
            <a:ext cx="24384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308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United states history</vt:lpstr>
      <vt:lpstr>Treaty of Versailles</vt:lpstr>
      <vt:lpstr>PowerPoint Presentation</vt:lpstr>
      <vt:lpstr>Wilson’s 14 Points</vt:lpstr>
      <vt:lpstr>PowerPoint Presentation</vt:lpstr>
      <vt:lpstr>The Treaty and the U.S. Senate</vt:lpstr>
      <vt:lpstr>Wilson’s Defeat</vt:lpstr>
      <vt:lpstr>PowerPoint Presentation</vt:lpstr>
      <vt:lpstr>PowerPoint Presentation</vt:lpstr>
      <vt:lpstr>Long-Term Consequences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 King-Owen</cp:lastModifiedBy>
  <cp:revision>14</cp:revision>
  <dcterms:created xsi:type="dcterms:W3CDTF">2011-10-09T18:19:40Z</dcterms:created>
  <dcterms:modified xsi:type="dcterms:W3CDTF">2013-01-16T17:16:32Z</dcterms:modified>
</cp:coreProperties>
</file>