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67" r:id="rId5"/>
    <p:sldId id="268" r:id="rId6"/>
    <p:sldId id="261" r:id="rId7"/>
    <p:sldId id="263" r:id="rId8"/>
    <p:sldId id="264" r:id="rId9"/>
    <p:sldId id="262" r:id="rId10"/>
    <p:sldId id="266" r:id="rId11"/>
    <p:sldId id="265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702D3-D1B1-4FBC-8C6B-B125B7172B5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0A8D8F-14F2-4404-94E7-7C0CFA5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702D3-D1B1-4FBC-8C6B-B125B7172B5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0A8D8F-14F2-4404-94E7-7C0CFA5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2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702D3-D1B1-4FBC-8C6B-B125B7172B5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0A8D8F-14F2-4404-94E7-7C0CFA5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6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702D3-D1B1-4FBC-8C6B-B125B7172B5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0A8D8F-14F2-4404-94E7-7C0CFA5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3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702D3-D1B1-4FBC-8C6B-B125B7172B5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0A8D8F-14F2-4404-94E7-7C0CFA5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1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702D3-D1B1-4FBC-8C6B-B125B7172B5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0A8D8F-14F2-4404-94E7-7C0CFA5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702D3-D1B1-4FBC-8C6B-B125B7172B5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0A8D8F-14F2-4404-94E7-7C0CFA5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5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702D3-D1B1-4FBC-8C6B-B125B7172B5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0A8D8F-14F2-4404-94E7-7C0CFA5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1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702D3-D1B1-4FBC-8C6B-B125B7172B5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0A8D8F-14F2-4404-94E7-7C0CFA5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2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702D3-D1B1-4FBC-8C6B-B125B7172B5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0A8D8F-14F2-4404-94E7-7C0CFA5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2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702D3-D1B1-4FBC-8C6B-B125B7172B5F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0A8D8F-14F2-4404-94E7-7C0CFA5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8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35859"/>
            <a:ext cx="82296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839200" cy="5334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2">
                  <a:lumMod val="5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CC99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ebdings" pitchFamily="18" charset="2"/>
        <a:buChar char=""/>
        <a:defRPr sz="3200" b="1" kern="1200">
          <a:solidFill>
            <a:schemeClr val="accent4">
              <a:lumMod val="20000"/>
              <a:lumOff val="80000"/>
            </a:schemeClr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b="1" kern="1200">
          <a:solidFill>
            <a:schemeClr val="accent1">
              <a:lumMod val="20000"/>
              <a:lumOff val="80000"/>
            </a:schemeClr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accent4">
              <a:lumMod val="20000"/>
              <a:lumOff val="80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accent4">
              <a:lumMod val="20000"/>
              <a:lumOff val="80000"/>
            </a:schemeClr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b="1" kern="1200">
          <a:solidFill>
            <a:schemeClr val="accent4">
              <a:lumMod val="20000"/>
              <a:lumOff val="80000"/>
            </a:schemeClr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Quiz:  WWI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False:</a:t>
            </a:r>
          </a:p>
          <a:p>
            <a:pPr lvl="1"/>
            <a:r>
              <a:rPr lang="en-US" dirty="0" smtClean="0"/>
              <a:t>An </a:t>
            </a:r>
            <a:r>
              <a:rPr lang="en-US" dirty="0" smtClean="0">
                <a:solidFill>
                  <a:srgbClr val="FFC000"/>
                </a:solidFill>
              </a:rPr>
              <a:t>immediate cause </a:t>
            </a:r>
            <a:r>
              <a:rPr lang="en-US" dirty="0" smtClean="0"/>
              <a:t>of World War I was the British bombing of Serbia.</a:t>
            </a:r>
          </a:p>
          <a:p>
            <a:pPr lvl="1"/>
            <a:r>
              <a:rPr lang="en-US" dirty="0" smtClean="0"/>
              <a:t>European countries were building </a:t>
            </a:r>
            <a:r>
              <a:rPr lang="en-US" dirty="0" smtClean="0">
                <a:solidFill>
                  <a:srgbClr val="FFC000"/>
                </a:solidFill>
              </a:rPr>
              <a:t>bigger armies</a:t>
            </a:r>
            <a:r>
              <a:rPr lang="en-US" dirty="0" smtClean="0"/>
              <a:t> in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Nationalism</a:t>
            </a:r>
            <a:r>
              <a:rPr lang="en-US" dirty="0" smtClean="0"/>
              <a:t> is the expansion of a country to new lands.</a:t>
            </a:r>
          </a:p>
          <a:p>
            <a:pPr lvl="1"/>
            <a:r>
              <a:rPr lang="en-US" dirty="0" smtClean="0"/>
              <a:t>America’s foreign policy until 1917 was largely </a:t>
            </a:r>
            <a:r>
              <a:rPr lang="en-US" dirty="0" smtClean="0">
                <a:solidFill>
                  <a:srgbClr val="FFC000"/>
                </a:solidFill>
              </a:rPr>
              <a:t>interventionist</a:t>
            </a:r>
            <a:r>
              <a:rPr lang="en-US" dirty="0" smtClean="0"/>
              <a:t> in nature.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91200" y="1828800"/>
            <a:ext cx="1371600" cy="121920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F</a:t>
            </a:r>
          </a:p>
        </p:txBody>
      </p:sp>
      <p:sp>
        <p:nvSpPr>
          <p:cNvPr id="8" name="Oval 7"/>
          <p:cNvSpPr/>
          <p:nvPr/>
        </p:nvSpPr>
        <p:spPr>
          <a:xfrm>
            <a:off x="7391400" y="2895600"/>
            <a:ext cx="13716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T</a:t>
            </a:r>
            <a:endParaRPr lang="en-US" sz="8000" b="1" dirty="0"/>
          </a:p>
        </p:txBody>
      </p:sp>
      <p:sp>
        <p:nvSpPr>
          <p:cNvPr id="9" name="Oval 8"/>
          <p:cNvSpPr/>
          <p:nvPr/>
        </p:nvSpPr>
        <p:spPr>
          <a:xfrm>
            <a:off x="914400" y="4114800"/>
            <a:ext cx="1371600" cy="121920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F</a:t>
            </a:r>
          </a:p>
        </p:txBody>
      </p:sp>
      <p:sp>
        <p:nvSpPr>
          <p:cNvPr id="10" name="Oval 9"/>
          <p:cNvSpPr/>
          <p:nvPr/>
        </p:nvSpPr>
        <p:spPr>
          <a:xfrm>
            <a:off x="7332921" y="5105400"/>
            <a:ext cx="13716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3183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92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73" b="28647"/>
          <a:stretch/>
        </p:blipFill>
        <p:spPr bwMode="auto">
          <a:xfrm>
            <a:off x="1840463" y="-21021"/>
            <a:ext cx="7316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26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America:  Neutral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America remains </a:t>
            </a:r>
            <a:r>
              <a:rPr lang="en-US" i="1" dirty="0" smtClean="0">
                <a:solidFill>
                  <a:srgbClr val="FFFF00"/>
                </a:solidFill>
              </a:rPr>
              <a:t>neutral</a:t>
            </a:r>
            <a:r>
              <a:rPr lang="en-US" dirty="0" smtClean="0"/>
              <a:t> to the war in 1914</a:t>
            </a:r>
          </a:p>
          <a:p>
            <a:r>
              <a:rPr lang="en-US" dirty="0" smtClean="0"/>
              <a:t>Though most Americans favored the Allies, the official policy of the U.S. tended toward </a:t>
            </a:r>
            <a:r>
              <a:rPr lang="en-US" i="1" dirty="0" smtClean="0">
                <a:solidFill>
                  <a:srgbClr val="FFFF00"/>
                </a:solidFill>
              </a:rPr>
              <a:t>isolationism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Alliances with Europe are seen as threats to U.S. stability (“</a:t>
            </a:r>
            <a:r>
              <a:rPr lang="en-US" dirty="0" smtClean="0">
                <a:solidFill>
                  <a:srgbClr val="FFC000"/>
                </a:solidFill>
              </a:rPr>
              <a:t>foreign entanglements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However, Americans have </a:t>
            </a:r>
            <a:r>
              <a:rPr lang="en-US" i="1" dirty="0" smtClean="0">
                <a:solidFill>
                  <a:srgbClr val="FFFF00"/>
                </a:solidFill>
              </a:rPr>
              <a:t>economic</a:t>
            </a:r>
            <a:r>
              <a:rPr lang="en-US" dirty="0" smtClean="0"/>
              <a:t> ties to Europe</a:t>
            </a:r>
          </a:p>
          <a:p>
            <a:pPr lvl="1"/>
            <a:r>
              <a:rPr lang="en-US" dirty="0" smtClean="0"/>
              <a:t>Attacks on ships carrying goods to Europe made it difficult to be </a:t>
            </a:r>
            <a:r>
              <a:rPr lang="en-US" dirty="0" smtClean="0"/>
              <a:t>neutral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7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the </a:t>
            </a:r>
            <a:r>
              <a:rPr lang="en-US" dirty="0" smtClean="0">
                <a:solidFill>
                  <a:srgbClr val="FFC000"/>
                </a:solidFill>
              </a:rPr>
              <a:t>Roosevelt Corollary</a:t>
            </a:r>
            <a:r>
              <a:rPr lang="en-US" dirty="0" smtClean="0"/>
              <a:t>, Americans will intervene in the affairs of Latin American countries if they are unstable.</a:t>
            </a:r>
          </a:p>
          <a:p>
            <a:r>
              <a:rPr lang="en-US" dirty="0" smtClean="0"/>
              <a:t>American foreign policy has tended to be </a:t>
            </a:r>
            <a:r>
              <a:rPr lang="en-US" dirty="0" smtClean="0">
                <a:solidFill>
                  <a:srgbClr val="FFC000"/>
                </a:solidFill>
              </a:rPr>
              <a:t>isolationist</a:t>
            </a:r>
            <a:r>
              <a:rPr lang="en-US" dirty="0" smtClean="0"/>
              <a:t> until 1917.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C000"/>
                </a:solidFill>
              </a:rPr>
              <a:t>Spanish-American war </a:t>
            </a:r>
            <a:r>
              <a:rPr lang="en-US" dirty="0" smtClean="0"/>
              <a:t>made the United States a world power.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C000"/>
                </a:solidFill>
              </a:rPr>
              <a:t>Open Door Notes </a:t>
            </a:r>
            <a:r>
              <a:rPr lang="en-US" dirty="0" smtClean="0"/>
              <a:t>concerned the Philippines.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05200" y="5486400"/>
            <a:ext cx="1371600" cy="121920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F</a:t>
            </a:r>
          </a:p>
        </p:txBody>
      </p:sp>
      <p:sp>
        <p:nvSpPr>
          <p:cNvPr id="5" name="Oval 4"/>
          <p:cNvSpPr/>
          <p:nvPr/>
        </p:nvSpPr>
        <p:spPr>
          <a:xfrm>
            <a:off x="7467600" y="1524000"/>
            <a:ext cx="13716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T</a:t>
            </a:r>
            <a:endParaRPr lang="en-US" sz="8000" b="1" dirty="0"/>
          </a:p>
        </p:txBody>
      </p:sp>
      <p:sp>
        <p:nvSpPr>
          <p:cNvPr id="6" name="Oval 5"/>
          <p:cNvSpPr/>
          <p:nvPr/>
        </p:nvSpPr>
        <p:spPr>
          <a:xfrm>
            <a:off x="7591647" y="3352800"/>
            <a:ext cx="13716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T</a:t>
            </a:r>
            <a:endParaRPr lang="en-US" sz="8000" dirty="0"/>
          </a:p>
        </p:txBody>
      </p:sp>
      <p:sp>
        <p:nvSpPr>
          <p:cNvPr id="7" name="Oval 6"/>
          <p:cNvSpPr/>
          <p:nvPr/>
        </p:nvSpPr>
        <p:spPr>
          <a:xfrm>
            <a:off x="5638800" y="4419600"/>
            <a:ext cx="13716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T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5440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of the reasons Americans expanded overseas was because they believed they were </a:t>
            </a:r>
            <a:r>
              <a:rPr lang="en-US" dirty="0" smtClean="0">
                <a:solidFill>
                  <a:srgbClr val="FFC000"/>
                </a:solidFill>
              </a:rPr>
              <a:t>culturally inferior </a:t>
            </a:r>
            <a:r>
              <a:rPr lang="en-US" dirty="0" smtClean="0"/>
              <a:t>to other people.</a:t>
            </a:r>
          </a:p>
          <a:p>
            <a:r>
              <a:rPr lang="en-US" dirty="0" smtClean="0"/>
              <a:t>The United States acquired most of its new territories in the late 1890s by </a:t>
            </a:r>
            <a:r>
              <a:rPr lang="en-US" dirty="0" smtClean="0">
                <a:solidFill>
                  <a:srgbClr val="FFC000"/>
                </a:solidFill>
              </a:rPr>
              <a:t>war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assassination of Archduke Franz Ferdinand was an </a:t>
            </a:r>
            <a:r>
              <a:rPr lang="en-US" dirty="0" smtClean="0">
                <a:solidFill>
                  <a:srgbClr val="FFC000"/>
                </a:solidFill>
              </a:rPr>
              <a:t>immediate cause </a:t>
            </a:r>
            <a:r>
              <a:rPr lang="en-US" dirty="0" smtClean="0"/>
              <a:t>of World War I.</a:t>
            </a:r>
          </a:p>
          <a:p>
            <a:r>
              <a:rPr lang="en-US" dirty="0" smtClean="0"/>
              <a:t>Some Americans wanted to take the Philippines because it would give the U.S. </a:t>
            </a:r>
            <a:r>
              <a:rPr lang="en-US" dirty="0" smtClean="0">
                <a:solidFill>
                  <a:srgbClr val="FFC000"/>
                </a:solidFill>
              </a:rPr>
              <a:t>access to Chinese markets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487093" y="2718391"/>
            <a:ext cx="13716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T</a:t>
            </a:r>
            <a:endParaRPr lang="en-US" sz="8000" b="1" dirty="0"/>
          </a:p>
        </p:txBody>
      </p:sp>
      <p:sp>
        <p:nvSpPr>
          <p:cNvPr id="5" name="Oval 4"/>
          <p:cNvSpPr/>
          <p:nvPr/>
        </p:nvSpPr>
        <p:spPr>
          <a:xfrm>
            <a:off x="152400" y="3810000"/>
            <a:ext cx="13716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T</a:t>
            </a:r>
            <a:endParaRPr lang="en-US" sz="8000" b="1" dirty="0"/>
          </a:p>
        </p:txBody>
      </p:sp>
      <p:sp>
        <p:nvSpPr>
          <p:cNvPr id="6" name="Oval 5"/>
          <p:cNvSpPr/>
          <p:nvPr/>
        </p:nvSpPr>
        <p:spPr>
          <a:xfrm>
            <a:off x="7487093" y="5410200"/>
            <a:ext cx="13716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T</a:t>
            </a:r>
            <a:endParaRPr lang="en-US" sz="8000" b="1" dirty="0"/>
          </a:p>
        </p:txBody>
      </p:sp>
      <p:sp>
        <p:nvSpPr>
          <p:cNvPr id="7" name="Oval 6"/>
          <p:cNvSpPr/>
          <p:nvPr/>
        </p:nvSpPr>
        <p:spPr>
          <a:xfrm>
            <a:off x="60251" y="1371600"/>
            <a:ext cx="1371600" cy="121920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79781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imperialism is very similar to the idea of </a:t>
            </a:r>
            <a:r>
              <a:rPr lang="en-US" dirty="0" smtClean="0">
                <a:solidFill>
                  <a:srgbClr val="FFC000"/>
                </a:solidFill>
              </a:rPr>
              <a:t>manifest destiny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According to </a:t>
            </a:r>
            <a:r>
              <a:rPr lang="en-US" dirty="0" smtClean="0">
                <a:solidFill>
                  <a:srgbClr val="FFC000"/>
                </a:solidFill>
              </a:rPr>
              <a:t>Dollar Diplomacy</a:t>
            </a:r>
            <a:r>
              <a:rPr lang="en-US" dirty="0" smtClean="0"/>
              <a:t>, Americans would intervene in other countries’ affairs to protect U.S. business interests.</a:t>
            </a:r>
          </a:p>
          <a:p>
            <a:r>
              <a:rPr lang="en-US" dirty="0" smtClean="0"/>
              <a:t>Americans blamed the Spanish for blowing up the ship the </a:t>
            </a:r>
            <a:r>
              <a:rPr lang="en-US" i="1" dirty="0" smtClean="0">
                <a:solidFill>
                  <a:srgbClr val="FFC000"/>
                </a:solidFill>
              </a:rPr>
              <a:t>McKinley</a:t>
            </a:r>
            <a:r>
              <a:rPr lang="en-US" dirty="0" smtClean="0"/>
              <a:t> in the Havana harbor.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Yellow journalism  </a:t>
            </a:r>
            <a:r>
              <a:rPr lang="en-US" dirty="0" smtClean="0"/>
              <a:t>discouraged Americans from seeking war with Spain.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8600" y="4114800"/>
            <a:ext cx="1371600" cy="121920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F</a:t>
            </a:r>
          </a:p>
        </p:txBody>
      </p:sp>
      <p:sp>
        <p:nvSpPr>
          <p:cNvPr id="5" name="Oval 4"/>
          <p:cNvSpPr/>
          <p:nvPr/>
        </p:nvSpPr>
        <p:spPr>
          <a:xfrm>
            <a:off x="7543800" y="5365898"/>
            <a:ext cx="1371600" cy="121920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F</a:t>
            </a:r>
          </a:p>
        </p:txBody>
      </p:sp>
      <p:sp>
        <p:nvSpPr>
          <p:cNvPr id="6" name="Oval 5"/>
          <p:cNvSpPr/>
          <p:nvPr/>
        </p:nvSpPr>
        <p:spPr>
          <a:xfrm>
            <a:off x="7543800" y="1371600"/>
            <a:ext cx="13716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T</a:t>
            </a:r>
            <a:endParaRPr lang="en-US" sz="8000" b="1" dirty="0"/>
          </a:p>
        </p:txBody>
      </p:sp>
      <p:sp>
        <p:nvSpPr>
          <p:cNvPr id="7" name="Oval 6"/>
          <p:cNvSpPr/>
          <p:nvPr/>
        </p:nvSpPr>
        <p:spPr>
          <a:xfrm>
            <a:off x="230372" y="2590800"/>
            <a:ext cx="13716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T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73450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United States history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Origins of the Great War (WWI)</a:t>
            </a:r>
          </a:p>
          <a:p>
            <a:r>
              <a:rPr lang="en-US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King-Owen</a:t>
            </a:r>
          </a:p>
          <a:p>
            <a:r>
              <a:rPr lang="en-US" sz="2800" i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[8.03]</a:t>
            </a:r>
            <a:endParaRPr lang="en-US" sz="2800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1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Unstable Europe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-4916" y="2286000"/>
            <a:ext cx="4040188" cy="639762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800" u="sng" dirty="0" smtClean="0"/>
              <a:t>Long-Term Causes	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2906712"/>
            <a:ext cx="4040188" cy="3951288"/>
          </a:xfrm>
          <a:solidFill>
            <a:schemeClr val="accent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MILITARISM</a:t>
            </a:r>
            <a:r>
              <a:rPr lang="en-US" dirty="0"/>
              <a:t> – growing military power</a:t>
            </a:r>
          </a:p>
          <a:p>
            <a:r>
              <a:rPr lang="en-US" dirty="0">
                <a:solidFill>
                  <a:srgbClr val="FFFF00"/>
                </a:solidFill>
              </a:rPr>
              <a:t>ALLIANCES</a:t>
            </a:r>
            <a:r>
              <a:rPr lang="en-US" dirty="0"/>
              <a:t> – system of alliances that committed nations to each other’s defense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IMPERIALISM</a:t>
            </a:r>
            <a:r>
              <a:rPr lang="en-US" dirty="0" smtClean="0"/>
              <a:t> </a:t>
            </a:r>
            <a:r>
              <a:rPr lang="en-US" dirty="0" smtClean="0"/>
              <a:t>– control over </a:t>
            </a:r>
            <a:r>
              <a:rPr lang="en-US" dirty="0" smtClean="0"/>
              <a:t>colonies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NATIONALISM </a:t>
            </a:r>
            <a:r>
              <a:rPr lang="en-US" dirty="0"/>
              <a:t>– growing pride in national identity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2286000"/>
            <a:ext cx="4041775" cy="63976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2800" u="sng" dirty="0" smtClean="0"/>
              <a:t>Immediate Causes</a:t>
            </a:r>
            <a:endParaRPr lang="en-US" sz="28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906712"/>
            <a:ext cx="4041775" cy="3951288"/>
          </a:xfrm>
          <a:solidFill>
            <a:schemeClr val="accent5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algn="r"/>
            <a:r>
              <a:rPr lang="en-US" dirty="0" smtClean="0"/>
              <a:t>Serbian </a:t>
            </a:r>
            <a:r>
              <a:rPr lang="en-US" dirty="0" smtClean="0">
                <a:solidFill>
                  <a:srgbClr val="FFFF00"/>
                </a:solidFill>
              </a:rPr>
              <a:t>nationalists</a:t>
            </a:r>
            <a:r>
              <a:rPr lang="en-US" dirty="0" smtClean="0"/>
              <a:t> resented Austria’s control over Bosnia</a:t>
            </a:r>
          </a:p>
          <a:p>
            <a:pPr algn="r"/>
            <a:r>
              <a:rPr lang="en-US" dirty="0" smtClean="0"/>
              <a:t>Archduke </a:t>
            </a:r>
            <a:r>
              <a:rPr lang="en-US" dirty="0" smtClean="0">
                <a:solidFill>
                  <a:srgbClr val="FFFF00"/>
                </a:solidFill>
              </a:rPr>
              <a:t>Franz Ferdinand</a:t>
            </a:r>
            <a:r>
              <a:rPr lang="en-US" dirty="0" smtClean="0"/>
              <a:t>, heir to the Austrian throne, visited Bosnia in 1914</a:t>
            </a:r>
          </a:p>
          <a:p>
            <a:pPr algn="r"/>
            <a:r>
              <a:rPr lang="en-US" dirty="0" smtClean="0"/>
              <a:t>Ferdinand was </a:t>
            </a:r>
            <a:r>
              <a:rPr lang="en-US" dirty="0" smtClean="0">
                <a:solidFill>
                  <a:srgbClr val="FFFF00"/>
                </a:solidFill>
              </a:rPr>
              <a:t>killed</a:t>
            </a:r>
            <a:r>
              <a:rPr lang="en-US" dirty="0" smtClean="0"/>
              <a:t> by a Serbian nationalist</a:t>
            </a:r>
          </a:p>
          <a:p>
            <a:pPr algn="r"/>
            <a:r>
              <a:rPr lang="en-US" dirty="0" smtClean="0"/>
              <a:t>One-by-one, the countries declared </a:t>
            </a:r>
            <a:r>
              <a:rPr lang="en-US" dirty="0" smtClean="0">
                <a:solidFill>
                  <a:srgbClr val="FFFF00"/>
                </a:solidFill>
              </a:rPr>
              <a:t>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219200"/>
            <a:ext cx="72390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1914 – World War I breaks out</a:t>
            </a:r>
            <a:endParaRPr lang="en-US" sz="3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 rot="2801573">
            <a:off x="3238898" y="1611425"/>
            <a:ext cx="685800" cy="1239544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9005849">
            <a:off x="5129877" y="1605150"/>
            <a:ext cx="685800" cy="1233167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2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build="p" animBg="1"/>
      <p:bldP spid="5" grpId="0" build="p" animBg="1"/>
      <p:bldP spid="6" grpId="0" build="p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49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8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" y="457200"/>
            <a:ext cx="9045171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18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Allied Powers	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787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France, Britain, and Russia were allied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Central Powers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78752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Germany, Austria-Hungary, and the Ottoman Empire were allied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24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Causes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371600"/>
            <a:ext cx="47244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Archduke </a:t>
            </a:r>
            <a:r>
              <a:rPr lang="en-US" dirty="0" smtClean="0">
                <a:solidFill>
                  <a:srgbClr val="FFFF00"/>
                </a:solidFill>
              </a:rPr>
              <a:t>Franz Ferdinand </a:t>
            </a:r>
            <a:r>
              <a:rPr lang="en-US" dirty="0" smtClean="0"/>
              <a:t>was visiting Bosnia in 1914 with his pregnant wife Sophie</a:t>
            </a:r>
          </a:p>
          <a:p>
            <a:r>
              <a:rPr lang="en-US" dirty="0" smtClean="0"/>
              <a:t>A Serbian Nationalist, </a:t>
            </a:r>
            <a:r>
              <a:rPr lang="en-US" dirty="0" err="1" smtClean="0">
                <a:solidFill>
                  <a:srgbClr val="FFFF00"/>
                </a:solidFill>
              </a:rPr>
              <a:t>Gavrilo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Princip</a:t>
            </a:r>
            <a:r>
              <a:rPr lang="en-US" dirty="0" smtClean="0"/>
              <a:t>, shot Ferdinand and Sophie because he resented Austria-Hungary’s dominance of Bosnia</a:t>
            </a:r>
          </a:p>
          <a:p>
            <a:r>
              <a:rPr lang="en-US" dirty="0" smtClean="0"/>
              <a:t>Austria-Hungary declared war against Serbia for the murders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8" y="3886200"/>
            <a:ext cx="265105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68" y="1371600"/>
            <a:ext cx="19050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 bwMode="auto">
          <a:xfrm>
            <a:off x="7086600" y="1371600"/>
            <a:ext cx="17716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28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346"/>
            <a:ext cx="8879768" cy="660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5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42"/>
            <a:ext cx="7933901" cy="685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 rot="7649369">
            <a:off x="5224470" y="4600927"/>
            <a:ext cx="82619" cy="654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409551" y="4133718"/>
            <a:ext cx="129199" cy="562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9651966">
            <a:off x="4608274" y="2598176"/>
            <a:ext cx="55249" cy="225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557103">
            <a:off x="5921006" y="2136060"/>
            <a:ext cx="210828" cy="1652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5610346">
            <a:off x="5330519" y="1285323"/>
            <a:ext cx="155654" cy="2146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858226">
            <a:off x="3237000" y="2397268"/>
            <a:ext cx="120454" cy="1290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400000" flipH="1">
            <a:off x="3260522" y="2128233"/>
            <a:ext cx="60182" cy="1021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7780089" flipH="1">
            <a:off x="2948862" y="1204600"/>
            <a:ext cx="84450" cy="1871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8465205">
            <a:off x="3469174" y="1149052"/>
            <a:ext cx="136095" cy="3445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1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485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Quick Quiz:  WWI</vt:lpstr>
      <vt:lpstr>United States history</vt:lpstr>
      <vt:lpstr>Unstable Europe</vt:lpstr>
      <vt:lpstr>PowerPoint Presentation</vt:lpstr>
      <vt:lpstr>PowerPoint Presentation</vt:lpstr>
      <vt:lpstr>Alliance System</vt:lpstr>
      <vt:lpstr>Short Term Causes </vt:lpstr>
      <vt:lpstr>PowerPoint Presentation</vt:lpstr>
      <vt:lpstr>PowerPoint Presentation</vt:lpstr>
      <vt:lpstr>PowerPoint Presentation</vt:lpstr>
      <vt:lpstr>America:  Neutral</vt:lpstr>
      <vt:lpstr>True or False?</vt:lpstr>
      <vt:lpstr>True or False?</vt:lpstr>
      <vt:lpstr>True or False?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Scott King-Owen</cp:lastModifiedBy>
  <cp:revision>22</cp:revision>
  <dcterms:created xsi:type="dcterms:W3CDTF">2011-10-04T00:00:59Z</dcterms:created>
  <dcterms:modified xsi:type="dcterms:W3CDTF">2013-01-14T12:53:38Z</dcterms:modified>
</cp:coreProperties>
</file>