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2" r:id="rId4"/>
    <p:sldId id="265" r:id="rId5"/>
    <p:sldId id="268" r:id="rId6"/>
    <p:sldId id="264" r:id="rId7"/>
    <p:sldId id="263" r:id="rId8"/>
    <p:sldId id="271" r:id="rId9"/>
    <p:sldId id="267" r:id="rId10"/>
    <p:sldId id="261" r:id="rId11"/>
    <p:sldId id="272"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56" autoAdjust="0"/>
  </p:normalViewPr>
  <p:slideViewPr>
    <p:cSldViewPr>
      <p:cViewPr varScale="1">
        <p:scale>
          <a:sx n="66" d="100"/>
          <a:sy n="66" d="100"/>
        </p:scale>
        <p:origin x="-1422" y="-96"/>
      </p:cViewPr>
      <p:guideLst>
        <p:guide orient="horz" pos="2160"/>
        <p:guide pos="2880"/>
      </p:guideLst>
    </p:cSldViewPr>
  </p:slideViewPr>
  <p:notesTextViewPr>
    <p:cViewPr>
      <p:scale>
        <a:sx n="1" d="1"/>
        <a:sy n="1" d="1"/>
      </p:scale>
      <p:origin x="0" y="0"/>
    </p:cViewPr>
  </p:notesTextViewPr>
  <p:sorterViewPr>
    <p:cViewPr>
      <p:scale>
        <a:sx n="100" d="100"/>
        <a:sy n="100" d="100"/>
      </p:scale>
      <p:origin x="0" y="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3F5B76-87CF-44CC-A428-BAF450769354}" type="datetimeFigureOut">
              <a:rPr lang="en-US" smtClean="0"/>
              <a:t>1/13/2013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6BFE2-B23A-4CFF-B8F4-271E71D0447C}" type="slidenum">
              <a:rPr lang="en-US" smtClean="0"/>
              <a:t>‹#›</a:t>
            </a:fld>
            <a:endParaRPr lang="en-US"/>
          </a:p>
        </p:txBody>
      </p:sp>
    </p:spTree>
    <p:extLst>
      <p:ext uri="{BB962C8B-B14F-4D97-AF65-F5344CB8AC3E}">
        <p14:creationId xmlns:p14="http://schemas.microsoft.com/office/powerpoint/2010/main" val="318913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During the 1920s -- $2500 – minimum income for decent family life</a:t>
            </a:r>
          </a:p>
          <a:p>
            <a:r>
              <a:rPr lang="en-US" sz="1200" dirty="0" smtClean="0"/>
              <a:t>71% of American families made less than $2500 a year in 1929</a:t>
            </a:r>
          </a:p>
          <a:p>
            <a:r>
              <a:rPr lang="en-US" sz="1200" dirty="0" smtClean="0"/>
              <a:t>80% of Americans had NO savings</a:t>
            </a:r>
          </a:p>
          <a:p>
            <a:pPr lvl="1"/>
            <a:r>
              <a:rPr lang="en-US" dirty="0" smtClean="0"/>
              <a:t>Declining Farm Production (dropped by 47% from 1919 to 1929)</a:t>
            </a:r>
          </a:p>
          <a:p>
            <a:pPr lvl="1"/>
            <a:r>
              <a:rPr lang="en-US" dirty="0" smtClean="0"/>
              <a:t>Farmers growing poorer:  held 16% of national income in 1919 but only 9% by 1929</a:t>
            </a:r>
          </a:p>
          <a:p>
            <a:pPr lvl="1"/>
            <a:r>
              <a:rPr lang="en-US" dirty="0" smtClean="0"/>
              <a:t>Increasing foreclosures:  By 1929, 435,000 farmers were forced off their land</a:t>
            </a:r>
          </a:p>
          <a:p>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E186BFE2-B23A-4CFF-B8F4-271E71D0447C}" type="slidenum">
              <a:rPr lang="en-US" smtClean="0"/>
              <a:t>2</a:t>
            </a:fld>
            <a:endParaRPr lang="en-US"/>
          </a:p>
        </p:txBody>
      </p:sp>
    </p:spTree>
    <p:extLst>
      <p:ext uri="{BB962C8B-B14F-4D97-AF65-F5344CB8AC3E}">
        <p14:creationId xmlns:p14="http://schemas.microsoft.com/office/powerpoint/2010/main" val="11946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By 1928 more than 2/3 of all furniture, phonographs, and washing machines were bought on credit; ½ of all sewing machines, pianos, and vacuum cleaners</a:t>
            </a:r>
          </a:p>
          <a:p>
            <a:endParaRPr lang="en-US" dirty="0"/>
          </a:p>
        </p:txBody>
      </p:sp>
      <p:sp>
        <p:nvSpPr>
          <p:cNvPr id="4" name="Slide Number Placeholder 3"/>
          <p:cNvSpPr>
            <a:spLocks noGrp="1"/>
          </p:cNvSpPr>
          <p:nvPr>
            <p:ph type="sldNum" sz="quarter" idx="10"/>
          </p:nvPr>
        </p:nvSpPr>
        <p:spPr/>
        <p:txBody>
          <a:bodyPr/>
          <a:lstStyle/>
          <a:p>
            <a:fld id="{E186BFE2-B23A-4CFF-B8F4-271E71D0447C}" type="slidenum">
              <a:rPr lang="en-US" smtClean="0"/>
              <a:t>8</a:t>
            </a:fld>
            <a:endParaRPr lang="en-US"/>
          </a:p>
        </p:txBody>
      </p:sp>
    </p:spTree>
    <p:extLst>
      <p:ext uri="{BB962C8B-B14F-4D97-AF65-F5344CB8AC3E}">
        <p14:creationId xmlns:p14="http://schemas.microsoft.com/office/powerpoint/2010/main" val="283578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160F62-C44B-4042-A058-0783A32E49A4}" type="datetimeFigureOut">
              <a:rPr lang="en-US" smtClean="0"/>
              <a:t>1/13/2013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a:prstGeom prst="rect">
            <a:avLst/>
          </a:prstGeom>
        </p:spPr>
        <p:txBody>
          <a:bodyPr/>
          <a:lstStyle>
            <a:lvl1pPr algn="ctr">
              <a:defRPr sz="2800">
                <a:solidFill>
                  <a:schemeClr val="accent1">
                    <a:lumMod val="50000"/>
                  </a:schemeClr>
                </a:solidFill>
              </a:defRPr>
            </a:lvl1pPr>
          </a:lstStyle>
          <a:p>
            <a:fld id="{3EDF9475-EE3F-4924-BF6E-55BCA36D1FFE}"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160F62-C44B-4042-A058-0783A32E49A4}" type="datetimeFigureOut">
              <a:rPr lang="en-US" smtClean="0"/>
              <a:t>1/13/2013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EDF9475-EE3F-4924-BF6E-55BCA36D1FF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160F62-C44B-4042-A058-0783A32E49A4}" type="datetimeFigureOut">
              <a:rPr lang="en-US" smtClean="0"/>
              <a:t>1/13/2013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EDF9475-EE3F-4924-BF6E-55BCA36D1FF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160F62-C44B-4042-A058-0783A32E49A4}" type="datetimeFigureOut">
              <a:rPr lang="en-US" smtClean="0"/>
              <a:t>1/13/2013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EDF9475-EE3F-4924-BF6E-55BCA36D1FF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160F62-C44B-4042-A058-0783A32E49A4}" type="datetimeFigureOut">
              <a:rPr lang="en-US" smtClean="0"/>
              <a:t>1/13/2013</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EDF9475-EE3F-4924-BF6E-55BCA36D1FFE}"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163060"/>
            <a:ext cx="7818120" cy="104282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9160F62-C44B-4042-A058-0783A32E49A4}" type="datetimeFigureOut">
              <a:rPr lang="en-US" smtClean="0"/>
              <a:t>1/13/2013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EDF9475-EE3F-4924-BF6E-55BCA36D1FF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9160F62-C44B-4042-A058-0783A32E49A4}" type="datetimeFigureOut">
              <a:rPr lang="en-US" smtClean="0"/>
              <a:t>1/13/2013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EDF9475-EE3F-4924-BF6E-55BCA36D1FF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9160F62-C44B-4042-A058-0783A32E49A4}" type="datetimeFigureOut">
              <a:rPr lang="en-US" smtClean="0"/>
              <a:t>1/13/2013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EDF9475-EE3F-4924-BF6E-55BCA36D1FF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19160F62-C44B-4042-A058-0783A32E49A4}" type="datetimeFigureOut">
              <a:rPr lang="en-US" smtClean="0"/>
              <a:t>1/13/2013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EDF9475-EE3F-4924-BF6E-55BCA36D1FF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9160F62-C44B-4042-A058-0783A32E49A4}" type="datetimeFigureOut">
              <a:rPr lang="en-US" smtClean="0"/>
              <a:t>1/13/2013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EDF9475-EE3F-4924-BF6E-55BCA36D1FFE}"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9160F62-C44B-4042-A058-0783A32E49A4}" type="datetimeFigureOut">
              <a:rPr lang="en-US" smtClean="0"/>
              <a:t>1/13/2013</a:t>
            </a:fld>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EDF9475-EE3F-4924-BF6E-55BCA36D1FFE}"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274320" y="1752600"/>
            <a:ext cx="859536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1" end="1"/>
                                            </p:txEl>
                                          </p:spTgt>
                                        </p:tgtEl>
                                        <p:attrNameLst>
                                          <p:attrName>style.visibility</p:attrName>
                                        </p:attrNameLst>
                                      </p:cBhvr>
                                      <p:to>
                                        <p:strVal val="visible"/>
                                      </p:to>
                                    </p:set>
                                    <p:set>
                                      <p:cBhvr>
                                        <p:cTn id="16" dur="455" fill="hold">
                                          <p:stCondLst>
                                            <p:cond delay="0"/>
                                          </p:stCondLst>
                                        </p:cTn>
                                        <p:tgtEl>
                                          <p:spTgt spid="3">
                                            <p:txEl>
                                              <p:pRg st="1" end="1"/>
                                            </p:txEl>
                                          </p:spTgt>
                                        </p:tgtEl>
                                        <p:attrNameLst>
                                          <p:attrName>style.rotation</p:attrName>
                                        </p:attrNameLst>
                                      </p:cBhvr>
                                      <p:to>
                                        <p:strVal val="-45.0"/>
                                      </p:to>
                                    </p:set>
                                    <p:anim calcmode="lin" valueType="num">
                                      <p:cBhvr>
                                        <p:cTn id="17"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set>
                                      <p:cBhvr>
                                        <p:cTn id="25" dur="455" fill="hold">
                                          <p:stCondLst>
                                            <p:cond delay="0"/>
                                          </p:stCondLst>
                                        </p:cTn>
                                        <p:tgtEl>
                                          <p:spTgt spid="3">
                                            <p:txEl>
                                              <p:pRg st="2" end="2"/>
                                            </p:txEl>
                                          </p:spTgt>
                                        </p:tgtEl>
                                        <p:attrNameLst>
                                          <p:attrName>style.rotation</p:attrName>
                                        </p:attrNameLst>
                                      </p:cBhvr>
                                      <p:to>
                                        <p:strVal val="-45.0"/>
                                      </p:to>
                                    </p:set>
                                    <p:anim calcmode="lin" valueType="num">
                                      <p:cBhvr>
                                        <p:cTn id="26"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3">
                                            <p:txEl>
                                              <p:pRg st="3" end="3"/>
                                            </p:txEl>
                                          </p:spTgt>
                                        </p:tgtEl>
                                        <p:attrNameLst>
                                          <p:attrName>style.visibility</p:attrName>
                                        </p:attrNameLst>
                                      </p:cBhvr>
                                      <p:to>
                                        <p:strVal val="visible"/>
                                      </p:to>
                                    </p:set>
                                    <p:set>
                                      <p:cBhvr>
                                        <p:cTn id="34" dur="455" fill="hold">
                                          <p:stCondLst>
                                            <p:cond delay="0"/>
                                          </p:stCondLst>
                                        </p:cTn>
                                        <p:tgtEl>
                                          <p:spTgt spid="3">
                                            <p:txEl>
                                              <p:pRg st="3" end="3"/>
                                            </p:txEl>
                                          </p:spTgt>
                                        </p:tgtEl>
                                        <p:attrNameLst>
                                          <p:attrName>style.rotation</p:attrName>
                                        </p:attrNameLst>
                                      </p:cBhvr>
                                      <p:to>
                                        <p:strVal val="-45.0"/>
                                      </p:to>
                                    </p:set>
                                    <p:anim calcmode="lin" valueType="num">
                                      <p:cBhvr>
                                        <p:cTn id="35"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3">
                                            <p:txEl>
                                              <p:pRg st="4" end="4"/>
                                            </p:txEl>
                                          </p:spTgt>
                                        </p:tgtEl>
                                        <p:attrNameLst>
                                          <p:attrName>style.visibility</p:attrName>
                                        </p:attrNameLst>
                                      </p:cBhvr>
                                      <p:to>
                                        <p:strVal val="visible"/>
                                      </p:to>
                                    </p:set>
                                    <p:set>
                                      <p:cBhvr>
                                        <p:cTn id="43" dur="455" fill="hold">
                                          <p:stCondLst>
                                            <p:cond delay="0"/>
                                          </p:stCondLst>
                                        </p:cTn>
                                        <p:tgtEl>
                                          <p:spTgt spid="3">
                                            <p:txEl>
                                              <p:pRg st="4" end="4"/>
                                            </p:txEl>
                                          </p:spTgt>
                                        </p:tgtEl>
                                        <p:attrNameLst>
                                          <p:attrName>style.rotation</p:attrName>
                                        </p:attrNameLst>
                                      </p:cBhvr>
                                      <p:to>
                                        <p:strVal val="-45.0"/>
                                      </p:to>
                                    </p:set>
                                    <p:anim calcmode="lin" valueType="num">
                                      <p:cBhvr>
                                        <p:cTn id="44"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38" presetClass="entr" presetSubtype="0" accel="50000" fill="hold" nodeType="clickEffect">
                  <p:stCondLst>
                    <p:cond delay="0"/>
                  </p:stCondLst>
                  <p:iterate type="lt">
                    <p:tmPct val="50000"/>
                  </p:iterate>
                  <p:childTnLst>
                    <p:set>
                      <p:cBhvr>
                        <p:cTn dur="1" fill="hold">
                          <p:stCondLst>
                            <p:cond delay="0"/>
                          </p:stCondLst>
                        </p:cTn>
                        <p:tgtEl>
                          <p:spTgt spid="3"/>
                        </p:tgtEl>
                        <p:attrNameLst>
                          <p:attrName>style.visibility</p:attrName>
                        </p:attrNameLst>
                      </p:cBhvr>
                      <p:to>
                        <p:strVal val="visible"/>
                      </p:to>
                    </p:set>
                    <p:set>
                      <p:cBhvr>
                        <p:cTn dur="455" fill="hold">
                          <p:stCondLst>
                            <p:cond delay="0"/>
                          </p:stCondLst>
                        </p:cTn>
                        <p:tgtEl>
                          <p:spTgt spid="3"/>
                        </p:tgtEl>
                        <p:attrNameLst>
                          <p:attrName>style.rotation</p:attrName>
                        </p:attrNameLst>
                      </p:cBhvr>
                      <p:to>
                        <p:strVal val="-45.0"/>
                      </p:to>
                    </p:set>
                    <p:anim calcmode="lin" valueType="num">
                      <p:cBhvr>
                        <p:cTn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tnLst>
          </p:tmpl>
          <p:tmpl lvl="2">
            <p:tnLst>
              <p:par>
                <p:cTn presetID="38" presetClass="entr" presetSubtype="0" accel="50000" fill="hold" nodeType="clickEffect">
                  <p:stCondLst>
                    <p:cond delay="0"/>
                  </p:stCondLst>
                  <p:iterate type="lt">
                    <p:tmPct val="50000"/>
                  </p:iterate>
                  <p:childTnLst>
                    <p:set>
                      <p:cBhvr>
                        <p:cTn dur="1" fill="hold">
                          <p:stCondLst>
                            <p:cond delay="0"/>
                          </p:stCondLst>
                        </p:cTn>
                        <p:tgtEl>
                          <p:spTgt spid="3"/>
                        </p:tgtEl>
                        <p:attrNameLst>
                          <p:attrName>style.visibility</p:attrName>
                        </p:attrNameLst>
                      </p:cBhvr>
                      <p:to>
                        <p:strVal val="visible"/>
                      </p:to>
                    </p:set>
                    <p:set>
                      <p:cBhvr>
                        <p:cTn dur="455" fill="hold">
                          <p:stCondLst>
                            <p:cond delay="0"/>
                          </p:stCondLst>
                        </p:cTn>
                        <p:tgtEl>
                          <p:spTgt spid="3"/>
                        </p:tgtEl>
                        <p:attrNameLst>
                          <p:attrName>style.rotation</p:attrName>
                        </p:attrNameLst>
                      </p:cBhvr>
                      <p:to>
                        <p:strVal val="-45.0"/>
                      </p:to>
                    </p:set>
                    <p:anim calcmode="lin" valueType="num">
                      <p:cBhvr>
                        <p:cTn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tnLst>
          </p:tmpl>
          <p:tmpl lvl="3">
            <p:tnLst>
              <p:par>
                <p:cTn presetID="38" presetClass="entr" presetSubtype="0" accel="50000" fill="hold" nodeType="clickEffect">
                  <p:stCondLst>
                    <p:cond delay="0"/>
                  </p:stCondLst>
                  <p:iterate type="lt">
                    <p:tmPct val="50000"/>
                  </p:iterate>
                  <p:childTnLst>
                    <p:set>
                      <p:cBhvr>
                        <p:cTn dur="1" fill="hold">
                          <p:stCondLst>
                            <p:cond delay="0"/>
                          </p:stCondLst>
                        </p:cTn>
                        <p:tgtEl>
                          <p:spTgt spid="3"/>
                        </p:tgtEl>
                        <p:attrNameLst>
                          <p:attrName>style.visibility</p:attrName>
                        </p:attrNameLst>
                      </p:cBhvr>
                      <p:to>
                        <p:strVal val="visible"/>
                      </p:to>
                    </p:set>
                    <p:set>
                      <p:cBhvr>
                        <p:cTn dur="455" fill="hold">
                          <p:stCondLst>
                            <p:cond delay="0"/>
                          </p:stCondLst>
                        </p:cTn>
                        <p:tgtEl>
                          <p:spTgt spid="3"/>
                        </p:tgtEl>
                        <p:attrNameLst>
                          <p:attrName>style.rotation</p:attrName>
                        </p:attrNameLst>
                      </p:cBhvr>
                      <p:to>
                        <p:strVal val="-45.0"/>
                      </p:to>
                    </p:set>
                    <p:anim calcmode="lin" valueType="num">
                      <p:cBhvr>
                        <p:cTn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tnLst>
          </p:tmpl>
          <p:tmpl lvl="4">
            <p:tnLst>
              <p:par>
                <p:cTn presetID="38" presetClass="entr" presetSubtype="0" accel="50000" fill="hold" nodeType="clickEffect">
                  <p:stCondLst>
                    <p:cond delay="0"/>
                  </p:stCondLst>
                  <p:iterate type="lt">
                    <p:tmPct val="50000"/>
                  </p:iterate>
                  <p:childTnLst>
                    <p:set>
                      <p:cBhvr>
                        <p:cTn dur="1" fill="hold">
                          <p:stCondLst>
                            <p:cond delay="0"/>
                          </p:stCondLst>
                        </p:cTn>
                        <p:tgtEl>
                          <p:spTgt spid="3"/>
                        </p:tgtEl>
                        <p:attrNameLst>
                          <p:attrName>style.visibility</p:attrName>
                        </p:attrNameLst>
                      </p:cBhvr>
                      <p:to>
                        <p:strVal val="visible"/>
                      </p:to>
                    </p:set>
                    <p:set>
                      <p:cBhvr>
                        <p:cTn dur="455" fill="hold">
                          <p:stCondLst>
                            <p:cond delay="0"/>
                          </p:stCondLst>
                        </p:cTn>
                        <p:tgtEl>
                          <p:spTgt spid="3"/>
                        </p:tgtEl>
                        <p:attrNameLst>
                          <p:attrName>style.rotation</p:attrName>
                        </p:attrNameLst>
                      </p:cBhvr>
                      <p:to>
                        <p:strVal val="-45.0"/>
                      </p:to>
                    </p:set>
                    <p:anim calcmode="lin" valueType="num">
                      <p:cBhvr>
                        <p:cTn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tnLst>
          </p:tmpl>
          <p:tmpl lvl="5">
            <p:tnLst>
              <p:par>
                <p:cTn presetID="38" presetClass="entr" presetSubtype="0" accel="50000" fill="hold" nodeType="clickEffect">
                  <p:stCondLst>
                    <p:cond delay="0"/>
                  </p:stCondLst>
                  <p:iterate type="lt">
                    <p:tmPct val="50000"/>
                  </p:iterate>
                  <p:childTnLst>
                    <p:set>
                      <p:cBhvr>
                        <p:cTn dur="1" fill="hold">
                          <p:stCondLst>
                            <p:cond delay="0"/>
                          </p:stCondLst>
                        </p:cTn>
                        <p:tgtEl>
                          <p:spTgt spid="3"/>
                        </p:tgtEl>
                        <p:attrNameLst>
                          <p:attrName>style.visibility</p:attrName>
                        </p:attrNameLst>
                      </p:cBhvr>
                      <p:to>
                        <p:strVal val="visible"/>
                      </p:to>
                    </p:set>
                    <p:set>
                      <p:cBhvr>
                        <p:cTn dur="455" fill="hold">
                          <p:stCondLst>
                            <p:cond delay="0"/>
                          </p:stCondLst>
                        </p:cTn>
                        <p:tgtEl>
                          <p:spTgt spid="3"/>
                        </p:tgtEl>
                        <p:attrNameLst>
                          <p:attrName>style.rotation</p:attrName>
                        </p:attrNameLst>
                      </p:cBhvr>
                      <p:to>
                        <p:strVal val="-45.0"/>
                      </p:to>
                    </p:set>
                    <p:anim calcmode="lin" valueType="num">
                      <p:cBhvr>
                        <p:cTn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tnLst>
          </p:tmpl>
        </p:tmplLst>
      </p:bldP>
    </p:bldLst>
  </p:timing>
  <p:txStyles>
    <p:titleStyle>
      <a:lvl1pPr algn="ctr" defTabSz="914400" rtl="0" eaLnBrk="1" latinLnBrk="0" hangingPunct="1">
        <a:spcBef>
          <a:spcPct val="0"/>
        </a:spcBef>
        <a:buNone/>
        <a:defRPr sz="3500" b="1"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Webdings" pitchFamily="18" charset="2"/>
        <a:buChar char=""/>
        <a:defRPr sz="3200" b="1"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3200" b="1" kern="1200">
          <a:solidFill>
            <a:schemeClr val="accent4">
              <a:lumMod val="50000"/>
            </a:schemeClr>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3200" b="1"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3200" b="1"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3200" b="1"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10Chp23-01p677.gif%20%20%20%20%20%20%20%20%20%20%20%20%20%20%20%20%20%20%20%20%20%20%20%20%20%20%20%20%20%20%20%20%20%20%20%20%20%20%20%20%20%20%20%20%20%20%2000019A15%0cMacintosh%20HD%20%20%20%20%20%20%20%20%20%20%20%20%20%20%20%20%20%20%20B2317375:"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10Chp23-02p677.gif%20%20%20%20%20%20%20%20%20%20%20%20%20%20%20%20%20%20%20%20%20%20%20%20%20%20%20%20%20%20%20%20%20%20%20%20%20%20%20%20%20%20%20%20%20%20%2000019A15%0cMacintosh%20HD%20%20%20%20%20%20%20%20%20%20%20%20%20%20%20%20%20%20%20B2317375:"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6456" y="3200399"/>
            <a:ext cx="7696200" cy="990601"/>
          </a:xfrm>
        </p:spPr>
        <p:txBody>
          <a:bodyPr/>
          <a:lstStyle/>
          <a:p>
            <a:r>
              <a:rPr lang="en-US" dirty="0" smtClean="0"/>
              <a:t>United states History</a:t>
            </a:r>
            <a:endParaRPr lang="en-US" dirty="0"/>
          </a:p>
        </p:txBody>
      </p:sp>
      <p:sp>
        <p:nvSpPr>
          <p:cNvPr id="5" name="Text Placeholder 4"/>
          <p:cNvSpPr>
            <a:spLocks noGrp="1"/>
          </p:cNvSpPr>
          <p:nvPr>
            <p:ph type="body" idx="1"/>
          </p:nvPr>
        </p:nvSpPr>
        <p:spPr>
          <a:xfrm>
            <a:off x="736456" y="4267200"/>
            <a:ext cx="7696200" cy="864093"/>
          </a:xfrm>
        </p:spPr>
        <p:txBody>
          <a:bodyPr>
            <a:noAutofit/>
          </a:bodyPr>
          <a:lstStyle/>
          <a:p>
            <a:r>
              <a:rPr lang="en-US" sz="2800" dirty="0" smtClean="0">
                <a:solidFill>
                  <a:schemeClr val="accent3">
                    <a:lumMod val="40000"/>
                    <a:lumOff val="60000"/>
                  </a:schemeClr>
                </a:solidFill>
              </a:rPr>
              <a:t>Economic inequality in the 1920s</a:t>
            </a:r>
          </a:p>
          <a:p>
            <a:r>
              <a:rPr lang="en-US" sz="2800" dirty="0" smtClean="0">
                <a:solidFill>
                  <a:schemeClr val="accent3">
                    <a:lumMod val="40000"/>
                    <a:lumOff val="60000"/>
                  </a:schemeClr>
                </a:solidFill>
              </a:rPr>
              <a:t>Dr. King-Owen</a:t>
            </a:r>
            <a:endParaRPr lang="en-US" sz="2800" dirty="0">
              <a:solidFill>
                <a:schemeClr val="accent3">
                  <a:lumMod val="40000"/>
                  <a:lumOff val="60000"/>
                </a:schemeClr>
              </a:solidFill>
            </a:endParaRPr>
          </a:p>
        </p:txBody>
      </p:sp>
    </p:spTree>
    <p:extLst>
      <p:ext uri="{BB962C8B-B14F-4D97-AF65-F5344CB8AC3E}">
        <p14:creationId xmlns:p14="http://schemas.microsoft.com/office/powerpoint/2010/main" val="14240842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6765"/>
          <a:stretch/>
        </p:blipFill>
        <p:spPr bwMode="auto">
          <a:xfrm>
            <a:off x="0" y="0"/>
            <a:ext cx="77502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52958"/>
          <a:stretch/>
        </p:blipFill>
        <p:spPr bwMode="auto">
          <a:xfrm>
            <a:off x="370998" y="0"/>
            <a:ext cx="87705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54556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7" b="2890"/>
          <a:stretch/>
        </p:blipFill>
        <p:spPr bwMode="auto">
          <a:xfrm>
            <a:off x="-9212" y="0"/>
            <a:ext cx="57427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6578" t="56354" r="5033" b="21415"/>
          <a:stretch/>
        </p:blipFill>
        <p:spPr bwMode="auto">
          <a:xfrm>
            <a:off x="545264" y="1524000"/>
            <a:ext cx="8433995" cy="32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82327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Serious questions</a:t>
            </a:r>
            <a:endParaRPr lang="en-US" dirty="0"/>
          </a:p>
        </p:txBody>
      </p:sp>
      <p:sp>
        <p:nvSpPr>
          <p:cNvPr id="3" name="Content Placeholder 2"/>
          <p:cNvSpPr>
            <a:spLocks noGrp="1"/>
          </p:cNvSpPr>
          <p:nvPr>
            <p:ph idx="1"/>
          </p:nvPr>
        </p:nvSpPr>
        <p:spPr/>
        <p:txBody>
          <a:bodyPr/>
          <a:lstStyle/>
          <a:p>
            <a:r>
              <a:rPr lang="en-US" dirty="0" smtClean="0"/>
              <a:t>America currently has the same income equality as it was in 1928.  Many protesters complain that the richer are getting richer and the poorer are getting poorer.  Do you think that income inequality is a problem that needs to be solved?  Write a paragraph about income inequality and give 2 reasons for your stand on </a:t>
            </a:r>
            <a:r>
              <a:rPr lang="en-US" smtClean="0"/>
              <a:t>the issue.</a:t>
            </a:r>
            <a:endParaRPr lang="en-US" dirty="0" smtClean="0"/>
          </a:p>
          <a:p>
            <a:endParaRPr lang="en-US" dirty="0"/>
          </a:p>
        </p:txBody>
      </p:sp>
    </p:spTree>
    <p:extLst>
      <p:ext uri="{BB962C8B-B14F-4D97-AF65-F5344CB8AC3E}">
        <p14:creationId xmlns:p14="http://schemas.microsoft.com/office/powerpoint/2010/main" val="10218915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1920s: </a:t>
            </a:r>
            <a:r>
              <a:rPr lang="en-US" dirty="0" smtClean="0"/>
              <a:t>Living Large</a:t>
            </a:r>
            <a:endParaRPr lang="en-US" dirty="0"/>
          </a:p>
        </p:txBody>
      </p:sp>
      <p:sp>
        <p:nvSpPr>
          <p:cNvPr id="5" name="Content Placeholder 4"/>
          <p:cNvSpPr>
            <a:spLocks noGrp="1"/>
          </p:cNvSpPr>
          <p:nvPr>
            <p:ph idx="1"/>
          </p:nvPr>
        </p:nvSpPr>
        <p:spPr/>
        <p:txBody>
          <a:bodyPr/>
          <a:lstStyle/>
          <a:p>
            <a:r>
              <a:rPr lang="en-US" dirty="0" smtClean="0"/>
              <a:t>Standard </a:t>
            </a:r>
            <a:r>
              <a:rPr lang="en-US" dirty="0" smtClean="0"/>
              <a:t>of Living improved</a:t>
            </a:r>
          </a:p>
          <a:p>
            <a:pPr lvl="1"/>
            <a:r>
              <a:rPr lang="en-US" dirty="0" smtClean="0"/>
              <a:t>Average income rose from $522 to $705 a </a:t>
            </a:r>
            <a:r>
              <a:rPr lang="en-US" dirty="0" smtClean="0"/>
              <a:t>year </a:t>
            </a:r>
          </a:p>
          <a:p>
            <a:r>
              <a:rPr lang="en-US" dirty="0" smtClean="0"/>
              <a:t>Wealth was unequally distributed</a:t>
            </a:r>
          </a:p>
          <a:p>
            <a:pPr lvl="1"/>
            <a:r>
              <a:rPr lang="en-US" dirty="0" smtClean="0"/>
              <a:t>Farmers especially suffered</a:t>
            </a:r>
          </a:p>
          <a:p>
            <a:pPr lvl="1"/>
            <a:r>
              <a:rPr lang="en-US" dirty="0" smtClean="0"/>
              <a:t>Rich got very much richer</a:t>
            </a:r>
          </a:p>
          <a:p>
            <a:pPr lvl="1"/>
            <a:r>
              <a:rPr lang="en-US" dirty="0" smtClean="0"/>
              <a:t>Decline of unions meant workers had little power to improve their condition</a:t>
            </a:r>
          </a:p>
          <a:p>
            <a:pPr lvl="1"/>
            <a:endParaRPr lang="en-US" dirty="0" smtClean="0"/>
          </a:p>
          <a:p>
            <a:endParaRPr lang="en-US" dirty="0" smtClean="0"/>
          </a:p>
        </p:txBody>
      </p:sp>
    </p:spTree>
    <p:extLst>
      <p:ext uri="{BB962C8B-B14F-4D97-AF65-F5344CB8AC3E}">
        <p14:creationId xmlns:p14="http://schemas.microsoft.com/office/powerpoint/2010/main" val="140707599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Gap</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599" r="48549" b="46026"/>
          <a:stretch/>
        </p:blipFill>
        <p:spPr bwMode="auto">
          <a:xfrm>
            <a:off x="2458" y="1295400"/>
            <a:ext cx="8995282" cy="5562600"/>
          </a:xfrm>
          <a:prstGeom prst="rect">
            <a:avLst/>
          </a:prstGeom>
          <a:solidFill>
            <a:schemeClr val="accent3">
              <a:lumMod val="60000"/>
              <a:lumOff val="40000"/>
            </a:schemeClr>
          </a:solidFill>
          <a:ln>
            <a:noFill/>
          </a:ln>
          <a:effectLst/>
          <a:extLst/>
        </p:spPr>
      </p:pic>
      <p:sp>
        <p:nvSpPr>
          <p:cNvPr id="4" name="Rectangle 3"/>
          <p:cNvSpPr/>
          <p:nvPr/>
        </p:nvSpPr>
        <p:spPr>
          <a:xfrm>
            <a:off x="2971800" y="1295400"/>
            <a:ext cx="6025940" cy="1524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In 1928, 1,152 people in the U.S. made 892 times more money than the bottom 90% </a:t>
            </a:r>
            <a:endParaRPr lang="en-US" sz="3200" b="1" dirty="0">
              <a:solidFill>
                <a:schemeClr val="tx1"/>
              </a:solidFill>
            </a:endParaRPr>
          </a:p>
        </p:txBody>
      </p:sp>
      <p:sp>
        <p:nvSpPr>
          <p:cNvPr id="6" name="Rectangle 5"/>
          <p:cNvSpPr/>
          <p:nvPr/>
        </p:nvSpPr>
        <p:spPr>
          <a:xfrm>
            <a:off x="6172200" y="2757948"/>
            <a:ext cx="2825540" cy="1524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80709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Top Three Richest </a:t>
            </a:r>
            <a:br>
              <a:rPr lang="en-US" dirty="0" smtClean="0"/>
            </a:br>
            <a:r>
              <a:rPr lang="en-US" dirty="0" smtClean="0"/>
              <a:t>Men in 1925</a:t>
            </a:r>
            <a:endParaRPr lang="en-US" dirty="0"/>
          </a:p>
        </p:txBody>
      </p:sp>
      <p:sp>
        <p:nvSpPr>
          <p:cNvPr id="3" name="Content Placeholder 2"/>
          <p:cNvSpPr>
            <a:spLocks noGrp="1"/>
          </p:cNvSpPr>
          <p:nvPr>
            <p:ph idx="1"/>
          </p:nvPr>
        </p:nvSpPr>
        <p:spPr/>
        <p:txBody>
          <a:bodyPr/>
          <a:lstStyle/>
          <a:p>
            <a:r>
              <a:rPr lang="en-US" dirty="0" smtClean="0"/>
              <a:t>John D. Rockefeller</a:t>
            </a:r>
          </a:p>
          <a:p>
            <a:pPr lvl="1"/>
            <a:r>
              <a:rPr lang="en-US" dirty="0" smtClean="0"/>
              <a:t>Est. at $374 billion</a:t>
            </a:r>
          </a:p>
          <a:p>
            <a:r>
              <a:rPr lang="en-US" dirty="0" smtClean="0"/>
              <a:t>Henry Ford</a:t>
            </a:r>
          </a:p>
          <a:p>
            <a:pPr lvl="1"/>
            <a:r>
              <a:rPr lang="en-US" dirty="0" smtClean="0"/>
              <a:t>Est. at $188.1 billion</a:t>
            </a:r>
          </a:p>
          <a:p>
            <a:r>
              <a:rPr lang="en-US" dirty="0" smtClean="0"/>
              <a:t>Andrew Mellon</a:t>
            </a:r>
          </a:p>
          <a:p>
            <a:pPr lvl="1"/>
            <a:r>
              <a:rPr lang="en-US" dirty="0" smtClean="0"/>
              <a:t>Est. at $19 million</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914"/>
          <a:stretch/>
        </p:blipFill>
        <p:spPr bwMode="auto">
          <a:xfrm>
            <a:off x="7059561" y="2292096"/>
            <a:ext cx="1823511"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151" b="22470"/>
          <a:stretch/>
        </p:blipFill>
        <p:spPr bwMode="auto">
          <a:xfrm>
            <a:off x="7071852" y="152400"/>
            <a:ext cx="1801388"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108" t="6473" r="40811" b="47419"/>
          <a:stretch/>
        </p:blipFill>
        <p:spPr bwMode="auto">
          <a:xfrm>
            <a:off x="7071852" y="4435221"/>
            <a:ext cx="1816136"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21683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1000"/>
                                        <p:tgtEl>
                                          <p:spTgt spid="3076"/>
                                        </p:tgtEl>
                                      </p:cBhvr>
                                    </p:animEffect>
                                    <p:anim calcmode="lin" valueType="num">
                                      <p:cBhvr>
                                        <p:cTn id="18" dur="1000" fill="hold"/>
                                        <p:tgtEl>
                                          <p:spTgt spid="3076"/>
                                        </p:tgtEl>
                                        <p:attrNameLst>
                                          <p:attrName>ppt_x</p:attrName>
                                        </p:attrNameLst>
                                      </p:cBhvr>
                                      <p:tavLst>
                                        <p:tav tm="0">
                                          <p:val>
                                            <p:strVal val="#ppt_x"/>
                                          </p:val>
                                        </p:tav>
                                        <p:tav tm="100000">
                                          <p:val>
                                            <p:strVal val="#ppt_x"/>
                                          </p:val>
                                        </p:tav>
                                      </p:tavLst>
                                    </p:anim>
                                    <p:anim calcmode="lin" valueType="num">
                                      <p:cBhvr>
                                        <p:cTn id="1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 Investments</a:t>
            </a:r>
            <a:endParaRPr lang="en-US" dirty="0"/>
          </a:p>
        </p:txBody>
      </p:sp>
      <p:pic>
        <p:nvPicPr>
          <p:cNvPr id="4" name="Content Placeholder 3" descr="Chp23-01p677.gif                                               00019A15Macintosh HD                   B2317375:"/>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228600" y="1524000"/>
            <a:ext cx="5774913" cy="5181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19800" y="1524000"/>
            <a:ext cx="2971800" cy="51816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The wealthy and those who hoped to be wealthy invested in the Stock Market.</a:t>
            </a:r>
            <a:endParaRPr lang="en-US" sz="3200" b="1" dirty="0">
              <a:solidFill>
                <a:schemeClr val="bg1"/>
              </a:solidFill>
            </a:endParaRPr>
          </a:p>
        </p:txBody>
      </p:sp>
    </p:spTree>
    <p:extLst>
      <p:ext uri="{BB962C8B-B14F-4D97-AF65-F5344CB8AC3E}">
        <p14:creationId xmlns:p14="http://schemas.microsoft.com/office/powerpoint/2010/main" val="287465079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81163"/>
            <a:ext cx="8382000" cy="503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Farm Foreclosure Rate</a:t>
            </a:r>
            <a:endParaRPr lang="en-US" dirty="0"/>
          </a:p>
        </p:txBody>
      </p:sp>
    </p:spTree>
    <p:extLst>
      <p:ext uri="{BB962C8B-B14F-4D97-AF65-F5344CB8AC3E}">
        <p14:creationId xmlns:p14="http://schemas.microsoft.com/office/powerpoint/2010/main" val="10627437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Declining Union membership</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19250"/>
            <a:ext cx="8229600" cy="5084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62892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Spend, Spend, Spend</a:t>
            </a:r>
            <a:endParaRPr lang="en-US" dirty="0"/>
          </a:p>
        </p:txBody>
      </p:sp>
      <p:sp>
        <p:nvSpPr>
          <p:cNvPr id="3" name="Content Placeholder 2"/>
          <p:cNvSpPr>
            <a:spLocks noGrp="1"/>
          </p:cNvSpPr>
          <p:nvPr>
            <p:ph idx="1"/>
          </p:nvPr>
        </p:nvSpPr>
        <p:spPr/>
        <p:txBody>
          <a:bodyPr/>
          <a:lstStyle/>
          <a:p>
            <a:r>
              <a:rPr lang="en-US" dirty="0" smtClean="0"/>
              <a:t>Installment Buying Plans encourage a “buy-now-pay-later” attitude</a:t>
            </a:r>
          </a:p>
          <a:p>
            <a:pPr lvl="1"/>
            <a:r>
              <a:rPr lang="en-US" dirty="0" smtClean="0"/>
              <a:t>Reckless purchasing of consumer goods on credit</a:t>
            </a:r>
          </a:p>
          <a:p>
            <a:pPr lvl="1"/>
            <a:r>
              <a:rPr lang="en-US" dirty="0" smtClean="0"/>
              <a:t>Scientific advertising increases buying</a:t>
            </a:r>
          </a:p>
          <a:p>
            <a:pPr lvl="1"/>
            <a:r>
              <a:rPr lang="en-US" dirty="0" smtClean="0"/>
              <a:t>Popular products:  radios and cars</a:t>
            </a:r>
            <a:endParaRPr lang="en-US" dirty="0"/>
          </a:p>
        </p:txBody>
      </p:sp>
    </p:spTree>
    <p:extLst>
      <p:ext uri="{BB962C8B-B14F-4D97-AF65-F5344CB8AC3E}">
        <p14:creationId xmlns:p14="http://schemas.microsoft.com/office/powerpoint/2010/main" val="359018880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Spending</a:t>
            </a:r>
            <a:endParaRPr lang="en-US" dirty="0"/>
          </a:p>
        </p:txBody>
      </p:sp>
      <p:pic>
        <p:nvPicPr>
          <p:cNvPr id="4" name="Content Placeholder 3" descr="Chp23-02p677.gif                                               00019A15Macintosh HD                   B2317375:"/>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152400" y="1600200"/>
            <a:ext cx="5715000" cy="51460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14884" y="1676400"/>
            <a:ext cx="2971800" cy="4953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bg1"/>
                </a:solidFill>
              </a:rPr>
              <a:t>Spending increased in the 1920s.</a:t>
            </a:r>
          </a:p>
          <a:p>
            <a:endParaRPr lang="en-US" sz="3200" b="1" dirty="0">
              <a:solidFill>
                <a:schemeClr val="bg1"/>
              </a:solidFill>
            </a:endParaRPr>
          </a:p>
          <a:p>
            <a:r>
              <a:rPr lang="en-US" sz="3200" b="1" dirty="0" smtClean="0">
                <a:solidFill>
                  <a:schemeClr val="bg1"/>
                </a:solidFill>
              </a:rPr>
              <a:t>People did not save money.</a:t>
            </a:r>
            <a:endParaRPr lang="en-US" sz="3200" b="1" dirty="0">
              <a:solidFill>
                <a:schemeClr val="bg1"/>
              </a:solidFill>
            </a:endParaRPr>
          </a:p>
        </p:txBody>
      </p:sp>
    </p:spTree>
    <p:extLst>
      <p:ext uri="{BB962C8B-B14F-4D97-AF65-F5344CB8AC3E}">
        <p14:creationId xmlns:p14="http://schemas.microsoft.com/office/powerpoint/2010/main" val="30977965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253</TotalTime>
  <Words>346</Words>
  <Application>Microsoft Office PowerPoint</Application>
  <PresentationFormat>On-screen Show (4:3)</PresentationFormat>
  <Paragraphs>43</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Apothecary</vt:lpstr>
      <vt:lpstr>United states History</vt:lpstr>
      <vt:lpstr>1920s: Living Large</vt:lpstr>
      <vt:lpstr>Income Gap</vt:lpstr>
      <vt:lpstr>Top Three Richest  Men in 1925</vt:lpstr>
      <vt:lpstr>Stock market Investments</vt:lpstr>
      <vt:lpstr>Farm Foreclosure Rate</vt:lpstr>
      <vt:lpstr>Declining Union membership</vt:lpstr>
      <vt:lpstr>Spend, Spend, Spend</vt:lpstr>
      <vt:lpstr>Consumer Spending</vt:lpstr>
      <vt:lpstr>PowerPoint Presentation</vt:lpstr>
      <vt:lpstr>PowerPoint Presentation</vt:lpstr>
      <vt:lpstr>Serious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History</dc:title>
  <dc:creator>Scott</dc:creator>
  <cp:lastModifiedBy>Scott</cp:lastModifiedBy>
  <cp:revision>31</cp:revision>
  <dcterms:created xsi:type="dcterms:W3CDTF">2011-10-30T18:39:33Z</dcterms:created>
  <dcterms:modified xsi:type="dcterms:W3CDTF">2013-01-13T11:59:00Z</dcterms:modified>
</cp:coreProperties>
</file>