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25"/>
  </p:notesMasterIdLst>
  <p:sldIdLst>
    <p:sldId id="256" r:id="rId3"/>
    <p:sldId id="259" r:id="rId4"/>
    <p:sldId id="272" r:id="rId5"/>
    <p:sldId id="266" r:id="rId6"/>
    <p:sldId id="273" r:id="rId7"/>
    <p:sldId id="274" r:id="rId8"/>
    <p:sldId id="275" r:id="rId9"/>
    <p:sldId id="271" r:id="rId10"/>
    <p:sldId id="276" r:id="rId11"/>
    <p:sldId id="270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8" r:id="rId21"/>
    <p:sldId id="289" r:id="rId22"/>
    <p:sldId id="290" r:id="rId23"/>
    <p:sldId id="291" r:id="rId24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-48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5907A-0CA8-4599-84F3-5F44FE2EAE2E}" type="datetimeFigureOut">
              <a:rPr lang="en-US" smtClean="0"/>
              <a:t>1/30/2013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631479-D521-4B94-B50F-714D0378D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35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Western Electric</a:t>
            </a:r>
            <a:r>
              <a:rPr lang="en-US" baseline="0" dirty="0" smtClean="0"/>
              <a:t> – women building electrical equipment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631479-D521-4B94-B50F-714D0378D3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24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883CB-1CA0-4A46-8D0C-F3DF137A95E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417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3AC62-3B74-4D93-9E12-7895466AF86A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222FE-652A-41AC-9736-80F09B151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3AC62-3B74-4D93-9E12-7895466AF86A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222FE-652A-41AC-9736-80F09B151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3AC62-3B74-4D93-9E12-7895466AF86A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222FE-652A-41AC-9736-80F09B151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Large1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3000" contras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5030">
            <a:off x="-2499573" y="2748615"/>
            <a:ext cx="6858001" cy="1411304"/>
          </a:xfrm>
          <a:prstGeom prst="rect">
            <a:avLst/>
          </a:prstGeom>
        </p:spPr>
      </p:pic>
      <p:pic>
        <p:nvPicPr>
          <p:cNvPr id="24" name="Picture 23" descr="Large2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5000" contras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5030">
            <a:off x="-2576304" y="2963242"/>
            <a:ext cx="6858001" cy="961164"/>
          </a:xfrm>
          <a:prstGeom prst="rect">
            <a:avLst/>
          </a:prstGeom>
        </p:spPr>
      </p:pic>
      <p:pic>
        <p:nvPicPr>
          <p:cNvPr id="25" name="Picture 24" descr="Tendril1.png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-16000" contras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5030">
            <a:off x="-566185" y="4340086"/>
            <a:ext cx="3256549" cy="1263674"/>
          </a:xfrm>
          <a:prstGeom prst="rect">
            <a:avLst/>
          </a:prstGeom>
        </p:spPr>
      </p:pic>
      <p:pic>
        <p:nvPicPr>
          <p:cNvPr id="26" name="Picture 25" descr="Tendril2.pn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5030">
            <a:off x="-264930" y="1394044"/>
            <a:ext cx="2834052" cy="1284555"/>
          </a:xfrm>
          <a:prstGeom prst="rect">
            <a:avLst/>
          </a:prstGeom>
        </p:spPr>
      </p:pic>
      <p:pic>
        <p:nvPicPr>
          <p:cNvPr id="27" name="Picture 26" descr="Tendril3.png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23000" contras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5030">
            <a:off x="-394509" y="3080505"/>
            <a:ext cx="1631783" cy="789002"/>
          </a:xfrm>
          <a:prstGeom prst="rect">
            <a:avLst/>
          </a:prstGeom>
        </p:spPr>
      </p:pic>
      <p:pic>
        <p:nvPicPr>
          <p:cNvPr id="29" name="Picture 28" descr="Tendril5.png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0000" contrast="7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5030">
            <a:off x="158397" y="683335"/>
            <a:ext cx="1125784" cy="524119"/>
          </a:xfrm>
          <a:prstGeom prst="rect">
            <a:avLst/>
          </a:prstGeom>
        </p:spPr>
      </p:pic>
      <p:pic>
        <p:nvPicPr>
          <p:cNvPr id="30" name="Picture 29" descr="Tendril6.png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5000" contras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5030">
            <a:off x="338393" y="2358983"/>
            <a:ext cx="320041" cy="283200"/>
          </a:xfrm>
          <a:prstGeom prst="rect">
            <a:avLst/>
          </a:prstGeom>
        </p:spPr>
      </p:pic>
      <p:pic>
        <p:nvPicPr>
          <p:cNvPr id="31" name="Picture 30" descr="Tendril8.png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  <a:lum contras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5030">
            <a:off x="873591" y="3909903"/>
            <a:ext cx="499919" cy="263199"/>
          </a:xfrm>
          <a:prstGeom prst="rect">
            <a:avLst/>
          </a:prstGeom>
        </p:spPr>
      </p:pic>
      <p:pic>
        <p:nvPicPr>
          <p:cNvPr id="32" name="Picture 31" descr="Tendril9.png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11000" contras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5030">
            <a:off x="214797" y="4566417"/>
            <a:ext cx="1197866" cy="579272"/>
          </a:xfrm>
          <a:prstGeom prst="rect">
            <a:avLst/>
          </a:prstGeom>
        </p:spPr>
      </p:pic>
      <p:pic>
        <p:nvPicPr>
          <p:cNvPr id="33" name="Picture 32" descr="Tendril10.png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5030">
            <a:off x="978840" y="4549296"/>
            <a:ext cx="700660" cy="817601"/>
          </a:xfrm>
          <a:prstGeom prst="rect">
            <a:avLst/>
          </a:prstGeom>
        </p:spPr>
      </p:pic>
      <p:pic>
        <p:nvPicPr>
          <p:cNvPr id="34" name="Picture 33" descr="Tendril14.png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5030">
            <a:off x="612529" y="2201548"/>
            <a:ext cx="524639" cy="20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00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Large1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3000" contras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5030">
            <a:off x="-2499573" y="2748615"/>
            <a:ext cx="6858001" cy="1411304"/>
          </a:xfrm>
          <a:prstGeom prst="rect">
            <a:avLst/>
          </a:prstGeom>
        </p:spPr>
      </p:pic>
      <p:pic>
        <p:nvPicPr>
          <p:cNvPr id="24" name="Picture 23" descr="Large2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5000" contras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5030">
            <a:off x="-2576304" y="2963242"/>
            <a:ext cx="6858001" cy="961164"/>
          </a:xfrm>
          <a:prstGeom prst="rect">
            <a:avLst/>
          </a:prstGeom>
        </p:spPr>
      </p:pic>
      <p:pic>
        <p:nvPicPr>
          <p:cNvPr id="25" name="Picture 24" descr="Tendril1.png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-16000" contras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5030">
            <a:off x="-566185" y="4340086"/>
            <a:ext cx="3256549" cy="1263674"/>
          </a:xfrm>
          <a:prstGeom prst="rect">
            <a:avLst/>
          </a:prstGeom>
        </p:spPr>
      </p:pic>
      <p:pic>
        <p:nvPicPr>
          <p:cNvPr id="26" name="Picture 25" descr="Tendril2.pn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5030">
            <a:off x="-264930" y="1394044"/>
            <a:ext cx="2834052" cy="1284555"/>
          </a:xfrm>
          <a:prstGeom prst="rect">
            <a:avLst/>
          </a:prstGeom>
        </p:spPr>
      </p:pic>
      <p:pic>
        <p:nvPicPr>
          <p:cNvPr id="27" name="Picture 26" descr="Tendril3.png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23000" contras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5030">
            <a:off x="-394509" y="3080505"/>
            <a:ext cx="1631783" cy="789002"/>
          </a:xfrm>
          <a:prstGeom prst="rect">
            <a:avLst/>
          </a:prstGeom>
        </p:spPr>
      </p:pic>
      <p:pic>
        <p:nvPicPr>
          <p:cNvPr id="29" name="Picture 28" descr="Tendril5.png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0000" contrast="7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5030">
            <a:off x="158397" y="683335"/>
            <a:ext cx="1125784" cy="524119"/>
          </a:xfrm>
          <a:prstGeom prst="rect">
            <a:avLst/>
          </a:prstGeom>
        </p:spPr>
      </p:pic>
      <p:pic>
        <p:nvPicPr>
          <p:cNvPr id="30" name="Picture 29" descr="Tendril6.png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5000" contras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5030">
            <a:off x="338393" y="2358983"/>
            <a:ext cx="320041" cy="283200"/>
          </a:xfrm>
          <a:prstGeom prst="rect">
            <a:avLst/>
          </a:prstGeom>
        </p:spPr>
      </p:pic>
      <p:pic>
        <p:nvPicPr>
          <p:cNvPr id="31" name="Picture 30" descr="Tendril8.png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  <a:lum contras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5030">
            <a:off x="873591" y="3909903"/>
            <a:ext cx="499919" cy="263199"/>
          </a:xfrm>
          <a:prstGeom prst="rect">
            <a:avLst/>
          </a:prstGeom>
        </p:spPr>
      </p:pic>
      <p:pic>
        <p:nvPicPr>
          <p:cNvPr id="32" name="Picture 31" descr="Tendril9.png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11000" contras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5030">
            <a:off x="214797" y="4566417"/>
            <a:ext cx="1197866" cy="579272"/>
          </a:xfrm>
          <a:prstGeom prst="rect">
            <a:avLst/>
          </a:prstGeom>
        </p:spPr>
      </p:pic>
      <p:pic>
        <p:nvPicPr>
          <p:cNvPr id="33" name="Picture 32" descr="Tendril10.png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5030">
            <a:off x="978840" y="4549296"/>
            <a:ext cx="700660" cy="817601"/>
          </a:xfrm>
          <a:prstGeom prst="rect">
            <a:avLst/>
          </a:prstGeom>
        </p:spPr>
      </p:pic>
      <p:pic>
        <p:nvPicPr>
          <p:cNvPr id="34" name="Picture 33" descr="Tendril14.png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5030">
            <a:off x="612529" y="2201548"/>
            <a:ext cx="524639" cy="20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00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99826"/>
            <a:ext cx="8229600" cy="1143000"/>
          </a:xfrm>
        </p:spPr>
        <p:txBody>
          <a:bodyPr/>
          <a:lstStyle>
            <a:lvl1pPr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6936" y="1411941"/>
            <a:ext cx="7637064" cy="5446059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3200" b="1">
                <a:solidFill>
                  <a:schemeClr val="bg1"/>
                </a:solidFill>
              </a:defRPr>
            </a:lvl2pPr>
            <a:lvl3pPr>
              <a:defRPr sz="3200" b="1">
                <a:solidFill>
                  <a:schemeClr val="accent3">
                    <a:lumMod val="60000"/>
                    <a:lumOff val="40000"/>
                  </a:schemeClr>
                </a:solidFill>
              </a:defRPr>
            </a:lvl3pPr>
            <a:lvl4pPr>
              <a:defRPr sz="3200" b="1">
                <a:solidFill>
                  <a:schemeClr val="accent3">
                    <a:lumMod val="60000"/>
                    <a:lumOff val="40000"/>
                  </a:schemeClr>
                </a:solidFill>
              </a:defRPr>
            </a:lvl4pPr>
            <a:lvl5pPr>
              <a:defRPr sz="3200" b="1">
                <a:solidFill>
                  <a:schemeClr val="accent3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937" y="-136525"/>
            <a:ext cx="3013873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56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  <p:tmpl lvl="2">
            <p:tnLst>
              <p:par>
                <p:cTn presetID="56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  <p:tmpl lvl="3">
            <p:tnLst>
              <p:par>
                <p:cTn presetID="56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  <p:tmpl lvl="4">
            <p:tnLst>
              <p:par>
                <p:cTn presetID="56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  <p:tmpl lvl="5">
            <p:tnLst>
              <p:par>
                <p:cTn presetID="56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3AC62-3B74-4D93-9E12-7895466AF86A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222FE-652A-41AC-9736-80F09B151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3AC62-3B74-4D93-9E12-7895466AF86A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222FE-652A-41AC-9736-80F09B151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3AC62-3B74-4D93-9E12-7895466AF86A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222FE-652A-41AC-9736-80F09B151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3AC62-3B74-4D93-9E12-7895466AF86A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222FE-652A-41AC-9736-80F09B151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3AC62-3B74-4D93-9E12-7895466AF86A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222FE-652A-41AC-9736-80F09B151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3AC62-3B74-4D93-9E12-7895466AF86A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222FE-652A-41AC-9736-80F09B151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3AC62-3B74-4D93-9E12-7895466AF86A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222FE-652A-41AC-9736-80F09B151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3AC62-3B74-4D93-9E12-7895466AF86A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222FE-652A-41AC-9736-80F09B151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hyperlink" Target="http://upload.wikimedia.org/wikipedia/en/8/81/Two's_Company,_Three's_a_Crowd.jpg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6200000">
            <a:off x="-2774889" y="2890801"/>
            <a:ext cx="6581104" cy="1031324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l"/>
            <a:r>
              <a:rPr lang="en-US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United States History</a:t>
            </a:r>
            <a:endParaRPr lang="en-US" sz="4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1323" y="154546"/>
            <a:ext cx="2536125" cy="6426558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 smtClean="0">
                <a:solidFill>
                  <a:schemeClr val="bg1"/>
                </a:solidFill>
              </a:rPr>
              <a:t>All That Jazz</a:t>
            </a:r>
          </a:p>
          <a:p>
            <a:pPr algn="l"/>
            <a:endParaRPr lang="en-US" sz="5400" b="1" dirty="0">
              <a:solidFill>
                <a:schemeClr val="bg1"/>
              </a:solidFill>
            </a:endParaRPr>
          </a:p>
          <a:p>
            <a:pPr algn="l"/>
            <a:r>
              <a:rPr lang="en-US" sz="2800" b="1" dirty="0" smtClean="0">
                <a:solidFill>
                  <a:schemeClr val="bg1"/>
                </a:solidFill>
              </a:rPr>
              <a:t>Dr. King-Owen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088" y="0"/>
            <a:ext cx="3013873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948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315" y="-1"/>
            <a:ext cx="4582685" cy="666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800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Prohibition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18</a:t>
            </a:r>
            <a:r>
              <a:rPr lang="en-US" baseline="30000" dirty="0" smtClean="0"/>
              <a:t>th</a:t>
            </a:r>
            <a:r>
              <a:rPr lang="en-US" dirty="0" smtClean="0"/>
              <a:t> Amendment (1920) – sale, transportation, or making alcohol illegal</a:t>
            </a:r>
          </a:p>
          <a:p>
            <a:r>
              <a:rPr lang="en-US" dirty="0" smtClean="0"/>
              <a:t>Supported by rural, Protestants, KKK</a:t>
            </a:r>
          </a:p>
          <a:p>
            <a:r>
              <a:rPr lang="en-US" dirty="0" smtClean="0"/>
              <a:t>Unintended Consequences</a:t>
            </a:r>
          </a:p>
          <a:p>
            <a:pPr lvl="1"/>
            <a:r>
              <a:rPr lang="en-US" dirty="0" smtClean="0"/>
              <a:t>Increased crime </a:t>
            </a:r>
          </a:p>
          <a:p>
            <a:pPr lvl="2"/>
            <a:r>
              <a:rPr lang="en-US" dirty="0" smtClean="0"/>
              <a:t>Gangsters (Al Capone)</a:t>
            </a:r>
          </a:p>
          <a:p>
            <a:pPr lvl="2"/>
            <a:r>
              <a:rPr lang="en-US" dirty="0" smtClean="0"/>
              <a:t>Speakeasies (private drinking clubs)</a:t>
            </a:r>
          </a:p>
          <a:p>
            <a:pPr lvl="2"/>
            <a:r>
              <a:rPr lang="en-US" dirty="0" smtClean="0"/>
              <a:t>Bootlegging</a:t>
            </a:r>
            <a:r>
              <a:rPr lang="en-US" dirty="0"/>
              <a:t> </a:t>
            </a:r>
            <a:r>
              <a:rPr lang="en-US" dirty="0" smtClean="0"/>
              <a:t>(making illegal hooch)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6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602" cy="6356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024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5350933" y="0"/>
            <a:ext cx="3793067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700" b="1" dirty="0"/>
              <a:t>I'm so thirsty that I'm blue,</a:t>
            </a:r>
            <a:br>
              <a:rPr lang="en-US" sz="1700" b="1" dirty="0"/>
            </a:br>
            <a:r>
              <a:rPr lang="en-US" sz="1700" b="1" dirty="0"/>
              <a:t>Old friend Booze I long for you,</a:t>
            </a:r>
            <a:br>
              <a:rPr lang="en-US" sz="1700" b="1" dirty="0"/>
            </a:br>
            <a:r>
              <a:rPr lang="en-US" sz="1700" b="1" dirty="0"/>
              <a:t>I never knew that I'd miss you,</a:t>
            </a:r>
            <a:br>
              <a:rPr lang="en-US" sz="1700" b="1" dirty="0"/>
            </a:br>
            <a:r>
              <a:rPr lang="en-US" sz="1700" b="1" dirty="0"/>
              <a:t>The way I do Boo-</a:t>
            </a:r>
            <a:r>
              <a:rPr lang="en-US" sz="1700" b="1" dirty="0" err="1"/>
              <a:t>hoo</a:t>
            </a:r>
            <a:r>
              <a:rPr lang="en-US" sz="1700" b="1" dirty="0"/>
              <a:t>, Boo-</a:t>
            </a:r>
            <a:r>
              <a:rPr lang="en-US" sz="1700" b="1" dirty="0" err="1"/>
              <a:t>hoo</a:t>
            </a:r>
            <a:r>
              <a:rPr lang="en-US" sz="1700" b="1" dirty="0"/>
              <a:t>,</a:t>
            </a:r>
            <a:br>
              <a:rPr lang="en-US" sz="1700" b="1" dirty="0"/>
            </a:br>
            <a:r>
              <a:rPr lang="en-US" sz="1700" b="1" dirty="0"/>
              <a:t>Anheuser Busch has ceased to bloom,</a:t>
            </a:r>
            <a:br>
              <a:rPr lang="en-US" sz="1700" b="1" dirty="0"/>
            </a:br>
            <a:r>
              <a:rPr lang="en-US" sz="1700" b="1" dirty="0"/>
              <a:t>Now my life is filled with gloom,</a:t>
            </a:r>
            <a:br>
              <a:rPr lang="en-US" sz="1700" b="1" dirty="0"/>
            </a:br>
            <a:r>
              <a:rPr lang="en-US" sz="1700" b="1" dirty="0"/>
              <a:t>My tongue's </a:t>
            </a:r>
            <a:r>
              <a:rPr lang="en-US" sz="1700" b="1" dirty="0" err="1"/>
              <a:t>crackin</a:t>
            </a:r>
            <a:r>
              <a:rPr lang="en-US" sz="1700" b="1" dirty="0"/>
              <a:t>' I'm so dry</a:t>
            </a:r>
            <a:br>
              <a:rPr lang="en-US" sz="1700" b="1" dirty="0"/>
            </a:br>
            <a:r>
              <a:rPr lang="en-US" sz="1700" b="1" dirty="0"/>
              <a:t>Since the country's gone </a:t>
            </a:r>
            <a:r>
              <a:rPr lang="en-US" sz="1700" b="1" dirty="0" err="1"/>
              <a:t>Prohi</a:t>
            </a:r>
            <a:r>
              <a:rPr lang="en-US" sz="1700" b="1" dirty="0"/>
              <a:t>:</a:t>
            </a:r>
          </a:p>
          <a:p>
            <a:endParaRPr lang="en-US" sz="1700" b="1" dirty="0"/>
          </a:p>
          <a:p>
            <a:r>
              <a:rPr lang="en-US" sz="1700" b="1" dirty="0"/>
              <a:t/>
            </a:r>
            <a:br>
              <a:rPr lang="en-US" sz="1700" b="1" dirty="0"/>
            </a:br>
            <a:r>
              <a:rPr lang="en-US" sz="1700" b="1" dirty="0"/>
              <a:t>I've got the Prohibition Blues</a:t>
            </a:r>
            <a:br>
              <a:rPr lang="en-US" sz="1700" b="1" dirty="0"/>
            </a:br>
            <a:r>
              <a:rPr lang="en-US" sz="1700" b="1" dirty="0"/>
              <a:t>I've got the Prohibition Blues</a:t>
            </a:r>
            <a:br>
              <a:rPr lang="en-US" sz="1700" b="1" dirty="0"/>
            </a:br>
            <a:r>
              <a:rPr lang="en-US" sz="1700" b="1" dirty="0"/>
              <a:t>Now when I take a drink that sky juice at the sink,</a:t>
            </a:r>
            <a:br>
              <a:rPr lang="en-US" sz="1700" b="1" dirty="0"/>
            </a:br>
            <a:r>
              <a:rPr lang="en-US" sz="1700" b="1" dirty="0"/>
              <a:t>Just makes me cry and sigh</a:t>
            </a:r>
            <a:br>
              <a:rPr lang="en-US" sz="1700" b="1" dirty="0"/>
            </a:br>
            <a:r>
              <a:rPr lang="en-US" sz="1700" b="1" dirty="0"/>
              <a:t>For dear old Rock and Rye</a:t>
            </a:r>
            <a:br>
              <a:rPr lang="en-US" sz="1700" b="1" dirty="0"/>
            </a:br>
            <a:r>
              <a:rPr lang="en-US" sz="1700" b="1" dirty="0"/>
              <a:t>I've got the Prohibition Blues</a:t>
            </a:r>
            <a:br>
              <a:rPr lang="en-US" sz="1700" b="1" dirty="0"/>
            </a:br>
            <a:r>
              <a:rPr lang="en-US" sz="1700" b="1" dirty="0"/>
              <a:t>I've got the Prohibition Blues,</a:t>
            </a:r>
            <a:br>
              <a:rPr lang="en-US" sz="1700" b="1" dirty="0"/>
            </a:br>
            <a:r>
              <a:rPr lang="en-US" sz="1700" b="1" dirty="0"/>
              <a:t>In memory of beer I'll shed a tear, a bitter tear,</a:t>
            </a:r>
            <a:br>
              <a:rPr lang="en-US" sz="1700" b="1" dirty="0"/>
            </a:br>
            <a:r>
              <a:rPr lang="en-US" sz="1700" b="1" dirty="0"/>
              <a:t>All 'round the town I toddle,</a:t>
            </a:r>
            <a:br>
              <a:rPr lang="en-US" sz="1700" b="1" dirty="0"/>
            </a:br>
            <a:r>
              <a:rPr lang="en-US" sz="1700" b="1" dirty="0"/>
              <a:t>I'm a molly coddle*,</a:t>
            </a:r>
            <a:br>
              <a:rPr lang="en-US" sz="1700" b="1" dirty="0"/>
            </a:br>
            <a:r>
              <a:rPr lang="en-US" sz="1700" b="1" dirty="0"/>
              <a:t>I've got the Prohibition Blues, for my booze,</a:t>
            </a:r>
            <a:br>
              <a:rPr lang="en-US" sz="1700" b="1" dirty="0"/>
            </a:br>
            <a:r>
              <a:rPr lang="en-US" sz="1700" b="1" dirty="0"/>
              <a:t>I've got the Blues, for my booze.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7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8591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923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3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7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62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5562600" y="0"/>
            <a:ext cx="3581400" cy="685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rPr>
              <a:t>The National Gesture,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dirty="0" smtClean="0">
                <a:solidFill>
                  <a:srgbClr val="FFFF00"/>
                </a:solidFill>
                <a:latin typeface="Arial" charset="0"/>
              </a:rPr>
              <a:t>1926</a:t>
            </a:r>
            <a:endParaRPr kumimoji="0" lang="en-US" sz="4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07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uto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651603" cy="6858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5452533" y="1"/>
            <a:ext cx="3691467" cy="685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“…right up here is where I store the </a:t>
            </a:r>
            <a:r>
              <a:rPr kumimoji="0" lang="en-US" sz="6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rPr>
              <a:t>juice</a:t>
            </a:r>
            <a:r>
              <a:rPr kumimoji="0" lang="en-US" sz="6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….”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6000" dirty="0" smtClean="0">
                <a:latin typeface="Arial" charset="0"/>
              </a:rPr>
              <a:t>-</a:t>
            </a:r>
            <a:r>
              <a:rPr lang="en-US" sz="6000" i="1" dirty="0" smtClean="0">
                <a:latin typeface="Arial" charset="0"/>
              </a:rPr>
              <a:t>Chicago</a:t>
            </a:r>
            <a:endParaRPr kumimoji="0" lang="en-US" sz="6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05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55785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23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9" y="80379"/>
            <a:ext cx="9125271" cy="574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95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793370"/>
              </p:ext>
            </p:extLst>
          </p:nvPr>
        </p:nvGraphicFramePr>
        <p:xfrm>
          <a:off x="-1" y="1412332"/>
          <a:ext cx="9144001" cy="55654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60585"/>
                <a:gridCol w="1995854"/>
                <a:gridCol w="1995854"/>
                <a:gridCol w="1995854"/>
                <a:gridCol w="1995854"/>
              </a:tblGrid>
              <a:tr h="1135442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400" b="1" dirty="0">
                          <a:effectLst/>
                        </a:rPr>
                        <a:t>Year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400" b="1" dirty="0">
                          <a:effectLst/>
                        </a:rPr>
                        <a:t>Intoxication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400" b="1">
                          <a:effectLst/>
                        </a:rPr>
                        <a:t>Intoxication/Disorderly Conduct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400" b="1" dirty="0">
                          <a:effectLst/>
                        </a:rPr>
                        <a:t>Habitual Drunkards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400" b="1" dirty="0">
                          <a:effectLst/>
                        </a:rPr>
                        <a:t>Total for Year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/>
                </a:tc>
              </a:tr>
              <a:tr h="465478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400" b="1">
                          <a:effectLst/>
                        </a:rPr>
                        <a:t>1919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400" b="1">
                          <a:effectLst/>
                        </a:rPr>
                        <a:t>16,819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400" b="1" dirty="0">
                          <a:effectLst/>
                        </a:rPr>
                        <a:t>6,794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400" b="1">
                          <a:effectLst/>
                        </a:rPr>
                        <a:t>127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400" b="1">
                          <a:effectLst/>
                        </a:rPr>
                        <a:t>23,740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/>
                </a:tc>
              </a:tr>
              <a:tr h="465478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400" b="1">
                          <a:effectLst/>
                        </a:rPr>
                        <a:t>1920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400" b="1">
                          <a:effectLst/>
                        </a:rPr>
                        <a:t>14,313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400" b="1">
                          <a:effectLst/>
                        </a:rPr>
                        <a:t>6,097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400" b="1">
                          <a:effectLst/>
                        </a:rPr>
                        <a:t>33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400" b="1">
                          <a:effectLst/>
                        </a:rPr>
                        <a:t>20, 443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/>
                </a:tc>
              </a:tr>
              <a:tr h="465478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400" b="1">
                          <a:effectLst/>
                        </a:rPr>
                        <a:t>1921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400" b="1">
                          <a:effectLst/>
                        </a:rPr>
                        <a:t>21,850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400" b="1">
                          <a:effectLst/>
                        </a:rPr>
                        <a:t>5,232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400" b="1">
                          <a:effectLst/>
                        </a:rPr>
                        <a:t>33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400" b="1">
                          <a:effectLst/>
                        </a:rPr>
                        <a:t>27,609*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/>
                </a:tc>
              </a:tr>
              <a:tr h="465478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400" b="1">
                          <a:effectLst/>
                        </a:rPr>
                        <a:t>1922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400" b="1">
                          <a:effectLst/>
                        </a:rPr>
                        <a:t>36,299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400" b="1">
                          <a:effectLst/>
                        </a:rPr>
                        <a:t>7,925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400" b="1" dirty="0">
                          <a:effectLst/>
                        </a:rPr>
                        <a:t>50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400" b="1">
                          <a:effectLst/>
                        </a:rPr>
                        <a:t>44,746*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/>
                </a:tc>
              </a:tr>
              <a:tr h="465478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400" b="1">
                          <a:effectLst/>
                        </a:rPr>
                        <a:t>1923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400" b="1">
                          <a:effectLst/>
                        </a:rPr>
                        <a:t>45,226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400" b="1">
                          <a:effectLst/>
                        </a:rPr>
                        <a:t>8,076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400" b="1">
                          <a:effectLst/>
                        </a:rPr>
                        <a:t>177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400" b="1">
                          <a:effectLst/>
                        </a:rPr>
                        <a:t>54,124*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/>
                </a:tc>
              </a:tr>
              <a:tr h="465478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400" b="1">
                          <a:effectLst/>
                        </a:rPr>
                        <a:t>1924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400" b="1">
                          <a:effectLst/>
                        </a:rPr>
                        <a:t>47,805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400" b="1">
                          <a:effectLst/>
                        </a:rPr>
                        <a:t>6,404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400" b="1" dirty="0">
                          <a:effectLst/>
                        </a:rPr>
                        <a:t>874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400" b="1">
                          <a:effectLst/>
                        </a:rPr>
                        <a:t>55,766*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/>
                </a:tc>
              </a:tr>
              <a:tr h="465478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400" b="1">
                          <a:effectLst/>
                        </a:rPr>
                        <a:t>1925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400" b="1">
                          <a:effectLst/>
                        </a:rPr>
                        <a:t>51,361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400" b="1">
                          <a:effectLst/>
                        </a:rPr>
                        <a:t>5,522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400" b="1">
                          <a:effectLst/>
                        </a:rPr>
                        <a:t>814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400" b="1" dirty="0">
                          <a:effectLst/>
                        </a:rPr>
                        <a:t>58,517*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/>
                </a:tc>
              </a:tr>
              <a:tr h="749580">
                <a:tc gridSpan="5"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400" b="1" dirty="0">
                          <a:effectLst/>
                        </a:rPr>
                        <a:t>*After 1921, includes records of number of intoxicated drivers.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746911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Impact of Prohibition in Philadelphia, 1919-1925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 Prohibition effective?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53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Liberating Women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More Women Working Outside the Home </a:t>
            </a:r>
          </a:p>
          <a:p>
            <a:r>
              <a:rPr lang="en-US" dirty="0" smtClean="0"/>
              <a:t>Declining Birth Rates (down 11%)</a:t>
            </a:r>
          </a:p>
          <a:p>
            <a:pPr lvl="1"/>
            <a:r>
              <a:rPr lang="en-US" dirty="0" smtClean="0"/>
              <a:t>Margaret Sanger and Birth Control – fight for reproductive freedom</a:t>
            </a:r>
          </a:p>
          <a:p>
            <a:r>
              <a:rPr lang="en-US" dirty="0" smtClean="0"/>
              <a:t>Equal Rights and Voting</a:t>
            </a:r>
          </a:p>
          <a:p>
            <a:pPr lvl="1"/>
            <a:r>
              <a:rPr lang="en-US" dirty="0" smtClean="0"/>
              <a:t>19</a:t>
            </a:r>
            <a:r>
              <a:rPr lang="en-US" baseline="30000" dirty="0" smtClean="0"/>
              <a:t>th</a:t>
            </a:r>
            <a:r>
              <a:rPr lang="en-US" dirty="0" smtClean="0"/>
              <a:t> Amendment (only 46% of women voted)</a:t>
            </a:r>
          </a:p>
          <a:p>
            <a:pPr lvl="1"/>
            <a:r>
              <a:rPr lang="en-US" dirty="0" smtClean="0"/>
              <a:t>Equal Rights Amendment (1923) - failed</a:t>
            </a:r>
          </a:p>
          <a:p>
            <a:r>
              <a:rPr lang="en-US" dirty="0" smtClean="0"/>
              <a:t>Flappers</a:t>
            </a:r>
          </a:p>
          <a:p>
            <a:pPr lvl="1"/>
            <a:r>
              <a:rPr lang="en-US" dirty="0" smtClean="0"/>
              <a:t>Sexual liberation</a:t>
            </a:r>
          </a:p>
          <a:p>
            <a:pPr lvl="1"/>
            <a:r>
              <a:rPr lang="en-US" dirty="0" smtClean="0"/>
              <a:t>Dancing, drinking, smoking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33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That Jazz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Jazz originates in West African music</a:t>
            </a:r>
          </a:p>
          <a:p>
            <a:pPr lvl="1"/>
            <a:r>
              <a:rPr lang="en-US" dirty="0" smtClean="0"/>
              <a:t>Soundtrack of the 1920s:  fast, fun, and forbidden</a:t>
            </a:r>
          </a:p>
          <a:p>
            <a:r>
              <a:rPr lang="en-US" dirty="0" smtClean="0"/>
              <a:t>Jazz goes “White”</a:t>
            </a:r>
          </a:p>
          <a:p>
            <a:pPr lvl="1"/>
            <a:r>
              <a:rPr lang="en-US" dirty="0" smtClean="0"/>
              <a:t>George Gershwin’s </a:t>
            </a:r>
            <a:r>
              <a:rPr lang="en-US" i="1" dirty="0" smtClean="0"/>
              <a:t>Rhapsody in Blue</a:t>
            </a:r>
            <a:r>
              <a:rPr lang="en-US" dirty="0" smtClean="0"/>
              <a:t> – “classical” piano piece but infused with jazz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25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377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180" y="0"/>
            <a:ext cx="54178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10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uto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842" cy="603209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267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4837471" cy="692055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0"/>
          <a:stretch/>
        </p:blipFill>
        <p:spPr bwMode="auto">
          <a:xfrm>
            <a:off x="4188542" y="1371600"/>
            <a:ext cx="4955458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720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584" y="707922"/>
            <a:ext cx="4495800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9533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56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12" t="1936" r="10601"/>
          <a:stretch/>
        </p:blipFill>
        <p:spPr>
          <a:xfrm>
            <a:off x="-1" y="0"/>
            <a:ext cx="4822723" cy="6915602"/>
          </a:xfrm>
          <a:prstGeom prst="rect">
            <a:avLst/>
          </a:prstGeom>
        </p:spPr>
      </p:pic>
      <p:pic>
        <p:nvPicPr>
          <p:cNvPr id="5" name="Picture 5" descr="Image:Two's Company, Three's a Crowd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83" t="3186" r="3590" b="4982"/>
          <a:stretch/>
        </p:blipFill>
        <p:spPr bwMode="auto">
          <a:xfrm>
            <a:off x="3805083" y="725127"/>
            <a:ext cx="5338917" cy="5528189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05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82" y="0"/>
            <a:ext cx="6278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1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38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047" y="1150373"/>
            <a:ext cx="3950953" cy="5058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003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2431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939" y="0"/>
            <a:ext cx="526406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727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242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24284" y="0"/>
            <a:ext cx="4119716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That long hair wins mans devotion</a:t>
            </a:r>
            <a:br>
              <a:rPr lang="en-US" sz="2800" b="1" dirty="0"/>
            </a:br>
            <a:r>
              <a:rPr lang="en-US" sz="2800" b="1" dirty="0"/>
              <a:t>Is a Horse and Buggy notion,</a:t>
            </a:r>
            <a:br>
              <a:rPr lang="en-US" sz="2800" b="1" dirty="0"/>
            </a:br>
            <a:r>
              <a:rPr lang="en-US" sz="2800" b="1" dirty="0"/>
              <a:t>In these days of locomotion in the air</a:t>
            </a:r>
            <a:br>
              <a:rPr lang="en-US" sz="2800" b="1" dirty="0"/>
            </a:br>
            <a:r>
              <a:rPr lang="en-US" sz="2800" b="1" dirty="0"/>
              <a:t>If you would look cute and pretty</a:t>
            </a:r>
            <a:br>
              <a:rPr lang="en-US" sz="2800" b="1" dirty="0"/>
            </a:br>
            <a:r>
              <a:rPr lang="en-US" sz="2800" b="1" dirty="0"/>
              <a:t>like the girls do in the city</a:t>
            </a:r>
            <a:br>
              <a:rPr lang="en-US" sz="2800" b="1" dirty="0"/>
            </a:br>
            <a:r>
              <a:rPr lang="en-US" sz="2800" b="1" dirty="0"/>
              <a:t>Can the small town stuff by witty</a:t>
            </a:r>
            <a:br>
              <a:rPr lang="en-US" sz="2800" b="1" dirty="0"/>
            </a:br>
            <a:r>
              <a:rPr lang="en-US" sz="2800" b="1" dirty="0"/>
              <a:t>Bob your hair.</a:t>
            </a:r>
          </a:p>
        </p:txBody>
      </p:sp>
    </p:spTree>
    <p:extLst>
      <p:ext uri="{BB962C8B-B14F-4D97-AF65-F5344CB8AC3E}">
        <p14:creationId xmlns:p14="http://schemas.microsoft.com/office/powerpoint/2010/main" val="41934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TS03000454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DFA40A6-B7DC-4E1D-97B9-29B26DBA40B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TS030004546</Template>
  <TotalTime>243</TotalTime>
  <Words>198</Words>
  <Application>Microsoft Office PowerPoint</Application>
  <PresentationFormat>On-screen Show (4:3)</PresentationFormat>
  <Paragraphs>122</Paragraphs>
  <Slides>22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TS030004546</vt:lpstr>
      <vt:lpstr>United States History</vt:lpstr>
      <vt:lpstr>Liberating Women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Prohibition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Was Prohibition effective?</vt:lpstr>
      <vt:lpstr>All That Jazz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Title</dc:title>
  <dc:creator>Scott</dc:creator>
  <cp:lastModifiedBy>Scott King-Owen</cp:lastModifiedBy>
  <cp:revision>24</cp:revision>
  <cp:lastPrinted>2011-11-21T16:13:05Z</cp:lastPrinted>
  <dcterms:created xsi:type="dcterms:W3CDTF">2011-11-10T00:46:57Z</dcterms:created>
  <dcterms:modified xsi:type="dcterms:W3CDTF">2013-01-30T16:16:53Z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TC300045469990</vt:lpwstr>
  </property>
</Properties>
</file>