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20200" cy="685799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  <a:solidFill>
            <a:schemeClr val="accent5">
              <a:lumMod val="50000"/>
              <a:alpha val="64000"/>
            </a:schemeClr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1D9A-D485-45BC-8FD4-F8F613B2C0C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EB19-FED9-43E8-A166-185795D3C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1D9A-D485-45BC-8FD4-F8F613B2C0C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EB19-FED9-43E8-A166-185795D3C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12"/>
            <a:ext cx="8229600" cy="891988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638800"/>
          </a:xfrm>
          <a:solidFill>
            <a:schemeClr val="tx2">
              <a:lumMod val="50000"/>
              <a:alpha val="94000"/>
            </a:schemeClr>
          </a:solidFill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"/>
              <a:defRPr sz="32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914400" indent="-457200">
              <a:buFont typeface="Wingdings" pitchFamily="2" charset="2"/>
              <a:buChar char="§"/>
              <a:defRPr sz="3200" b="1">
                <a:solidFill>
                  <a:schemeClr val="bg1"/>
                </a:solidFill>
              </a:defRPr>
            </a:lvl2pPr>
            <a:lvl3pPr marL="1143000" indent="-228600">
              <a:buFont typeface="Wingdings" pitchFamily="2" charset="2"/>
              <a:buChar char=""/>
              <a:defRPr sz="32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3pPr>
            <a:lvl4pPr marL="1600200" indent="-228600">
              <a:buFont typeface="Wingdings" pitchFamily="2" charset="2"/>
              <a:buChar char=""/>
              <a:defRPr sz="32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2057400" indent="-228600">
              <a:buFont typeface="Wingdings" pitchFamily="2" charset="2"/>
              <a:buChar char=""/>
              <a:defRPr sz="32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38" presetClass="entr" presetSubtype="0" accel="5000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set>
                      <p:cBhvr>
                        <p:cTn dur="455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o>
                        <p:strVal val="-45.0"/>
                      </p:to>
                    </p:set>
                    <p:anim calcmode="lin" valueType="num">
                      <p:cBhvr>
                        <p:cTn dur="455" fill="hold">
                          <p:stCondLst>
                            <p:cond delay="455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45"/>
                          </p:val>
                        </p:tav>
                        <p:tav tm="69900">
                          <p:val>
                            <p:fltVal val="45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55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1"/>
                          </p:val>
                        </p:tav>
                        <p:tav tm="100000">
                          <p:val>
                            <p:strVal val="#ppt_y-(0.354*#ppt_w-0.172*#ppt_h)"/>
                          </p:val>
                        </p:tav>
                      </p:tavLst>
                    </p:anim>
                    <p:anim calcmode="lin" valueType="num">
                      <p:cBhvr>
                        <p:cTn dur="156" decel="50000" autoRev="1" fill="hold">
                          <p:stCondLst>
                            <p:cond delay="455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-(0.354*#ppt_w-0.172*#ppt_h)-#ppt_h/2"/>
                          </p:val>
                        </p:tav>
                      </p:tavLst>
                    </p:anim>
                    <p:anim calcmode="lin" valueType="num">
                      <p:cBhvr>
                        <p:cTn dur="136" fill="hold">
                          <p:stCondLst>
                            <p:cond delay="8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38" presetClass="entr" presetSubtype="0" accel="5000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set>
                      <p:cBhvr>
                        <p:cTn dur="455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o>
                        <p:strVal val="-45.0"/>
                      </p:to>
                    </p:set>
                    <p:anim calcmode="lin" valueType="num">
                      <p:cBhvr>
                        <p:cTn dur="455" fill="hold">
                          <p:stCondLst>
                            <p:cond delay="455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45"/>
                          </p:val>
                        </p:tav>
                        <p:tav tm="69900">
                          <p:val>
                            <p:fltVal val="45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55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1"/>
                          </p:val>
                        </p:tav>
                        <p:tav tm="100000">
                          <p:val>
                            <p:strVal val="#ppt_y-(0.354*#ppt_w-0.172*#ppt_h)"/>
                          </p:val>
                        </p:tav>
                      </p:tavLst>
                    </p:anim>
                    <p:anim calcmode="lin" valueType="num">
                      <p:cBhvr>
                        <p:cTn dur="156" decel="50000" autoRev="1" fill="hold">
                          <p:stCondLst>
                            <p:cond delay="455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-(0.354*#ppt_w-0.172*#ppt_h)-#ppt_h/2"/>
                          </p:val>
                        </p:tav>
                      </p:tavLst>
                    </p:anim>
                    <p:anim calcmode="lin" valueType="num">
                      <p:cBhvr>
                        <p:cTn dur="136" fill="hold">
                          <p:stCondLst>
                            <p:cond delay="8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8" presetClass="entr" presetSubtype="0" accel="5000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set>
                      <p:cBhvr>
                        <p:cTn dur="455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o>
                        <p:strVal val="-45.0"/>
                      </p:to>
                    </p:set>
                    <p:anim calcmode="lin" valueType="num">
                      <p:cBhvr>
                        <p:cTn dur="455" fill="hold">
                          <p:stCondLst>
                            <p:cond delay="455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45"/>
                          </p:val>
                        </p:tav>
                        <p:tav tm="69900">
                          <p:val>
                            <p:fltVal val="45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55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1"/>
                          </p:val>
                        </p:tav>
                        <p:tav tm="100000">
                          <p:val>
                            <p:strVal val="#ppt_y-(0.354*#ppt_w-0.172*#ppt_h)"/>
                          </p:val>
                        </p:tav>
                      </p:tavLst>
                    </p:anim>
                    <p:anim calcmode="lin" valueType="num">
                      <p:cBhvr>
                        <p:cTn dur="156" decel="50000" autoRev="1" fill="hold">
                          <p:stCondLst>
                            <p:cond delay="455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-(0.354*#ppt_w-0.172*#ppt_h)-#ppt_h/2"/>
                          </p:val>
                        </p:tav>
                      </p:tavLst>
                    </p:anim>
                    <p:anim calcmode="lin" valueType="num">
                      <p:cBhvr>
                        <p:cTn dur="136" fill="hold">
                          <p:stCondLst>
                            <p:cond delay="8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8" presetClass="entr" presetSubtype="0" accel="5000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set>
                      <p:cBhvr>
                        <p:cTn dur="455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o>
                        <p:strVal val="-45.0"/>
                      </p:to>
                    </p:set>
                    <p:anim calcmode="lin" valueType="num">
                      <p:cBhvr>
                        <p:cTn dur="455" fill="hold">
                          <p:stCondLst>
                            <p:cond delay="455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45"/>
                          </p:val>
                        </p:tav>
                        <p:tav tm="69900">
                          <p:val>
                            <p:fltVal val="45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55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1"/>
                          </p:val>
                        </p:tav>
                        <p:tav tm="100000">
                          <p:val>
                            <p:strVal val="#ppt_y-(0.354*#ppt_w-0.172*#ppt_h)"/>
                          </p:val>
                        </p:tav>
                      </p:tavLst>
                    </p:anim>
                    <p:anim calcmode="lin" valueType="num">
                      <p:cBhvr>
                        <p:cTn dur="156" decel="50000" autoRev="1" fill="hold">
                          <p:stCondLst>
                            <p:cond delay="455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-(0.354*#ppt_w-0.172*#ppt_h)-#ppt_h/2"/>
                          </p:val>
                        </p:tav>
                      </p:tavLst>
                    </p:anim>
                    <p:anim calcmode="lin" valueType="num">
                      <p:cBhvr>
                        <p:cTn dur="136" fill="hold">
                          <p:stCondLst>
                            <p:cond delay="8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8" presetClass="entr" presetSubtype="0" accel="5000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set>
                      <p:cBhvr>
                        <p:cTn dur="455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o>
                        <p:strVal val="-45.0"/>
                      </p:to>
                    </p:set>
                    <p:anim calcmode="lin" valueType="num">
                      <p:cBhvr>
                        <p:cTn dur="455" fill="hold">
                          <p:stCondLst>
                            <p:cond delay="455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45"/>
                          </p:val>
                        </p:tav>
                        <p:tav tm="69900">
                          <p:val>
                            <p:fltVal val="45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55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1"/>
                          </p:val>
                        </p:tav>
                        <p:tav tm="100000">
                          <p:val>
                            <p:strVal val="#ppt_y-(0.354*#ppt_w-0.172*#ppt_h)"/>
                          </p:val>
                        </p:tav>
                      </p:tavLst>
                    </p:anim>
                    <p:anim calcmode="lin" valueType="num">
                      <p:cBhvr>
                        <p:cTn dur="156" decel="50000" autoRev="1" fill="hold">
                          <p:stCondLst>
                            <p:cond delay="455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-(0.354*#ppt_w-0.172*#ppt_h)-#ppt_h/2"/>
                          </p:val>
                        </p:tav>
                      </p:tavLst>
                    </p:anim>
                    <p:anim calcmode="lin" valueType="num">
                      <p:cBhvr>
                        <p:cTn dur="136" fill="hold">
                          <p:stCondLst>
                            <p:cond delay="8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8" presetClass="entr" presetSubtype="0" accel="5000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set>
                      <p:cBhvr>
                        <p:cTn dur="455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o>
                        <p:strVal val="-45.0"/>
                      </p:to>
                    </p:set>
                    <p:anim calcmode="lin" valueType="num">
                      <p:cBhvr>
                        <p:cTn dur="455" fill="hold">
                          <p:stCondLst>
                            <p:cond delay="455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45"/>
                          </p:val>
                        </p:tav>
                        <p:tav tm="69900">
                          <p:val>
                            <p:fltVal val="45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55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1"/>
                          </p:val>
                        </p:tav>
                        <p:tav tm="100000">
                          <p:val>
                            <p:strVal val="#ppt_y-(0.354*#ppt_w-0.172*#ppt_h)"/>
                          </p:val>
                        </p:tav>
                      </p:tavLst>
                    </p:anim>
                    <p:anim calcmode="lin" valueType="num">
                      <p:cBhvr>
                        <p:cTn dur="156" decel="50000" autoRev="1" fill="hold">
                          <p:stCondLst>
                            <p:cond delay="455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-(0.354*#ppt_w-0.172*#ppt_h)-#ppt_h/2"/>
                          </p:val>
                        </p:tav>
                      </p:tavLst>
                    </p:anim>
                    <p:anim calcmode="lin" valueType="num">
                      <p:cBhvr>
                        <p:cTn dur="136" fill="hold">
                          <p:stCondLst>
                            <p:cond delay="8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1D9A-D485-45BC-8FD4-F8F613B2C0C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EB19-FED9-43E8-A166-185795D3C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1D9A-D485-45BC-8FD4-F8F613B2C0C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EB19-FED9-43E8-A166-185795D3C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1D9A-D485-45BC-8FD4-F8F613B2C0C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EB19-FED9-43E8-A166-185795D3C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1D9A-D485-45BC-8FD4-F8F613B2C0C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EB19-FED9-43E8-A166-185795D3C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1D9A-D485-45BC-8FD4-F8F613B2C0C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EB19-FED9-43E8-A166-185795D3C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1D9A-D485-45BC-8FD4-F8F613B2C0C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EB19-FED9-43E8-A166-185795D3C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1D9A-D485-45BC-8FD4-F8F613B2C0C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EB19-FED9-43E8-A166-185795D3C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http://farm4.static.flickr.com/3222/3018627036_aae63bc302_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206202" cy="685800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A10B1D9A-D485-45BC-8FD4-F8F613B2C0C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BDEBEB19-FED9-43E8-A166-185795D3CE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United States</a:t>
            </a:r>
            <a:br>
              <a:rPr lang="en-US" dirty="0" smtClean="0"/>
            </a:b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6244" y="4953000"/>
            <a:ext cx="4527755" cy="1752600"/>
          </a:xfrm>
        </p:spPr>
        <p:txBody>
          <a:bodyPr/>
          <a:lstStyle/>
          <a:p>
            <a:r>
              <a:rPr lang="en-US" dirty="0" smtClean="0"/>
              <a:t>Critics of the New Deal</a:t>
            </a:r>
          </a:p>
          <a:p>
            <a:r>
              <a:rPr lang="en-US" dirty="0" smtClean="0"/>
              <a:t>Dr. King-Owen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2" r="42673"/>
          <a:stretch/>
        </p:blipFill>
        <p:spPr>
          <a:xfrm>
            <a:off x="0" y="0"/>
            <a:ext cx="4616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Critics from the Left (Liberals)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73914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New Deal is NOT doing enough for the poor: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Charles Coughlin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federal government must take over banks and give everyone a yearly income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Dr. Francis Townsend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 must be more help for the elderly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Huey Long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must join “Share-Our-Wealth” Clubs to make sure no child is born in poverty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r="9878" b="31460"/>
          <a:stretch/>
        </p:blipFill>
        <p:spPr bwMode="auto">
          <a:xfrm>
            <a:off x="200583" y="1693606"/>
            <a:ext cx="1480439" cy="157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4"/>
          <a:stretch/>
        </p:blipFill>
        <p:spPr bwMode="auto">
          <a:xfrm>
            <a:off x="369303" y="3325367"/>
            <a:ext cx="1143000" cy="157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7853" r="12488" b="25190"/>
          <a:stretch/>
        </p:blipFill>
        <p:spPr bwMode="auto">
          <a:xfrm>
            <a:off x="269750" y="4923724"/>
            <a:ext cx="1342103" cy="165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ddtoBexleyatBHS\Unit5USHistory\Images\fig_21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" y="3230"/>
            <a:ext cx="8843368" cy="68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Critics from the Right (Conservatives)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4864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New Deal: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Took away individual freedom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Would make FDR a tyrant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Violated private property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Encouraged communism/socialism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Encouraged </a:t>
            </a:r>
            <a:r>
              <a:rPr lang="en-US" i="1" dirty="0" smtClean="0">
                <a:solidFill>
                  <a:srgbClr val="FF0000"/>
                </a:solidFill>
              </a:rPr>
              <a:t>deficit spending</a:t>
            </a:r>
            <a:r>
              <a:rPr lang="en-US" dirty="0" smtClean="0">
                <a:solidFill>
                  <a:srgbClr val="FF0000"/>
                </a:solidFill>
              </a:rPr>
              <a:t> – spending more $$$ than the government has (going into debt)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0"/>
            <a:ext cx="358205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Court Packing Plan, 1937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066800"/>
            <a:ext cx="5334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Supreme Court blocked the New Deal in 9 out of 12 cases from 1933 to 1937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FDR blamed the Court for being packed with “old men” who needed to retire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FDR asked Congress to reorganize the Court to allow him to appoint 6 new justices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FDR’s “Court-Packing Bill” was rejected as a violation of separation of powers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6"/>
          <a:stretch/>
        </p:blipFill>
        <p:spPr>
          <a:xfrm>
            <a:off x="31984" y="1447800"/>
            <a:ext cx="3778016" cy="48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Deal’s Long-Term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6019800" cy="563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President is </a:t>
            </a:r>
            <a:r>
              <a:rPr lang="en-US" i="1" u="sng" dirty="0" smtClean="0">
                <a:solidFill>
                  <a:srgbClr val="FF0000"/>
                </a:solidFill>
              </a:rPr>
              <a:t>responsible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for fixing the economy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federal government would become a </a:t>
            </a:r>
            <a:r>
              <a:rPr lang="en-US" i="1" u="sng" dirty="0" smtClean="0">
                <a:solidFill>
                  <a:srgbClr val="FF0000"/>
                </a:solidFill>
              </a:rPr>
              <a:t>welfare state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African-Americans</a:t>
            </a:r>
            <a:r>
              <a:rPr lang="en-US" b="0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join the Democratic Party as Democrats become liberal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r="4244"/>
          <a:stretch/>
        </p:blipFill>
        <p:spPr>
          <a:xfrm>
            <a:off x="6096000" y="1524000"/>
            <a:ext cx="3073020" cy="44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4117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TS030004117</Template>
  <TotalTime>494</TotalTime>
  <Words>210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TS030004117</vt:lpstr>
      <vt:lpstr>  United States  History</vt:lpstr>
      <vt:lpstr>Critics from the Left (Liberals)</vt:lpstr>
      <vt:lpstr>PowerPoint Presentation</vt:lpstr>
      <vt:lpstr>Critics from the Right (Conservatives)</vt:lpstr>
      <vt:lpstr>The Court Packing Plan, 1937</vt:lpstr>
      <vt:lpstr>The New Deal’s Long-Term Impact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Brycen Baugh</cp:lastModifiedBy>
  <cp:revision>14</cp:revision>
  <dcterms:created xsi:type="dcterms:W3CDTF">2011-12-29T14:00:00Z</dcterms:created>
  <dcterms:modified xsi:type="dcterms:W3CDTF">2015-02-02T20:55:22Z</dcterms:modified>
</cp:coreProperties>
</file>