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0"/>
  </p:notesMasterIdLst>
  <p:sldIdLst>
    <p:sldId id="262" r:id="rId3"/>
    <p:sldId id="256" r:id="rId4"/>
    <p:sldId id="257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456">
          <p15:clr>
            <a:srgbClr val="A4A3A4"/>
          </p15:clr>
        </p15:guide>
        <p15:guide id="3" pos="2880">
          <p15:clr>
            <a:srgbClr val="A4A3A4"/>
          </p15:clr>
        </p15:guide>
        <p15:guide id="4" pos="8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1014" y="72"/>
      </p:cViewPr>
      <p:guideLst>
        <p:guide orient="horz" pos="2160"/>
        <p:guide orient="horz" pos="3456"/>
        <p:guide pos="2880"/>
        <p:guide pos="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CA02D-DFF3-47A2-A326-38D466EC24A4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5EF2C-19D0-489F-AAC0-854931633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00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treak_on_black_lg1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2814" b="24204"/>
          <a:stretch/>
        </p:blipFill>
        <p:spPr>
          <a:xfrm>
            <a:off x="0" y="0"/>
            <a:ext cx="9144000" cy="353926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D60906-B03C-460B-B7F2-0F0BC62956A8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21FC07-CCAE-448B-87E3-DDFC911F6A1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86201"/>
            <a:ext cx="6477000" cy="1066800"/>
          </a:xfrm>
        </p:spPr>
        <p:txBody>
          <a:bodyPr/>
          <a:lstStyle>
            <a:lvl1pPr algn="l">
              <a:defRPr sz="4000">
                <a:solidFill>
                  <a:schemeClr val="tx1"/>
                </a:solidFill>
                <a:effectLst>
                  <a:reflection blurRad="6350" stA="250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953000"/>
            <a:ext cx="6477000" cy="12954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effectLst>
                  <a:reflection blurRad="6350" stA="250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15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D60906-B03C-460B-B7F2-0F0BC62956A8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21FC07-CCAE-448B-87E3-DDFC911F6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5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600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274638"/>
            <a:ext cx="5791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D60906-B03C-460B-B7F2-0F0BC62956A8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21FC07-CCAE-448B-87E3-DDFC911F6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5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6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9525"/>
            <a:ext cx="76200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319338"/>
            <a:ext cx="76200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D60906-B03C-460B-B7F2-0F0BC62956A8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21FC07-CCAE-448B-87E3-DDFC911F6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1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D60906-B03C-460B-B7F2-0F0BC62956A8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21FC07-CCAE-448B-87E3-DDFC911F6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2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2" y="1535113"/>
            <a:ext cx="3659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2" y="2174875"/>
            <a:ext cx="3659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6175" y="1535113"/>
            <a:ext cx="36606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6175" y="2174875"/>
            <a:ext cx="36606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D60906-B03C-460B-B7F2-0F0BC62956A8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21FC07-CCAE-448B-87E3-DDFC911F6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6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D60906-B03C-460B-B7F2-0F0BC62956A8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21FC07-CCAE-448B-87E3-DDFC911F6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9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D60906-B03C-460B-B7F2-0F0BC62956A8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21FC07-CCAE-448B-87E3-DDFC911F6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3050"/>
            <a:ext cx="28194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273050"/>
            <a:ext cx="44958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435100"/>
            <a:ext cx="28194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D60906-B03C-460B-B7F2-0F0BC62956A8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21FC07-CCAE-448B-87E3-DDFC911F6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4648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603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0" y="52149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D60906-B03C-460B-B7F2-0F0BC62956A8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21FC07-CCAE-448B-87E3-DDFC911F6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5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media" Target="../media/media1.wm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ideo" Target="../media/media1.wm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treak_on_black_lg1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 rotWithShape="1">
          <a:blip r:embed="rId15"/>
          <a:srcRect t="56068" b="24204"/>
          <a:stretch/>
        </p:blipFill>
        <p:spPr>
          <a:xfrm>
            <a:off x="0" y="5540190"/>
            <a:ext cx="9144000" cy="13178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507916"/>
            <a:ext cx="9144000" cy="1350084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l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307757"/>
            <a:ext cx="8839200" cy="5397843"/>
          </a:xfrm>
          <a:prstGeom prst="rect">
            <a:avLst/>
          </a:prstGeom>
          <a:solidFill>
            <a:schemeClr val="bg2">
              <a:alpha val="78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21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3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3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84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3" grpId="0" build="p" animBg="1">
        <p:tmplLst>
          <p:tmpl>
            <p:tnLst>
              <p:par>
                <p:cTn presetID="25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-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"/>
                          </p:val>
                        </p:tav>
                        <p:tav tm="100000">
                          <p:val>
                            <p:strVal val="#ppt_w*.05"/>
                          </p:val>
                        </p:tav>
                      </p:tavLst>
                    </p:anim>
                    <p:anim calcmode="lin" valueType="num">
                      <p:cBhvr>
                        <p:cTn dur="500" accel="50000" fill="hold">
                          <p:stCondLst>
                            <p:cond delay="500"/>
                          </p:stCondLst>
                        </p:cTn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.4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2"/>
                          </p:val>
                        </p:tav>
                        <p:tav tm="100000">
                          <p:val>
                            <p:strVal val="#ppt_y+.1"/>
                          </p:val>
                        </p:tav>
                      </p:tavLst>
                    </p:anim>
                    <p:anim calcmode="lin" valueType="num">
                      <p:cBhvr>
                        <p:cTn dur="500" accel="50000" fill="hold">
                          <p:stCondLst>
                            <p:cond delay="50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1000" decel="5000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5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-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"/>
                          </p:val>
                        </p:tav>
                        <p:tav tm="100000">
                          <p:val>
                            <p:strVal val="#ppt_w*.05"/>
                          </p:val>
                        </p:tav>
                      </p:tavLst>
                    </p:anim>
                    <p:anim calcmode="lin" valueType="num">
                      <p:cBhvr>
                        <p:cTn dur="500" accel="50000" fill="hold">
                          <p:stCondLst>
                            <p:cond delay="500"/>
                          </p:stCondLst>
                        </p:cTn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.4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2"/>
                          </p:val>
                        </p:tav>
                        <p:tav tm="100000">
                          <p:val>
                            <p:strVal val="#ppt_y+.1"/>
                          </p:val>
                        </p:tav>
                      </p:tavLst>
                    </p:anim>
                    <p:anim calcmode="lin" valueType="num">
                      <p:cBhvr>
                        <p:cTn dur="500" accel="50000" fill="hold">
                          <p:stCondLst>
                            <p:cond delay="50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1000" decel="5000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5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-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"/>
                          </p:val>
                        </p:tav>
                        <p:tav tm="100000">
                          <p:val>
                            <p:strVal val="#ppt_w*.05"/>
                          </p:val>
                        </p:tav>
                      </p:tavLst>
                    </p:anim>
                    <p:anim calcmode="lin" valueType="num">
                      <p:cBhvr>
                        <p:cTn dur="500" accel="50000" fill="hold">
                          <p:stCondLst>
                            <p:cond delay="500"/>
                          </p:stCondLst>
                        </p:cTn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.4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2"/>
                          </p:val>
                        </p:tav>
                        <p:tav tm="100000">
                          <p:val>
                            <p:strVal val="#ppt_y+.1"/>
                          </p:val>
                        </p:tav>
                      </p:tavLst>
                    </p:anim>
                    <p:anim calcmode="lin" valueType="num">
                      <p:cBhvr>
                        <p:cTn dur="500" accel="50000" fill="hold">
                          <p:stCondLst>
                            <p:cond delay="50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1000" decel="5000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5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-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"/>
                          </p:val>
                        </p:tav>
                        <p:tav tm="100000">
                          <p:val>
                            <p:strVal val="#ppt_w*.05"/>
                          </p:val>
                        </p:tav>
                      </p:tavLst>
                    </p:anim>
                    <p:anim calcmode="lin" valueType="num">
                      <p:cBhvr>
                        <p:cTn dur="500" accel="50000" fill="hold">
                          <p:stCondLst>
                            <p:cond delay="500"/>
                          </p:stCondLst>
                        </p:cTn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.4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2"/>
                          </p:val>
                        </p:tav>
                        <p:tav tm="100000">
                          <p:val>
                            <p:strVal val="#ppt_y+.1"/>
                          </p:val>
                        </p:tav>
                      </p:tavLst>
                    </p:anim>
                    <p:anim calcmode="lin" valueType="num">
                      <p:cBhvr>
                        <p:cTn dur="500" accel="50000" fill="hold">
                          <p:stCondLst>
                            <p:cond delay="50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1000" decel="5000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5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-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"/>
                          </p:val>
                        </p:tav>
                        <p:tav tm="100000">
                          <p:val>
                            <p:strVal val="#ppt_w*.05"/>
                          </p:val>
                        </p:tav>
                      </p:tavLst>
                    </p:anim>
                    <p:anim calcmode="lin" valueType="num">
                      <p:cBhvr>
                        <p:cTn dur="500" accel="50000" fill="hold">
                          <p:stCondLst>
                            <p:cond delay="500"/>
                          </p:stCondLst>
                        </p:cTn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.4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2"/>
                          </p:val>
                        </p:tav>
                        <p:tav tm="100000">
                          <p:val>
                            <p:strVal val="#ppt_y+.1"/>
                          </p:val>
                        </p:tav>
                      </p:tavLst>
                    </p:anim>
                    <p:anim calcmode="lin" valueType="num">
                      <p:cBhvr>
                        <p:cTn dur="500" accel="50000" fill="hold">
                          <p:stCondLst>
                            <p:cond delay="50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1000" decel="5000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5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-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"/>
                          </p:val>
                        </p:tav>
                        <p:tav tm="100000">
                          <p:val>
                            <p:strVal val="#ppt_w*.05"/>
                          </p:val>
                        </p:tav>
                      </p:tavLst>
                    </p:anim>
                    <p:anim calcmode="lin" valueType="num">
                      <p:cBhvr>
                        <p:cTn dur="500" accel="50000" fill="hold">
                          <p:stCondLst>
                            <p:cond delay="500"/>
                          </p:stCondLst>
                        </p:cTn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.4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2"/>
                          </p:val>
                        </p:tav>
                        <p:tav tm="100000">
                          <p:val>
                            <p:strVal val="#ppt_y+.1"/>
                          </p:val>
                        </p:tav>
                      </p:tavLst>
                    </p:anim>
                    <p:anim calcmode="lin" valueType="num">
                      <p:cBhvr>
                        <p:cTn dur="500" accel="50000" fill="hold">
                          <p:stCondLst>
                            <p:cond delay="50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1000" decel="5000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r" defTabSz="914400" rtl="0" eaLnBrk="1" latinLnBrk="0" hangingPunct="1">
        <a:spcBef>
          <a:spcPct val="0"/>
        </a:spcBef>
        <a:buNone/>
        <a:defRPr lang="en-US" sz="4000" b="1" kern="1200" dirty="0" smtClean="0">
          <a:solidFill>
            <a:schemeClr val="tx1"/>
          </a:solidFill>
          <a:effectLst>
            <a:reflection blurRad="6350" stA="250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rgbClr val="C00000"/>
          </a:solidFill>
          <a:effectLst/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accent1">
              <a:lumMod val="75000"/>
            </a:schemeClr>
          </a:solidFill>
          <a:effectLst/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rgbClr val="C00000"/>
          </a:solidFill>
          <a:effectLst/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rgbClr val="C00000"/>
          </a:solidFill>
          <a:effectLst/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rgbClr val="C00000"/>
          </a:solidFill>
          <a:effectLst/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%10Chp07-06p178.gif%20%20%20%20%20%20%20%20%20%20%20%20%20%20%20%20%20%20%20%20%20%20%20%20%20%20%20%20%20%20%20%20%20%20%20%20%20%20%20%20%20%20%20%20%20%20%2000070FDA%0cMacintosh%20HD%20%20%20%20%20%20%20%20%20%20%20%20%20%20%20%20%20%20%20ABA78158: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Acts Timeline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Long-Term Causes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Causes that build over a long time.</a:t>
            </a:r>
          </a:p>
          <a:p>
            <a:endParaRPr lang="en-US" dirty="0"/>
          </a:p>
          <a:p>
            <a:r>
              <a:rPr lang="en-US" dirty="0" smtClean="0"/>
              <a:t>Stamp Act, 1765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American Revolution, 1776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Immediate Causes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Causes that are closer in time to the event they cause.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i="1" dirty="0" smtClean="0"/>
              <a:t>Common Sense, </a:t>
            </a:r>
            <a:r>
              <a:rPr lang="en-US" dirty="0" smtClean="0"/>
              <a:t>1776</a:t>
            </a:r>
          </a:p>
          <a:p>
            <a:endParaRPr lang="en-US" i="1" dirty="0"/>
          </a:p>
          <a:p>
            <a:r>
              <a:rPr lang="en-US" i="1" dirty="0" smtClean="0"/>
              <a:t>American Revolution, 1776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743200" y="3886200"/>
            <a:ext cx="0" cy="1295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048000" y="4038600"/>
            <a:ext cx="1447800" cy="9144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11 years</a:t>
            </a:r>
            <a:endParaRPr lang="en-US" sz="28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629400" y="4953000"/>
            <a:ext cx="0" cy="533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05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UNITED STATES HISTORY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An (Un)Civil </a:t>
            </a:r>
            <a:r>
              <a:rPr lang="en-US" sz="3200" dirty="0" smtClean="0">
                <a:solidFill>
                  <a:srgbClr val="C00000"/>
                </a:solidFill>
              </a:rPr>
              <a:t>War</a:t>
            </a:r>
          </a:p>
          <a:p>
            <a:r>
              <a:rPr lang="en-US" sz="3200" dirty="0" smtClean="0">
                <a:solidFill>
                  <a:srgbClr val="C00000"/>
                </a:solidFill>
              </a:rPr>
              <a:t>Dr. King-Owen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Scott\Documents\Bexley\PictureSets\02 American Revolution\Leaders\ch04_images_hsus_se_p01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762638"/>
            <a:ext cx="1952625" cy="286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04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[2.02] Loyalists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1295400"/>
            <a:ext cx="3886200" cy="539784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American Revolution was a civil war</a:t>
            </a:r>
          </a:p>
          <a:p>
            <a:pPr lvl="1"/>
            <a:r>
              <a:rPr lang="en-US" dirty="0" smtClean="0"/>
              <a:t>1/5 of the Americans were loyal to England</a:t>
            </a:r>
          </a:p>
          <a:p>
            <a:pPr lvl="1"/>
            <a:r>
              <a:rPr lang="en-US" dirty="0" smtClean="0"/>
              <a:t>Called “Tories” (supporters of the King)</a:t>
            </a:r>
          </a:p>
          <a:p>
            <a:pPr lvl="1"/>
            <a:r>
              <a:rPr lang="en-US" dirty="0" smtClean="0"/>
              <a:t>500,000 Loyalists helped the British</a:t>
            </a:r>
          </a:p>
          <a:p>
            <a:pPr lvl="1"/>
            <a:r>
              <a:rPr lang="en-US" dirty="0" smtClean="0"/>
              <a:t>They were:  Indians, Anglicans, Slaves, Wealthy</a:t>
            </a:r>
          </a:p>
          <a:p>
            <a:pPr lvl="1"/>
            <a:endParaRPr lang="en-US" dirty="0"/>
          </a:p>
        </p:txBody>
      </p:sp>
      <p:pic>
        <p:nvPicPr>
          <p:cNvPr id="4" name="Picture 2" descr="map 6-01"/>
          <p:cNvPicPr>
            <a:picLocks noChangeAspect="1" noChangeArrowheads="1"/>
          </p:cNvPicPr>
          <p:nvPr/>
        </p:nvPicPr>
        <p:blipFill>
          <a:blip r:embed="rId2"/>
          <a:srcRect b="6877"/>
          <a:stretch>
            <a:fillRect/>
          </a:stretch>
        </p:blipFill>
        <p:spPr bwMode="auto">
          <a:xfrm>
            <a:off x="0" y="-5822"/>
            <a:ext cx="5486400" cy="6863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1290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[2.02] Black </a:t>
            </a:r>
            <a:r>
              <a:rPr lang="en-US" dirty="0" smtClean="0"/>
              <a:t>Soldiers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336503"/>
            <a:ext cx="5105400" cy="5397843"/>
          </a:xfrm>
        </p:spPr>
        <p:txBody>
          <a:bodyPr/>
          <a:lstStyle/>
          <a:p>
            <a:r>
              <a:rPr lang="en-US" dirty="0" smtClean="0"/>
              <a:t>African-Americans could choose sides</a:t>
            </a:r>
          </a:p>
          <a:p>
            <a:pPr lvl="1"/>
            <a:r>
              <a:rPr lang="en-US" dirty="0" smtClean="0"/>
              <a:t>Some fought for the British (about 4000)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5000 fought for America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100,000 slaves just ran away</a:t>
            </a:r>
            <a:endParaRPr lang="en-US" dirty="0"/>
          </a:p>
        </p:txBody>
      </p:sp>
      <p:pic>
        <p:nvPicPr>
          <p:cNvPr id="4" name="Picture 4" descr="ch06fig0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" r="79581"/>
          <a:stretch/>
        </p:blipFill>
        <p:spPr bwMode="auto">
          <a:xfrm>
            <a:off x="7572413" y="1447800"/>
            <a:ext cx="1571587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ww.dominionofnewyork.com/wp-content/uploads/2012/07/revolutionary-war-soldier-e1341423952848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76"/>
          <a:stretch/>
        </p:blipFill>
        <p:spPr bwMode="auto">
          <a:xfrm>
            <a:off x="15922" y="2667000"/>
            <a:ext cx="2864355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history.org/Foundation/journal/Winter05-06/images/north_2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5" t="46693" r="33243" b="10239"/>
          <a:stretch/>
        </p:blipFill>
        <p:spPr bwMode="auto">
          <a:xfrm>
            <a:off x="660090" y="90485"/>
            <a:ext cx="1576018" cy="257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52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[2.02] Turning </a:t>
            </a:r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07757"/>
            <a:ext cx="4800600" cy="5397843"/>
          </a:xfrm>
        </p:spPr>
        <p:txBody>
          <a:bodyPr/>
          <a:lstStyle/>
          <a:p>
            <a:r>
              <a:rPr lang="en-US" dirty="0" smtClean="0"/>
              <a:t>Saratoga, 1777</a:t>
            </a:r>
          </a:p>
          <a:p>
            <a:pPr lvl="1"/>
            <a:r>
              <a:rPr lang="en-US" dirty="0" smtClean="0"/>
              <a:t>Americans win; French promise to give $$ and troops to help America</a:t>
            </a:r>
          </a:p>
          <a:p>
            <a:r>
              <a:rPr lang="en-US" dirty="0" smtClean="0"/>
              <a:t>Yorktown, 1781</a:t>
            </a:r>
          </a:p>
          <a:p>
            <a:pPr lvl="1"/>
            <a:r>
              <a:rPr lang="en-US" dirty="0" smtClean="0"/>
              <a:t>Americans and French trap the British army; British surrender – America wins the war!</a:t>
            </a:r>
            <a:endParaRPr lang="en-US" dirty="0"/>
          </a:p>
        </p:txBody>
      </p:sp>
      <p:pic>
        <p:nvPicPr>
          <p:cNvPr id="1028" name="Picture 4" descr="C:\Users\Scott\Documents\Bexley\PictureSets\02 American Revolution\1781\Surrender Of Yorktow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90600"/>
            <a:ext cx="35433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78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[2.02] Victory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307757"/>
            <a:ext cx="4191000" cy="539784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Treaty of Paris</a:t>
            </a:r>
            <a:r>
              <a:rPr lang="en-US" dirty="0" smtClean="0"/>
              <a:t>, 1783 – America gets all land to the Mississippi River</a:t>
            </a:r>
          </a:p>
          <a:p>
            <a:r>
              <a:rPr lang="en-US" dirty="0" smtClean="0"/>
              <a:t>Cost of the war:  $101 million ($2.4 trillion today)</a:t>
            </a:r>
          </a:p>
          <a:p>
            <a:r>
              <a:rPr lang="en-US" dirty="0" smtClean="0"/>
              <a:t>217,000 American deaths</a:t>
            </a:r>
          </a:p>
        </p:txBody>
      </p:sp>
      <p:pic>
        <p:nvPicPr>
          <p:cNvPr id="3074" name="Picture 2" descr="C:\Users\Scott\Documents\Bexley\PictureSets\02 American Revolution\Aftermath of the Revolution\Treaty Of Paris 17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5148"/>
            <a:ext cx="4419600" cy="673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7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p07-06p178.gif                                               00070FDAMacintosh HD                   ABA78158: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727566"/>
            <a:ext cx="9055616" cy="6130434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08208" y="11221"/>
            <a:ext cx="8839200" cy="11317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rgbClr val="C00000"/>
                </a:solidFill>
                <a:effectLst/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1" kern="1200">
                <a:solidFill>
                  <a:schemeClr val="accent1">
                    <a:lumMod val="75000"/>
                  </a:schemeClr>
                </a:solidFill>
                <a:effectLst/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rgbClr val="C00000"/>
                </a:solidFill>
                <a:effectLst/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rgbClr val="C00000"/>
                </a:solidFill>
                <a:effectLst/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1" kern="1200">
                <a:solidFill>
                  <a:srgbClr val="C00000"/>
                </a:solidFill>
                <a:effectLst/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War united them, but, now with freedom, would they stay united?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98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TS10188135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A82AB0E-F282-41C3-BBFC-96C5097760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TS101881355</Template>
  <TotalTime>41</TotalTime>
  <Words>214</Words>
  <Application>Microsoft Office PowerPoint</Application>
  <PresentationFormat>On-screen Show (4:3)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Trebuchet MS</vt:lpstr>
      <vt:lpstr>TS101881355</vt:lpstr>
      <vt:lpstr>British Acts Timeline</vt:lpstr>
      <vt:lpstr>UNITED STATES HISTORY</vt:lpstr>
      <vt:lpstr>[2.02] Loyalists</vt:lpstr>
      <vt:lpstr>[2.02] Black Soldiers</vt:lpstr>
      <vt:lpstr>[2.02] Turning Points</vt:lpstr>
      <vt:lpstr>[2.02] Victory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</dc:creator>
  <cp:lastModifiedBy>Scott King-Owen</cp:lastModifiedBy>
  <cp:revision>9</cp:revision>
  <dcterms:created xsi:type="dcterms:W3CDTF">2012-07-26T15:48:45Z</dcterms:created>
  <dcterms:modified xsi:type="dcterms:W3CDTF">2013-08-15T14:24:15Z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TC018813559991</vt:lpwstr>
  </property>
</Properties>
</file>