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9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  <p15:guide id="12" pos="2880">
          <p15:clr>
            <a:srgbClr val="A4A3A4"/>
          </p15:clr>
        </p15:guide>
        <p15:guide id="13" pos="287">
          <p15:clr>
            <a:srgbClr val="A4A3A4"/>
          </p15:clr>
        </p15:guide>
        <p15:guide id="14" pos="5473">
          <p15:clr>
            <a:srgbClr val="A4A3A4"/>
          </p15:clr>
        </p15:guide>
        <p15:guide id="15" pos="611">
          <p15:clr>
            <a:srgbClr val="A4A3A4"/>
          </p15:clr>
        </p15:guide>
        <p15:guide id="16" pos="2160">
          <p15:clr>
            <a:srgbClr val="A4A3A4"/>
          </p15:clr>
        </p15:guide>
        <p15:guide id="17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4660"/>
  </p:normalViewPr>
  <p:slideViewPr>
    <p:cSldViewPr>
      <p:cViewPr varScale="1">
        <p:scale>
          <a:sx n="72" d="100"/>
          <a:sy n="72" d="100"/>
        </p:scale>
        <p:origin x="1086" y="60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  <p:guide pos="2880"/>
        <p:guide pos="287"/>
        <p:guide pos="5473"/>
        <p:guide pos="611"/>
        <p:guide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-277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5/27/2014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5/27/2014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1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2" y="1"/>
            <a:ext cx="548782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685802"/>
            <a:ext cx="2972574" cy="47243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pPr/>
              <a:t>5/27/2014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t>5/27/2014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6069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9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t>5/27/2014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t>5/27/2014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30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8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pPr/>
              <a:t>5/27/2014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685800"/>
            <a:ext cx="3772883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91" y="685800"/>
            <a:ext cx="3772882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t>5/27/2014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501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501" y="1676400"/>
            <a:ext cx="3772883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90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799" y="1676400"/>
            <a:ext cx="3772883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t>5/27/2014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t>5/27/2014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t>5/27/2014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62" y="685800"/>
            <a:ext cx="5029438" cy="54864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t>5/27/2014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362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81C93FC7-9D1A-468B-98DB-D1E8D74418D9}" type="datetimeFigureOut">
              <a:rPr lang="en-US"/>
              <a:t>5/27/2014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39" y="5943600"/>
            <a:ext cx="8230672" cy="762000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40" y="76200"/>
            <a:ext cx="8974887" cy="5791200"/>
          </a:xfrm>
          <a:prstGeom prst="rect">
            <a:avLst/>
          </a:prstGeom>
          <a:solidFill>
            <a:schemeClr val="accent6">
              <a:lumMod val="50000"/>
              <a:alpha val="59000"/>
            </a:schemeClr>
          </a:solidFill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2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2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2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2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2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2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2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2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2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2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 animBg="1">
        <p:tmplLst>
          <p:tmpl lvl="1">
            <p:tnLst>
              <p:par>
                <p:cTn presetID="2" presetClass="exit" presetSubtype="6" fill="hold" nodeType="click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1+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1+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" presetClass="exit" presetSubtype="6" fill="hold" nodeType="click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1+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1+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" presetClass="exit" presetSubtype="6" fill="hold" nodeType="click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1+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1+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" presetClass="exit" presetSubtype="6" fill="hold" nodeType="click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1+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1+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" presetClass="exit" presetSubtype="6" fill="hold" nodeType="click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1+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1+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2" presetClass="exit" presetSubtype="6" fill="hold" nodeType="click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1+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1+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685891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3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1350"/>
        </a:spcBef>
        <a:buClr>
          <a:schemeClr val="accent5">
            <a:lumMod val="20000"/>
            <a:lumOff val="80000"/>
          </a:schemeClr>
        </a:buClr>
        <a:buSzPct val="80000"/>
        <a:buFont typeface="Wingdings" pitchFamily="2" charset="2"/>
        <a:buChar char="v"/>
        <a:defRPr sz="2400" b="1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462024" indent="-214341" algn="l" defTabSz="685891" rtl="0" eaLnBrk="1" latinLnBrk="0" hangingPunct="1">
        <a:lnSpc>
          <a:spcPct val="90000"/>
        </a:lnSpc>
        <a:spcBef>
          <a:spcPts val="450"/>
        </a:spcBef>
        <a:buSzPct val="80000"/>
        <a:buFont typeface="Corbel" pitchFamily="34" charset="0"/>
        <a:buChar char="–"/>
        <a:defRPr sz="2400" b="1" i="1" kern="12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747622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2400" b="1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035696" indent="-212626" algn="l" defTabSz="685891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2400" b="1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1323770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2400" b="1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1611845" indent="-212626" algn="l" defTabSz="685891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99919" indent="-171473" algn="l" defTabSz="685891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87994" indent="-212626" algn="l" defTabSz="685891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76068" indent="-171473" algn="l" defTabSz="685891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%10Chp02-01p036.gif%20%20%20%20%20%20%20%20%20%20%20%20%20%20%20%20%20%20%20%20%20%20%20%20%20%20%20%20%20%20%20%20%20%20%20%20%20%20%20%20%20%20%20%20%20%20%2000070FA5%0cMacintosh%20HD%20%20%20%20%20%20%20%20%20%20%20%20%20%20%20%20%20%20%20ABA78158: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Reading, p. 4-5 “Native Americans”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95000"/>
              <a:lumOff val="5000"/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On your </a:t>
            </a:r>
            <a:r>
              <a:rPr lang="en-US" sz="3200" dirty="0" smtClean="0">
                <a:solidFill>
                  <a:srgbClr val="FFFFCC"/>
                </a:solidFill>
              </a:rPr>
              <a:t>post-it</a:t>
            </a:r>
            <a:r>
              <a:rPr lang="en-US" sz="3200" dirty="0" smtClean="0"/>
              <a:t> note, please write:</a:t>
            </a:r>
          </a:p>
          <a:p>
            <a:pPr lvl="1"/>
            <a:r>
              <a:rPr lang="en-US" sz="3200" dirty="0" smtClean="0"/>
              <a:t>1. How hard was the reading? (write one of the following):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</a:rPr>
              <a:t>Easy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</a:rPr>
              <a:t>Just right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</a:rPr>
              <a:t>Difficult</a:t>
            </a:r>
          </a:p>
          <a:p>
            <a:pPr lvl="1"/>
            <a:r>
              <a:rPr lang="en-US" sz="3200" dirty="0" smtClean="0"/>
              <a:t>2. ONE fact you learned about Native Americans from your reading.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Put the </a:t>
            </a:r>
            <a:r>
              <a:rPr lang="en-US" sz="3200" dirty="0" smtClean="0">
                <a:solidFill>
                  <a:srgbClr val="FFFFCC"/>
                </a:solidFill>
              </a:rPr>
              <a:t>post-it</a:t>
            </a:r>
            <a:r>
              <a:rPr lang="en-US" sz="3200" dirty="0" smtClean="0"/>
              <a:t> on the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blue paper </a:t>
            </a:r>
            <a:r>
              <a:rPr lang="en-US" sz="3200" dirty="0" smtClean="0"/>
              <a:t>at the</a:t>
            </a:r>
            <a:r>
              <a:rPr lang="en-US" sz="3200" u="sng" dirty="0" smtClean="0"/>
              <a:t> front </a:t>
            </a:r>
            <a:r>
              <a:rPr lang="en-US" sz="3200" dirty="0" smtClean="0"/>
              <a:t>of the room (next to the </a:t>
            </a:r>
            <a:r>
              <a:rPr lang="en-US" sz="3200" dirty="0" err="1" smtClean="0"/>
              <a:t>smartboard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86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p02-01p036.gif                                               00070FA5Macintosh HD                   ABA78158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" y="0"/>
            <a:ext cx="783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41897_p_0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846"/>
            <a:ext cx="8839199" cy="67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41897_P_0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" y="18197"/>
            <a:ext cx="9059231" cy="68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h01co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" y="0"/>
            <a:ext cx="41707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h01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15" y="990600"/>
            <a:ext cx="510935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1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01fig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4" y="-25894"/>
            <a:ext cx="8001893" cy="68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1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3657361" cy="6858000"/>
          </a:xfrm>
          <a:solidFill>
            <a:schemeClr val="accent3">
              <a:lumMod val="20000"/>
              <a:lumOff val="80000"/>
              <a:alpha val="23000"/>
            </a:schemeClr>
          </a:solidFill>
        </p:spPr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633" y="3200400"/>
            <a:ext cx="2972574" cy="762000"/>
          </a:xfrm>
          <a:noFill/>
        </p:spPr>
        <p:txBody>
          <a:bodyPr>
            <a:noAutofit/>
          </a:bodyPr>
          <a:lstStyle/>
          <a:p>
            <a:r>
              <a:rPr lang="en-US" sz="4000" dirty="0"/>
              <a:t>The Invasion of </a:t>
            </a:r>
            <a:r>
              <a:rPr lang="en-US" sz="4000" dirty="0" smtClean="0"/>
              <a:t>America</a:t>
            </a:r>
          </a:p>
          <a:p>
            <a:r>
              <a:rPr lang="en-US" sz="4000" dirty="0" smtClean="0"/>
              <a:t>[1.01]</a:t>
            </a:r>
            <a:endParaRPr lang="en-US" sz="4000" dirty="0"/>
          </a:p>
          <a:p>
            <a:endParaRPr lang="en-US" sz="2400" dirty="0"/>
          </a:p>
          <a:p>
            <a:r>
              <a:rPr lang="en-US" sz="2400" dirty="0"/>
              <a:t>Dr. King-Owen</a:t>
            </a: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Notes in DKO-Land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How to take notes in this class:</a:t>
            </a:r>
          </a:p>
          <a:p>
            <a:pPr lvl="1"/>
            <a:r>
              <a:rPr lang="en-US" sz="3000" dirty="0" smtClean="0"/>
              <a:t>Abbreviate common terms/use symbols</a:t>
            </a:r>
          </a:p>
          <a:p>
            <a:pPr lvl="2"/>
            <a:r>
              <a:rPr lang="en-US" sz="3000" dirty="0" smtClean="0"/>
              <a:t>Gov’t = government, </a:t>
            </a:r>
            <a:r>
              <a:rPr lang="en-US" sz="3000" dirty="0" smtClean="0">
                <a:sym typeface="Wingdings" pitchFamily="2" charset="2"/>
              </a:rPr>
              <a:t> = caused</a:t>
            </a:r>
          </a:p>
          <a:p>
            <a:pPr lvl="1"/>
            <a:r>
              <a:rPr lang="en-US" sz="3000" dirty="0" smtClean="0">
                <a:sym typeface="Wingdings" pitchFamily="2" charset="2"/>
              </a:rPr>
              <a:t>Summarize what is on the slide – COPYING EXACTLY WHAT IS ON THE SLIDE </a:t>
            </a:r>
            <a:r>
              <a:rPr lang="en-US" sz="3000" dirty="0" smtClean="0">
                <a:solidFill>
                  <a:srgbClr val="FFFF00"/>
                </a:solidFill>
                <a:sym typeface="Wingdings" pitchFamily="2" charset="2"/>
              </a:rPr>
              <a:t>IS NOT USEFUL</a:t>
            </a:r>
          </a:p>
          <a:p>
            <a:pPr lvl="1"/>
            <a:r>
              <a:rPr lang="en-US" sz="3000" dirty="0" smtClean="0">
                <a:sym typeface="Wingdings" pitchFamily="2" charset="2"/>
              </a:rPr>
              <a:t>Listen to what I say to ADD to your notes:</a:t>
            </a:r>
          </a:p>
          <a:p>
            <a:pPr lvl="2"/>
            <a:r>
              <a:rPr lang="en-US" sz="3000" dirty="0" smtClean="0">
                <a:sym typeface="Wingdings" pitchFamily="2" charset="2"/>
              </a:rPr>
              <a:t>First time:  I explain the point</a:t>
            </a:r>
          </a:p>
          <a:p>
            <a:pPr lvl="2"/>
            <a:r>
              <a:rPr lang="en-US" sz="3000" dirty="0" smtClean="0">
                <a:sym typeface="Wingdings" pitchFamily="2" charset="2"/>
              </a:rPr>
              <a:t>Second time:  </a:t>
            </a: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Wingdings" pitchFamily="2" charset="2"/>
              </a:rPr>
              <a:t>I explain it a different way</a:t>
            </a:r>
          </a:p>
          <a:p>
            <a:pPr lvl="2"/>
            <a:r>
              <a:rPr lang="en-US" sz="3000" dirty="0" smtClean="0">
                <a:sym typeface="Wingdings" pitchFamily="2" charset="2"/>
              </a:rPr>
              <a:t>Third time:  </a:t>
            </a:r>
            <a:r>
              <a:rPr lang="en-US" sz="3000" dirty="0" smtClean="0">
                <a:solidFill>
                  <a:srgbClr val="FFC000"/>
                </a:solidFill>
                <a:sym typeface="Wingdings" pitchFamily="2" charset="2"/>
              </a:rPr>
              <a:t>I compare it to something more familiar</a:t>
            </a:r>
          </a:p>
          <a:p>
            <a:pPr lvl="2"/>
            <a:r>
              <a:rPr lang="en-US" sz="3000" dirty="0" smtClean="0">
                <a:sym typeface="Wingdings" pitchFamily="2" charset="2"/>
              </a:rPr>
              <a:t>Fourth time:  </a:t>
            </a:r>
            <a:r>
              <a:rPr lang="en-US" sz="3000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I tell why its important, give additional information, or connect it to a big idea</a:t>
            </a:r>
            <a:endParaRPr lang="en-US" sz="3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Notes Format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99580" cy="594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sz="2700" b="1" dirty="0">
                <a:solidFill>
                  <a:schemeClr val="accent1"/>
                </a:solidFill>
              </a:rPr>
              <a:t>Key Points</a:t>
            </a:r>
          </a:p>
          <a:p>
            <a:pPr algn="ctr"/>
            <a:endParaRPr lang="en-US" sz="2700" b="1" dirty="0">
              <a:solidFill>
                <a:schemeClr val="accent1"/>
              </a:solidFill>
            </a:endParaRPr>
          </a:p>
          <a:p>
            <a:pPr algn="ctr"/>
            <a:r>
              <a:rPr lang="en-US" sz="2700" b="1" dirty="0">
                <a:solidFill>
                  <a:schemeClr val="accent1"/>
                </a:solidFill>
              </a:rPr>
              <a:t>Terms</a:t>
            </a:r>
          </a:p>
          <a:p>
            <a:pPr algn="ctr"/>
            <a:endParaRPr lang="en-US" sz="2700" b="1" dirty="0">
              <a:solidFill>
                <a:schemeClr val="accent1"/>
              </a:solidFill>
            </a:endParaRPr>
          </a:p>
          <a:p>
            <a:pPr algn="ctr"/>
            <a:r>
              <a:rPr lang="en-US" sz="2700" b="1" dirty="0">
                <a:solidFill>
                  <a:schemeClr val="accent1"/>
                </a:solidFill>
              </a:rPr>
              <a:t>Questions</a:t>
            </a:r>
          </a:p>
          <a:p>
            <a:pPr algn="ctr"/>
            <a:endParaRPr lang="en-US" sz="2700" b="1" dirty="0">
              <a:solidFill>
                <a:schemeClr val="accent1"/>
              </a:solidFill>
            </a:endParaRPr>
          </a:p>
          <a:p>
            <a:pPr algn="ctr"/>
            <a:endParaRPr lang="en-US" sz="27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9579" y="0"/>
            <a:ext cx="714442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Regular class notes go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5589" y="4114800"/>
            <a:ext cx="7158410" cy="18288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sz="2700" b="1" dirty="0">
                <a:solidFill>
                  <a:schemeClr val="accent4">
                    <a:lumMod val="50000"/>
                  </a:schemeClr>
                </a:solidFill>
              </a:rPr>
              <a:t>Summary of the Whole Page</a:t>
            </a:r>
          </a:p>
        </p:txBody>
      </p:sp>
    </p:spTree>
    <p:extLst>
      <p:ext uri="{BB962C8B-B14F-4D97-AF65-F5344CB8AC3E}">
        <p14:creationId xmlns:p14="http://schemas.microsoft.com/office/powerpoint/2010/main" val="11489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</a:t>
            </a:r>
            <a:r>
              <a:rPr lang="en-US" dirty="0" smtClean="0"/>
              <a:t>, Gold, and Glory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1400s:  Europeans begin exploring</a:t>
            </a:r>
          </a:p>
          <a:p>
            <a:pPr lvl="1"/>
            <a:r>
              <a:rPr lang="en-US" sz="3200" dirty="0" smtClean="0"/>
              <a:t>Three Motives</a:t>
            </a:r>
          </a:p>
          <a:p>
            <a:pPr lvl="2"/>
            <a:r>
              <a:rPr lang="en-US" sz="3200" dirty="0" smtClean="0"/>
              <a:t>God – spread religions (Catholicism especially)</a:t>
            </a:r>
          </a:p>
          <a:p>
            <a:pPr lvl="2"/>
            <a:r>
              <a:rPr lang="en-US" sz="3200" dirty="0" smtClean="0"/>
              <a:t>Gold – riches through trade or taking resources</a:t>
            </a:r>
          </a:p>
          <a:p>
            <a:pPr lvl="2"/>
            <a:r>
              <a:rPr lang="en-US" sz="3200" dirty="0" smtClean="0"/>
              <a:t>Glory – personal and national pride</a:t>
            </a:r>
          </a:p>
          <a:p>
            <a:pPr lvl="2"/>
            <a:endParaRPr lang="en-US" sz="3200" dirty="0"/>
          </a:p>
          <a:p>
            <a:pPr lvl="1"/>
            <a:r>
              <a:rPr lang="en-US" sz="3200" dirty="0" smtClean="0"/>
              <a:t>1492:  Christopher Columbus starts the Columbian Exchange</a:t>
            </a:r>
          </a:p>
          <a:p>
            <a:pPr lvl="2"/>
            <a:r>
              <a:rPr lang="en-US" sz="3200" dirty="0" smtClean="0"/>
              <a:t>Movement of plants, animals, people, diseases, metals, and ideas between Old and New Worlds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Notes Format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99580" cy="594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sz="2700" b="1" dirty="0">
                <a:solidFill>
                  <a:schemeClr val="accent1"/>
                </a:solidFill>
              </a:rPr>
              <a:t>[1.01]</a:t>
            </a:r>
          </a:p>
          <a:p>
            <a:pPr algn="ctr"/>
            <a:endParaRPr lang="en-US" sz="2700" b="1" dirty="0">
              <a:solidFill>
                <a:schemeClr val="accent1"/>
              </a:solidFill>
            </a:endParaRPr>
          </a:p>
          <a:p>
            <a:pPr algn="ctr"/>
            <a:r>
              <a:rPr lang="en-US" sz="2700" b="1" dirty="0">
                <a:solidFill>
                  <a:schemeClr val="accent1"/>
                </a:solidFill>
              </a:rPr>
              <a:t>Why did Europe explore?</a:t>
            </a:r>
          </a:p>
          <a:p>
            <a:pPr algn="ctr"/>
            <a:endParaRPr lang="en-US" sz="2700" b="1" dirty="0">
              <a:solidFill>
                <a:schemeClr val="accent1"/>
              </a:solidFill>
            </a:endParaRPr>
          </a:p>
          <a:p>
            <a:pPr algn="ctr"/>
            <a:r>
              <a:rPr lang="en-US" sz="2700" b="1" dirty="0">
                <a:solidFill>
                  <a:schemeClr val="accent1"/>
                </a:solidFill>
              </a:rPr>
              <a:t>Motives</a:t>
            </a:r>
          </a:p>
          <a:p>
            <a:pPr algn="ctr"/>
            <a:endParaRPr lang="en-US" sz="2700" b="1" dirty="0">
              <a:solidFill>
                <a:schemeClr val="accent1"/>
              </a:solidFill>
            </a:endParaRPr>
          </a:p>
          <a:p>
            <a:pPr algn="ctr"/>
            <a:r>
              <a:rPr lang="en-US" sz="2700" b="1" dirty="0">
                <a:solidFill>
                  <a:schemeClr val="accent1"/>
                </a:solidFill>
              </a:rPr>
              <a:t>Col. Exch.</a:t>
            </a:r>
          </a:p>
          <a:p>
            <a:pPr algn="ctr"/>
            <a:endParaRPr lang="en-US" sz="2700" b="1" dirty="0">
              <a:solidFill>
                <a:schemeClr val="accent1"/>
              </a:solidFill>
            </a:endParaRPr>
          </a:p>
          <a:p>
            <a:pPr algn="ctr"/>
            <a:endParaRPr lang="en-US" sz="27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9579" y="0"/>
            <a:ext cx="714442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marL="514419" indent="-514419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1400s- Europeans start exploring; have 3 desires</a:t>
            </a:r>
          </a:p>
          <a:p>
            <a:pPr marL="857364" lvl="1" indent="-514419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God (spread religion)</a:t>
            </a:r>
          </a:p>
          <a:p>
            <a:pPr marL="857364" lvl="1" indent="-514419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Gold (get rich)</a:t>
            </a:r>
          </a:p>
          <a:p>
            <a:pPr marL="857364" lvl="1" indent="-514419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Glory (pride in self/country)</a:t>
            </a:r>
          </a:p>
          <a:p>
            <a:pPr marL="514419" indent="-514419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1492, Columbus starts Col. Exchange</a:t>
            </a:r>
          </a:p>
          <a:p>
            <a:pPr marL="857364" lvl="1" indent="-514419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Mov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. of plants, animals, gold/silver, diseases, people, ideas- Old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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New World</a:t>
            </a:r>
          </a:p>
          <a:p>
            <a:pPr marL="857364" lvl="1" indent="-514419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It had + and - effects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5589" y="4114800"/>
            <a:ext cx="7158410" cy="18288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Europeans, seeking God, gold, and glory started exploring in the 1400s and started the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Columbian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exchange between old and new worlds.</a:t>
            </a:r>
          </a:p>
        </p:txBody>
      </p:sp>
    </p:spTree>
    <p:extLst>
      <p:ext uri="{BB962C8B-B14F-4D97-AF65-F5344CB8AC3E}">
        <p14:creationId xmlns:p14="http://schemas.microsoft.com/office/powerpoint/2010/main" val="24729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ott\Documents\Bexley\PictureSets\01 Colonial Era\ChartsandGraphs\TASv3_01052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9144000" cy="43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01fig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67" y="-76598"/>
            <a:ext cx="5296465" cy="691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</a:t>
            </a:r>
            <a:r>
              <a:rPr lang="en-US" dirty="0" smtClean="0"/>
              <a:t>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Native Americans (American Indians) and Europe:</a:t>
            </a:r>
          </a:p>
          <a:p>
            <a:pPr lvl="1"/>
            <a:r>
              <a:rPr lang="en-US" sz="3200" dirty="0" smtClean="0"/>
              <a:t>Death</a:t>
            </a:r>
          </a:p>
          <a:p>
            <a:pPr lvl="2"/>
            <a:r>
              <a:rPr lang="en-US" sz="3200" dirty="0" smtClean="0"/>
              <a:t>80-90% of some Indian peoples were wiped out by European diseases (Indians were not immune)</a:t>
            </a:r>
          </a:p>
          <a:p>
            <a:pPr lvl="1"/>
            <a:r>
              <a:rPr lang="en-US" sz="3200" dirty="0" smtClean="0"/>
              <a:t>Dispossession (</a:t>
            </a:r>
            <a:r>
              <a:rPr lang="en-US" sz="3200" dirty="0" smtClean="0">
                <a:solidFill>
                  <a:schemeClr val="bg1"/>
                </a:solidFill>
              </a:rPr>
              <a:t>Dis</a:t>
            </a:r>
            <a:r>
              <a:rPr lang="en-US" sz="3200" dirty="0" smtClean="0"/>
              <a:t>, “take away,” </a:t>
            </a:r>
            <a:r>
              <a:rPr lang="en-US" sz="3200" dirty="0" smtClean="0">
                <a:solidFill>
                  <a:schemeClr val="bg1"/>
                </a:solidFill>
              </a:rPr>
              <a:t>possession</a:t>
            </a:r>
            <a:r>
              <a:rPr lang="en-US" sz="3200" dirty="0" smtClean="0"/>
              <a:t>, “ownership”)</a:t>
            </a:r>
          </a:p>
          <a:p>
            <a:pPr lvl="2"/>
            <a:r>
              <a:rPr lang="en-US" sz="3200" dirty="0" smtClean="0"/>
              <a:t>Indians lost land – stolen or purchased</a:t>
            </a:r>
          </a:p>
          <a:p>
            <a:pPr lvl="1"/>
            <a:r>
              <a:rPr lang="en-US" sz="3200" dirty="0" smtClean="0"/>
              <a:t>Dependence</a:t>
            </a:r>
          </a:p>
          <a:p>
            <a:pPr lvl="2"/>
            <a:r>
              <a:rPr lang="en-US" sz="3200" dirty="0" smtClean="0"/>
              <a:t>Indians became dependent on European goods – tools, guns, bullets, alcohol, clothing, paint</a:t>
            </a:r>
          </a:p>
          <a:p>
            <a:pPr marL="0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5955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ott\Documents\Bexley\PictureSets\01 Colonial Era\IndianPeoples\ch01fi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67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801084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72590D-5915-4114-80CA-242FE40836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TS102801084</Template>
  <TotalTime>0</TotalTime>
  <Words>425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Wingdings</vt:lpstr>
      <vt:lpstr>TS102801084</vt:lpstr>
      <vt:lpstr>Reading, p. 4-5 “Native Americans”</vt:lpstr>
      <vt:lpstr>United States History</vt:lpstr>
      <vt:lpstr>Taking Notes in DKO-Land</vt:lpstr>
      <vt:lpstr>Cornell Notes Format</vt:lpstr>
      <vt:lpstr>God, Gold, and Glory</vt:lpstr>
      <vt:lpstr>Cornell Notes Format</vt:lpstr>
      <vt:lpstr>PowerPoint Presentation</vt:lpstr>
      <vt:lpstr>Consequences of Contact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2012-07-26T15:39:13Z</dcterms:created>
  <dcterms:modified xsi:type="dcterms:W3CDTF">2014-05-27T16:25:33Z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