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51" r:id="rId3"/>
  </p:sldMasterIdLst>
  <p:handoutMasterIdLst>
    <p:handoutMasterId r:id="rId18"/>
  </p:handoutMasterIdLst>
  <p:sldIdLst>
    <p:sldId id="266" r:id="rId4"/>
    <p:sldId id="267" r:id="rId5"/>
    <p:sldId id="268" r:id="rId6"/>
    <p:sldId id="269" r:id="rId7"/>
    <p:sldId id="256" r:id="rId8"/>
    <p:sldId id="257" r:id="rId9"/>
    <p:sldId id="265" r:id="rId10"/>
    <p:sldId id="258" r:id="rId11"/>
    <p:sldId id="260" r:id="rId12"/>
    <p:sldId id="264" r:id="rId13"/>
    <p:sldId id="259" r:id="rId14"/>
    <p:sldId id="271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6" autoAdjust="0"/>
  </p:normalViewPr>
  <p:slideViewPr>
    <p:cSldViewPr>
      <p:cViewPr varScale="1">
        <p:scale>
          <a:sx n="72" d="100"/>
          <a:sy n="72" d="100"/>
        </p:scale>
        <p:origin x="102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E8596F-C34F-49F8-9B12-0C16C3DB2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1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386397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6500" y="43307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79C8AB-325B-47E6-A3EE-BDD265450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40C7A1-5FF2-44F3-BFF3-52F5C073B6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5923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3810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10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ACF60C-CA74-4E5E-A60B-00A849C2B5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749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C7C81-ED8F-4C92-97E0-F1B8771AA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26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69801-1D94-4B6C-9DED-246CC821CD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FD7FE-1B0F-462D-945B-C61F109896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55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8"/>
            <a:ext cx="4038600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8"/>
            <a:ext cx="4038600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1D8CC-C907-4616-ACD0-E9A4387A37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09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7CD44-1699-4E1C-8382-6ED6C0244D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06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7769F-C35C-455E-B6C6-4E125A836C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97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22634-7A6C-4CAE-AC82-4D485370D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40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5BAAA-6AD5-4AA7-9702-5FA32F027F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6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F98834-A921-499F-9819-5E7CF9B0E7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43250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F7A0E-5E46-499C-BF72-CF326449A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17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2DCAE-8633-40EC-93A8-FC1CA1788E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00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769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F6DD1-655F-4F42-B673-5E3D0C1E70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7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2879C4-A625-4532-8F72-04D3704830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68209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990600"/>
            <a:ext cx="3505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990600"/>
            <a:ext cx="3505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4363A0-32A9-4517-82DD-2E03B6C461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1877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7E3EAC-2228-41B3-850D-F44B42F8F3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1987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463F71-55D6-4250-9564-90AFFC748A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3191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DFF627-01D6-484D-BAD5-935705DC1E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9583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043144-4F0B-43ED-8CB6-7E7E0FB8BB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5952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781AF7-D7C2-4366-B4A5-46BFF49DFD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6056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686800" cy="5715000"/>
          </a:xfrm>
          <a:prstGeom prst="rect">
            <a:avLst/>
          </a:prstGeom>
          <a:solidFill>
            <a:schemeClr val="bg2">
              <a:lumMod val="95000"/>
              <a:lumOff val="5000"/>
              <a:alpha val="86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nimBg="1">
        <p:tmplLst>
          <p:tmpl>
            <p:tnLst>
              <p:par>
                <p:cTn presetID="14" presetClass="entr" presetSubtype="5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5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5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5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5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5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vertic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6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FFFF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FFFF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FFFF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FFFF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FFFF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FFFF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FFFF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FFFF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 i="1">
          <a:solidFill>
            <a:schemeClr val="accent3">
              <a:lumMod val="20000"/>
              <a:lumOff val="8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CC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rgbClr val="CC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CC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CC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2838"/>
            <a:ext cx="8229600" cy="51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E2BF6D-91AE-4665-A398-34FF211C33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%10Chp04-04p098.gif%20%20%20%20%20%20%20%20%20%20%20%20%20%20%20%20%20%20%20%20%20%20%20%20%20%20%20%20%20%20%20%20%20%20%20%20%20%20%20%20%20%20%20%20%20%20%2000070FBD%0cMacintosh%20HD%20%20%20%20%20%20%20%20%20%20%20%20%20%20%20%20%20%20%20ABA78158: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%10Chp04-02p078.gif%20%20%20%20%20%20%20%20%20%20%20%20%20%20%20%20%20%20%20%20%20%20%20%20%20%20%20%20%20%20%20%20%20%20%20%20%20%20%20%20%20%20%20%20%20%20%2000070FBD%0cMacintosh%20HD%20%20%20%20%20%20%20%20%20%20%20%20%20%20%20%20%20%20%20ABA78158: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see, I think, I wonder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/>
          <a:lstStyle/>
          <a:p>
            <a:r>
              <a:rPr lang="en-US" dirty="0" smtClean="0"/>
              <a:t>As we look at the next three images, write down one sentence for each.</a:t>
            </a:r>
          </a:p>
          <a:p>
            <a:r>
              <a:rPr lang="en-US" dirty="0" smtClean="0"/>
              <a:t>One sentence must begin with </a:t>
            </a:r>
            <a:r>
              <a:rPr lang="en-US" dirty="0" smtClean="0">
                <a:solidFill>
                  <a:srgbClr val="FFFF00"/>
                </a:solidFill>
              </a:rPr>
              <a:t>I see </a:t>
            </a:r>
            <a:r>
              <a:rPr lang="en-US" dirty="0" smtClean="0"/>
              <a:t>(and </a:t>
            </a:r>
            <a:r>
              <a:rPr lang="en-US" u="sng" dirty="0" smtClean="0">
                <a:solidFill>
                  <a:srgbClr val="FFFF00"/>
                </a:solidFill>
              </a:rPr>
              <a:t>describe</a:t>
            </a:r>
            <a:r>
              <a:rPr lang="en-US" dirty="0" smtClean="0"/>
              <a:t> what you see)</a:t>
            </a:r>
          </a:p>
          <a:p>
            <a:r>
              <a:rPr lang="en-US" dirty="0" smtClean="0"/>
              <a:t>One sentence must begin with </a:t>
            </a:r>
            <a:r>
              <a:rPr lang="en-US" dirty="0" smtClean="0">
                <a:solidFill>
                  <a:srgbClr val="FFFF00"/>
                </a:solidFill>
              </a:rPr>
              <a:t>I think</a:t>
            </a:r>
            <a:r>
              <a:rPr lang="en-US" dirty="0" smtClean="0"/>
              <a:t> (and then tell us </a:t>
            </a:r>
            <a:r>
              <a:rPr lang="en-US" u="sng" dirty="0" smtClean="0">
                <a:solidFill>
                  <a:srgbClr val="FFFF00"/>
                </a:solidFill>
              </a:rPr>
              <a:t>what you think</a:t>
            </a:r>
            <a:r>
              <a:rPr lang="en-US" dirty="0" smtClean="0"/>
              <a:t> about the image)</a:t>
            </a:r>
          </a:p>
          <a:p>
            <a:r>
              <a:rPr lang="en-US" dirty="0" smtClean="0"/>
              <a:t>One sentence must begin with </a:t>
            </a:r>
            <a:r>
              <a:rPr lang="en-US" dirty="0" smtClean="0">
                <a:solidFill>
                  <a:srgbClr val="FFFF00"/>
                </a:solidFill>
              </a:rPr>
              <a:t>I wonder</a:t>
            </a:r>
            <a:r>
              <a:rPr lang="en-US" dirty="0" smtClean="0"/>
              <a:t> (and tell us what </a:t>
            </a:r>
            <a:r>
              <a:rPr lang="en-US" u="sng" dirty="0" smtClean="0">
                <a:solidFill>
                  <a:srgbClr val="FFFF00"/>
                </a:solidFill>
              </a:rPr>
              <a:t>you are wondering about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34573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abl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20"/>
            <a:ext cx="3720152" cy="688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ch04fig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433248" cy="687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915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Slavery?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Slaves were needed to work plantations in the South</a:t>
            </a:r>
          </a:p>
          <a:p>
            <a:pPr lvl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Virginia:  Tobacco</a:t>
            </a:r>
          </a:p>
          <a:p>
            <a:pPr lvl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South Carolina:  Rice</a:t>
            </a:r>
          </a:p>
          <a:p>
            <a:r>
              <a:rPr lang="en-US" dirty="0" smtClean="0"/>
              <a:t>Slaves were part of the </a:t>
            </a:r>
            <a:r>
              <a:rPr lang="en-US" dirty="0" smtClean="0">
                <a:solidFill>
                  <a:srgbClr val="FFFF00"/>
                </a:solidFill>
              </a:rPr>
              <a:t>Triangular Trade</a:t>
            </a:r>
            <a:r>
              <a:rPr lang="en-US" dirty="0" smtClean="0"/>
              <a:t> Network</a:t>
            </a:r>
          </a:p>
          <a:p>
            <a:pPr lvl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Linked Europe, the Americas, and Africa in exchange of goods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463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angulartrade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25904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 rot="20609738">
            <a:off x="1974471" y="1386361"/>
            <a:ext cx="5499453" cy="213770"/>
          </a:xfrm>
          <a:prstGeom prst="homePlate">
            <a:avLst/>
          </a:prstGeom>
          <a:solidFill>
            <a:srgbClr val="6893C6"/>
          </a:solidFill>
          <a:ln>
            <a:solidFill>
              <a:srgbClr val="68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Tobacco, indigo, flour, lumber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 rot="20601068" flipH="1">
            <a:off x="1734506" y="1657693"/>
            <a:ext cx="5747343" cy="182714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Manufactured goods</a:t>
            </a:r>
            <a:endParaRPr lang="en-US" b="1" dirty="0"/>
          </a:p>
        </p:txBody>
      </p:sp>
      <p:sp>
        <p:nvSpPr>
          <p:cNvPr id="10" name="Pentagon 9"/>
          <p:cNvSpPr/>
          <p:nvPr/>
        </p:nvSpPr>
        <p:spPr>
          <a:xfrm>
            <a:off x="1752600" y="2590800"/>
            <a:ext cx="5943600" cy="210312"/>
          </a:xfrm>
          <a:prstGeom prst="homePlate">
            <a:avLst/>
          </a:prstGeom>
          <a:solidFill>
            <a:srgbClr val="6893C6"/>
          </a:solidFill>
          <a:ln>
            <a:solidFill>
              <a:srgbClr val="68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fish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rot="21352109">
            <a:off x="1142676" y="3129749"/>
            <a:ext cx="6508118" cy="225747"/>
          </a:xfrm>
          <a:prstGeom prst="homePlate">
            <a:avLst/>
          </a:prstGeom>
          <a:solidFill>
            <a:srgbClr val="6893C6"/>
          </a:solidFill>
          <a:ln>
            <a:solidFill>
              <a:srgbClr val="68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rice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1524000" y="2590800"/>
            <a:ext cx="5257800" cy="210312"/>
          </a:xfrm>
          <a:prstGeom prst="homePlate">
            <a:avLst/>
          </a:prstGeom>
          <a:solidFill>
            <a:srgbClr val="6893C6"/>
          </a:solidFill>
          <a:ln>
            <a:solidFill>
              <a:srgbClr val="68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Salt, wine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 rot="1319087" flipH="1">
            <a:off x="1276654" y="3946277"/>
            <a:ext cx="5648704" cy="182880"/>
          </a:xfrm>
          <a:prstGeom prst="homePlate">
            <a:avLst/>
          </a:prstGeom>
          <a:solidFill>
            <a:srgbClr val="6893C6"/>
          </a:solidFill>
          <a:ln>
            <a:solidFill>
              <a:srgbClr val="68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slaves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 rot="4293228">
            <a:off x="759201" y="3741887"/>
            <a:ext cx="1643062" cy="192933"/>
          </a:xfrm>
          <a:prstGeom prst="homePlate">
            <a:avLst/>
          </a:prstGeom>
          <a:solidFill>
            <a:srgbClr val="6893C6"/>
          </a:solidFill>
          <a:ln>
            <a:solidFill>
              <a:srgbClr val="68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Pentagon 20"/>
          <p:cNvSpPr/>
          <p:nvPr/>
        </p:nvSpPr>
        <p:spPr>
          <a:xfrm rot="15052762" flipV="1">
            <a:off x="893513" y="3535769"/>
            <a:ext cx="1217979" cy="202638"/>
          </a:xfrm>
          <a:prstGeom prst="homePlate">
            <a:avLst/>
          </a:prstGeom>
          <a:solidFill>
            <a:srgbClr val="6893C6"/>
          </a:solidFill>
          <a:ln>
            <a:solidFill>
              <a:srgbClr val="68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Rice, fish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 rot="19910909" flipH="1">
            <a:off x="767085" y="2751497"/>
            <a:ext cx="7194236" cy="210312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Manufactured goods</a:t>
            </a:r>
            <a:endParaRPr lang="en-US" b="1" dirty="0"/>
          </a:p>
        </p:txBody>
      </p:sp>
      <p:sp>
        <p:nvSpPr>
          <p:cNvPr id="14" name="Pentagon 13"/>
          <p:cNvSpPr/>
          <p:nvPr/>
        </p:nvSpPr>
        <p:spPr>
          <a:xfrm rot="19926337">
            <a:off x="4988071" y="1648911"/>
            <a:ext cx="2866467" cy="210312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Molasses, sugar</a:t>
            </a:r>
            <a:endParaRPr lang="en-US" b="1" dirty="0"/>
          </a:p>
        </p:txBody>
      </p:sp>
      <p:sp>
        <p:nvSpPr>
          <p:cNvPr id="16" name="Pentagon 15"/>
          <p:cNvSpPr/>
          <p:nvPr/>
        </p:nvSpPr>
        <p:spPr>
          <a:xfrm rot="1333305">
            <a:off x="5232177" y="4719369"/>
            <a:ext cx="1621190" cy="182880"/>
          </a:xfrm>
          <a:prstGeom prst="homePlate">
            <a:avLst/>
          </a:prstGeom>
          <a:solidFill>
            <a:srgbClr val="6893C6"/>
          </a:solidFill>
          <a:ln>
            <a:solidFill>
              <a:srgbClr val="6893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rum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 rot="465904" flipH="1">
            <a:off x="2065268" y="4978744"/>
            <a:ext cx="4923494" cy="450607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slaves</a:t>
            </a:r>
            <a:endParaRPr lang="en-US" b="1" dirty="0"/>
          </a:p>
        </p:txBody>
      </p:sp>
      <p:sp>
        <p:nvSpPr>
          <p:cNvPr id="22" name="Curved Right Arrow 21"/>
          <p:cNvSpPr/>
          <p:nvPr/>
        </p:nvSpPr>
        <p:spPr>
          <a:xfrm rot="243404">
            <a:off x="6275601" y="1263993"/>
            <a:ext cx="1371600" cy="2971800"/>
          </a:xfrm>
          <a:prstGeom prst="curvedRightArrow">
            <a:avLst>
              <a:gd name="adj1" fmla="val 19361"/>
              <a:gd name="adj2" fmla="val 28546"/>
              <a:gd name="adj3" fmla="val 2407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6200000">
            <a:off x="1981200" y="-381000"/>
            <a:ext cx="4953000" cy="7239000"/>
          </a:xfrm>
          <a:prstGeom prst="triangle">
            <a:avLst>
              <a:gd name="adj" fmla="val 53609"/>
            </a:avLst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57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1" grpId="0" animBg="1"/>
      <p:bldP spid="15" grpId="0" animBg="1"/>
      <p:bldP spid="20" grpId="0" animBg="1"/>
      <p:bldP spid="21" grpId="0" animBg="1"/>
      <p:bldP spid="13" grpId="0" animBg="1"/>
      <p:bldP spid="14" grpId="0" animBg="1"/>
      <p:bldP spid="16" grpId="0" animBg="1"/>
      <p:bldP spid="17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hp04-04p098.gif                                               00070FBDMacintosh HD                   ABA78158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7445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h03fig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" y="304800"/>
            <a:ext cx="90520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4146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CurriculumDocs\PictureSets\01 Colonial Era\Colonial Life\Slavery\ch01_images_hsus_se_p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" y="914400"/>
            <a:ext cx="907491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56753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:\CurriculumDocs\PictureSets\01 Colonial Era\Colonial Life\Slavery\1bark0130bslavesondec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7625"/>
            <a:ext cx="60960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3744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3"/>
            <a:ext cx="9144000" cy="60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70767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viantart.com/download/147013637/Slave_Ship_Panel_by_LeonSpire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3733" r="5698" b="4533"/>
          <a:stretch/>
        </p:blipFill>
        <p:spPr bwMode="auto">
          <a:xfrm>
            <a:off x="0" y="850900"/>
            <a:ext cx="91440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3048000"/>
            <a:ext cx="7772400" cy="1470025"/>
          </a:xfrm>
        </p:spPr>
        <p:txBody>
          <a:bodyPr/>
          <a:lstStyle/>
          <a:p>
            <a:r>
              <a:rPr lang="en-US" sz="4000" i="1" dirty="0" smtClean="0"/>
              <a:t>United States </a:t>
            </a:r>
            <a:br>
              <a:rPr lang="en-US" sz="4000" i="1" dirty="0" smtClean="0"/>
            </a:br>
            <a:r>
              <a:rPr lang="en-US" sz="4000" i="1" dirty="0" smtClean="0"/>
              <a:t>History</a:t>
            </a:r>
            <a:endParaRPr lang="en-US" sz="4000" i="1" dirty="0"/>
          </a:p>
        </p:txBody>
      </p:sp>
      <p:pic>
        <p:nvPicPr>
          <p:cNvPr id="4098" name="Picture 2" descr="http://imgc.allpostersimages.com/images/P-473-488-90/30/3033/NQVBF00Z/posters/deck-of-the-captured-slave-ship-wildfire-brought-into-key-we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27595" r="3825" b="11201"/>
          <a:stretch/>
        </p:blipFill>
        <p:spPr bwMode="auto">
          <a:xfrm>
            <a:off x="838200" y="3048000"/>
            <a:ext cx="32004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4343400"/>
            <a:ext cx="4953000" cy="15494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/>
              <a:t>Social </a:t>
            </a:r>
            <a:r>
              <a:rPr lang="en-US" sz="2800" dirty="0" smtClean="0"/>
              <a:t>Death</a:t>
            </a:r>
          </a:p>
          <a:p>
            <a:pPr algn="r"/>
            <a:r>
              <a:rPr lang="en-US" sz="2800" dirty="0" smtClean="0"/>
              <a:t>[1.03]</a:t>
            </a:r>
            <a:endParaRPr lang="en-US" sz="2800" dirty="0"/>
          </a:p>
          <a:p>
            <a:pPr algn="r"/>
            <a:r>
              <a:rPr lang="en-US" sz="2800" dirty="0"/>
              <a:t>Dr. </a:t>
            </a:r>
            <a:r>
              <a:rPr lang="en-US" sz="2800" dirty="0" smtClean="0"/>
              <a:t>King-Owen</a:t>
            </a:r>
            <a:endParaRPr lang="en-US" sz="28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Unfree </a:t>
            </a:r>
            <a:r>
              <a:rPr lang="en-US" dirty="0" smtClean="0"/>
              <a:t>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Indentured Servitude</a:t>
            </a:r>
          </a:p>
          <a:p>
            <a:pPr lvl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In exchange for a trip to America, young men and women “sold” their labor for 5-7 years</a:t>
            </a:r>
          </a:p>
          <a:p>
            <a:pPr lvl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Life for servants was harsh; they were abused and often cheated</a:t>
            </a:r>
          </a:p>
          <a:p>
            <a:pPr lvl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After 5-7 years, the master had to give them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freedom dues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(land, clothes, supplies)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601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02fig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68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www.xtimeline.com/__UserPic_Large/1751/ELT200801100959119753258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517173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9497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</a:t>
            </a:r>
            <a:r>
              <a:rPr lang="en-US" dirty="0" smtClean="0"/>
              <a:t>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1660s, African slaves became more common</a:t>
            </a:r>
          </a:p>
          <a:p>
            <a:pPr lvl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Cheap to purchase (~$150.00)</a:t>
            </a:r>
          </a:p>
          <a:p>
            <a:pPr lvl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Lived about 21-22 years</a:t>
            </a:r>
          </a:p>
          <a:p>
            <a:pPr lvl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Children of a female slave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were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automatically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slaves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lvl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Racial differences could be used to explain “why” African slaves deserved to be enslaved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008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hp04-02p078.gif                                               00070FBDMacintosh HD                   ABA78158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0494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826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588740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505FF70-70EF-439D-9669-44EC8F044D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TS102588740</Template>
  <TotalTime>59</TotalTime>
  <Words>246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Franklin Gothic Book</vt:lpstr>
      <vt:lpstr>TS102588740</vt:lpstr>
      <vt:lpstr>1_Custom Design</vt:lpstr>
      <vt:lpstr>I see, I think, I wonder</vt:lpstr>
      <vt:lpstr>PowerPoint Presentation</vt:lpstr>
      <vt:lpstr>PowerPoint Presentation</vt:lpstr>
      <vt:lpstr>PowerPoint Presentation</vt:lpstr>
      <vt:lpstr>United States  History</vt:lpstr>
      <vt:lpstr>Unfree Labor</vt:lpstr>
      <vt:lpstr>PowerPoint Presentation</vt:lpstr>
      <vt:lpstr>African Slavery</vt:lpstr>
      <vt:lpstr>PowerPoint Presentation</vt:lpstr>
      <vt:lpstr>PowerPoint Presentation</vt:lpstr>
      <vt:lpstr>Why Slavery?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Countries</dc:title>
  <dc:creator>Scott</dc:creator>
  <cp:lastModifiedBy>Scott King-Owen</cp:lastModifiedBy>
  <cp:revision>14</cp:revision>
  <dcterms:created xsi:type="dcterms:W3CDTF">2012-07-26T15:40:51Z</dcterms:created>
  <dcterms:modified xsi:type="dcterms:W3CDTF">2014-05-27T16:58:32Z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TC025887409991</vt:lpwstr>
  </property>
</Properties>
</file>