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0"/>
  </p:notesMasterIdLst>
  <p:sldIdLst>
    <p:sldId id="257" r:id="rId4"/>
    <p:sldId id="258" r:id="rId5"/>
    <p:sldId id="259" r:id="rId6"/>
    <p:sldId id="262"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F6376-6F44-4BD6-A047-85A6D66F7C49}" type="datetimeFigureOut">
              <a:rPr lang="en-US" smtClean="0"/>
              <a:t>5/27/2014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18771-AB89-48B3-A032-B7CCF0A75395}" type="slidenum">
              <a:rPr lang="en-US" smtClean="0"/>
              <a:t>‹#›</a:t>
            </a:fld>
            <a:endParaRPr lang="en-US"/>
          </a:p>
        </p:txBody>
      </p:sp>
    </p:spTree>
    <p:extLst>
      <p:ext uri="{BB962C8B-B14F-4D97-AF65-F5344CB8AC3E}">
        <p14:creationId xmlns:p14="http://schemas.microsoft.com/office/powerpoint/2010/main" val="340379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5/27/2014 1:15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96025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4175" y="0"/>
            <a:ext cx="9144000" cy="6858000"/>
          </a:xfrm>
          <a:prstGeom prst="rect">
            <a:avLst/>
          </a:prstGeom>
          <a:solidFill>
            <a:srgbClr val="C00000">
              <a:alpha val="34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rgbClr val="C00000">
              <a:alpha val="34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6534" y="762000"/>
            <a:ext cx="9031266" cy="601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9036" y="25052"/>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 y="838200"/>
            <a:ext cx="8915400" cy="260994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txStyles>
    <p:titleStyle>
      <a:lvl1pPr algn="r" defTabSz="914363" rtl="0" eaLnBrk="1" latinLnBrk="0" hangingPunct="1">
        <a:lnSpc>
          <a:spcPct val="90000"/>
        </a:lnSpc>
        <a:spcBef>
          <a:spcPct val="0"/>
        </a:spcBef>
        <a:buNone/>
        <a:defRPr lang="en-US" sz="4800" b="1"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b="1" kern="1200">
          <a:solidFill>
            <a:schemeClr val="accent6">
              <a:lumMod val="20000"/>
              <a:lumOff val="80000"/>
            </a:schemeClr>
          </a:solidFill>
          <a:effectLst/>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3200" b="1" i="1" kern="1200">
          <a:solidFill>
            <a:schemeClr val="accent1">
              <a:lumMod val="20000"/>
              <a:lumOff val="80000"/>
            </a:schemeClr>
          </a:solidFill>
          <a:effectLst/>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3200" b="1" kern="1200">
          <a:solidFill>
            <a:schemeClr val="accent6">
              <a:lumMod val="20000"/>
              <a:lumOff val="80000"/>
            </a:schemeClr>
          </a:solidFill>
          <a:effectLst/>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3200" b="1" kern="1200">
          <a:solidFill>
            <a:schemeClr val="accent6">
              <a:lumMod val="20000"/>
              <a:lumOff val="80000"/>
            </a:schemeClr>
          </a:solidFill>
          <a:effectLst/>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3200" b="1" kern="1200">
          <a:solidFill>
            <a:schemeClr val="accent6">
              <a:lumMod val="20000"/>
              <a:lumOff val="80000"/>
            </a:schemeClr>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United States History</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Religious </a:t>
            </a:r>
            <a:r>
              <a:rPr lang="en-US" dirty="0" smtClean="0"/>
              <a:t>Liberty</a:t>
            </a:r>
          </a:p>
          <a:p>
            <a:r>
              <a:rPr lang="en-US" dirty="0" smtClean="0"/>
              <a:t>{1.02}</a:t>
            </a:r>
            <a:endParaRPr lang="en-US" dirty="0" smtClean="0"/>
          </a:p>
          <a:p>
            <a:r>
              <a:rPr lang="en-US" dirty="0" smtClean="0"/>
              <a:t>Dr. King-Owen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cott\Documents\Bexley\PictureSets\01 Colonial Era\Maps\ch03_images_hsus_se_p0082b.jpg"/>
          <p:cNvPicPr>
            <a:picLocks noChangeAspect="1" noChangeArrowheads="1"/>
          </p:cNvPicPr>
          <p:nvPr/>
        </p:nvPicPr>
        <p:blipFill rotWithShape="1">
          <a:blip r:embed="rId2">
            <a:extLst>
              <a:ext uri="{28A0092B-C50C-407E-A947-70E740481C1C}">
                <a14:useLocalDpi xmlns:a14="http://schemas.microsoft.com/office/drawing/2010/main" val="0"/>
              </a:ext>
            </a:extLst>
          </a:blip>
          <a:srcRect l="6987" t="9396" r="9176" b="6611"/>
          <a:stretch/>
        </p:blipFill>
        <p:spPr bwMode="auto">
          <a:xfrm>
            <a:off x="5067633" y="2657901"/>
            <a:ext cx="2834640" cy="3212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739036" y="25052"/>
            <a:ext cx="8382000" cy="1329595"/>
          </a:xfrm>
        </p:spPr>
        <p:txBody>
          <a:bodyPr/>
          <a:lstStyle/>
          <a:p>
            <a:r>
              <a:rPr lang="en-US" dirty="0" smtClean="0"/>
              <a:t>Colonies Established for Religious  Freedom</a:t>
            </a:r>
            <a:endParaRPr lang="en-US" dirty="0"/>
          </a:p>
        </p:txBody>
      </p:sp>
      <p:sp>
        <p:nvSpPr>
          <p:cNvPr id="8" name="Text Placeholder 7"/>
          <p:cNvSpPr>
            <a:spLocks noGrp="1"/>
          </p:cNvSpPr>
          <p:nvPr>
            <p:ph type="body" sz="quarter" idx="10"/>
          </p:nvPr>
        </p:nvSpPr>
        <p:spPr>
          <a:xfrm>
            <a:off x="36534" y="762000"/>
            <a:ext cx="9031266" cy="5318379"/>
          </a:xfrm>
        </p:spPr>
        <p:txBody>
          <a:bodyPr/>
          <a:lstStyle/>
          <a:p>
            <a:pPr marL="0" indent="0">
              <a:buNone/>
            </a:pPr>
            <a:endParaRPr lang="en-US" dirty="0" smtClean="0"/>
          </a:p>
          <a:p>
            <a:pPr marL="0" indent="0">
              <a:buNone/>
            </a:pPr>
            <a:endParaRPr lang="en-US" dirty="0"/>
          </a:p>
          <a:p>
            <a:pPr marL="0" indent="0">
              <a:buNone/>
            </a:pPr>
            <a:r>
              <a:rPr lang="en-US" dirty="0" smtClean="0"/>
              <a:t>Where are they located?</a:t>
            </a:r>
          </a:p>
          <a:p>
            <a:pPr marL="0" indent="0">
              <a:buNone/>
            </a:pPr>
            <a:endParaRPr lang="en-US" dirty="0" smtClean="0"/>
          </a:p>
          <a:p>
            <a:r>
              <a:rPr lang="en-US" dirty="0" smtClean="0"/>
              <a:t>1620 – Plymouth (MA)</a:t>
            </a:r>
          </a:p>
          <a:p>
            <a:r>
              <a:rPr lang="en-US" dirty="0" smtClean="0"/>
              <a:t>1630 – Massachusetts Bay</a:t>
            </a:r>
          </a:p>
          <a:p>
            <a:r>
              <a:rPr lang="en-US" dirty="0" smtClean="0"/>
              <a:t>1634 – Maryland </a:t>
            </a:r>
          </a:p>
          <a:p>
            <a:r>
              <a:rPr lang="en-US" dirty="0" smtClean="0"/>
              <a:t>1636 – Connecticut</a:t>
            </a:r>
          </a:p>
          <a:p>
            <a:r>
              <a:rPr lang="en-US" dirty="0" smtClean="0"/>
              <a:t>1636 – Rhode Island</a:t>
            </a:r>
          </a:p>
          <a:p>
            <a:r>
              <a:rPr lang="en-US" dirty="0" smtClean="0"/>
              <a:t>1682 - Pennsylvania</a:t>
            </a:r>
            <a:endParaRPr lang="en-US" dirty="0"/>
          </a:p>
        </p:txBody>
      </p:sp>
      <p:pic>
        <p:nvPicPr>
          <p:cNvPr id="1026" name="Picture 2" descr="C:\Users\Scott\Documents\Bexley\PictureSets\01 Colonial Era\Maps\ch03_images_hsus_se_p0082a.jpg"/>
          <p:cNvPicPr>
            <a:picLocks noChangeAspect="1" noChangeArrowheads="1"/>
          </p:cNvPicPr>
          <p:nvPr/>
        </p:nvPicPr>
        <p:blipFill rotWithShape="1">
          <a:blip r:embed="rId3">
            <a:extLst>
              <a:ext uri="{28A0092B-C50C-407E-A947-70E740481C1C}">
                <a14:useLocalDpi xmlns:a14="http://schemas.microsoft.com/office/drawing/2010/main" val="0"/>
              </a:ext>
            </a:extLst>
          </a:blip>
          <a:srcRect l="10789" t="5139" r="6014" b="7685"/>
          <a:stretch/>
        </p:blipFill>
        <p:spPr bwMode="auto">
          <a:xfrm>
            <a:off x="6766560" y="1446663"/>
            <a:ext cx="2468880" cy="331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3485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smtClean="0"/>
              <a:t>America?</a:t>
            </a:r>
            <a:endParaRPr lang="en-US" dirty="0"/>
          </a:p>
        </p:txBody>
      </p:sp>
      <p:sp>
        <p:nvSpPr>
          <p:cNvPr id="3" name="Text Placeholder 2"/>
          <p:cNvSpPr>
            <a:spLocks noGrp="1"/>
          </p:cNvSpPr>
          <p:nvPr>
            <p:ph type="body" sz="quarter" idx="10"/>
          </p:nvPr>
        </p:nvSpPr>
        <p:spPr>
          <a:xfrm>
            <a:off x="36534" y="762000"/>
            <a:ext cx="9031266" cy="5810822"/>
          </a:xfrm>
        </p:spPr>
        <p:txBody>
          <a:bodyPr/>
          <a:lstStyle/>
          <a:p>
            <a:r>
              <a:rPr lang="en-US" dirty="0" smtClean="0"/>
              <a:t>The official state religion of England was The Church of England (Anglicanism)</a:t>
            </a:r>
          </a:p>
          <a:p>
            <a:pPr lvl="1"/>
            <a:r>
              <a:rPr lang="en-US" dirty="0" smtClean="0"/>
              <a:t>Different forms of Christianity were persecuted in England</a:t>
            </a:r>
          </a:p>
          <a:p>
            <a:pPr lvl="1"/>
            <a:endParaRPr lang="en-US" dirty="0"/>
          </a:p>
          <a:p>
            <a:r>
              <a:rPr lang="en-US" dirty="0" smtClean="0"/>
              <a:t>But, in America, the persecuted became persecutors:  Puritans rejected other churches</a:t>
            </a:r>
          </a:p>
          <a:p>
            <a:pPr lvl="1"/>
            <a:r>
              <a:rPr lang="en-US" dirty="0" smtClean="0"/>
              <a:t>RI formed by Roger Williams on the idea that church and state should be completely separated</a:t>
            </a:r>
          </a:p>
          <a:p>
            <a:pPr lvl="1"/>
            <a:r>
              <a:rPr lang="en-US" dirty="0" smtClean="0"/>
              <a:t>Puritans kicked out Anne Hutchinson in 1638 for teaching that God spoke to her</a:t>
            </a:r>
            <a:endParaRPr lang="en-US" dirty="0"/>
          </a:p>
        </p:txBody>
      </p:sp>
    </p:spTree>
    <p:extLst>
      <p:ext uri="{BB962C8B-B14F-4D97-AF65-F5344CB8AC3E}">
        <p14:creationId xmlns:p14="http://schemas.microsoft.com/office/powerpoint/2010/main" val="41210551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cott\Documents\Bexley\PictureSets\01 Colonial Era\Northern Colonies\Massachusetts Bay\Anne Hutchinson On T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19"/>
            <a:ext cx="5312552" cy="682388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cott\Documents\Bexley\PictureSets\01 Colonial Era\Northern Colonies\Massachusetts Bay\hutchin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552" y="457200"/>
            <a:ext cx="3831448" cy="609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014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 </a:t>
            </a:r>
            <a:r>
              <a:rPr lang="en-US" dirty="0" smtClean="0"/>
              <a:t>and Pennsylvania</a:t>
            </a:r>
            <a:endParaRPr lang="en-US" dirty="0"/>
          </a:p>
        </p:txBody>
      </p:sp>
      <p:sp>
        <p:nvSpPr>
          <p:cNvPr id="3" name="Text Placeholder 2"/>
          <p:cNvSpPr>
            <a:spLocks noGrp="1"/>
          </p:cNvSpPr>
          <p:nvPr>
            <p:ph type="body" sz="quarter" idx="10"/>
          </p:nvPr>
        </p:nvSpPr>
        <p:spPr>
          <a:xfrm>
            <a:off x="36534" y="762000"/>
            <a:ext cx="5449866" cy="5943600"/>
          </a:xfrm>
        </p:spPr>
        <p:txBody>
          <a:bodyPr/>
          <a:lstStyle/>
          <a:p>
            <a:r>
              <a:rPr lang="en-US" dirty="0" smtClean="0"/>
              <a:t>Maryland, 1634 – A Refuge for Catholics</a:t>
            </a:r>
          </a:p>
          <a:p>
            <a:pPr lvl="1"/>
            <a:r>
              <a:rPr lang="en-US" dirty="0" smtClean="0"/>
              <a:t>1649 – Maryland Toleration Act – granted religious freedom to all Christians</a:t>
            </a:r>
          </a:p>
          <a:p>
            <a:pPr lvl="1"/>
            <a:endParaRPr lang="en-US" dirty="0"/>
          </a:p>
          <a:p>
            <a:r>
              <a:rPr lang="en-US" dirty="0" smtClean="0"/>
              <a:t>Pennsylvania, 1682 – A Quaker Refuge</a:t>
            </a:r>
          </a:p>
          <a:p>
            <a:pPr lvl="1"/>
            <a:r>
              <a:rPr lang="en-US" dirty="0" smtClean="0"/>
              <a:t>PA became a home for all different kinds of Christian churches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85875"/>
            <a:ext cx="35242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388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75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75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750"/>
                                        <p:tgtEl>
                                          <p:spTgt spid="3">
                                            <p:txEl>
                                              <p:pRg st="3" end="3"/>
                                            </p:txEl>
                                          </p:spTgt>
                                        </p:tgtEl>
                                      </p:cBhvr>
                                    </p:animEffect>
                                    <p:anim calcmode="lin" valueType="num">
                                      <p:cBhvr>
                                        <p:cTn id="22" dur="75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75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750"/>
                                        <p:tgtEl>
                                          <p:spTgt spid="3">
                                            <p:txEl>
                                              <p:pRg st="4" end="4"/>
                                            </p:txEl>
                                          </p:spTgt>
                                        </p:tgtEl>
                                      </p:cBhvr>
                                    </p:animEffect>
                                    <p:anim calcmode="lin" valueType="num">
                                      <p:cBhvr>
                                        <p:cTn id="29" dur="75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0" dur="75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391" y="0"/>
            <a:ext cx="8382000" cy="664797"/>
          </a:xfrm>
        </p:spPr>
        <p:txBody>
          <a:bodyPr/>
          <a:lstStyle/>
          <a:p>
            <a:r>
              <a:rPr lang="en-US" dirty="0" smtClean="0"/>
              <a:t>Origins </a:t>
            </a:r>
            <a:r>
              <a:rPr lang="en-US" dirty="0" smtClean="0"/>
              <a:t>of Religious Freedom</a:t>
            </a:r>
            <a:endParaRPr lang="en-US" dirty="0"/>
          </a:p>
        </p:txBody>
      </p:sp>
      <p:sp>
        <p:nvSpPr>
          <p:cNvPr id="3" name="Text Placeholder 2"/>
          <p:cNvSpPr>
            <a:spLocks noGrp="1"/>
          </p:cNvSpPr>
          <p:nvPr>
            <p:ph type="body" sz="quarter" idx="10"/>
          </p:nvPr>
        </p:nvSpPr>
        <p:spPr>
          <a:xfrm>
            <a:off x="3581540" y="685800"/>
            <a:ext cx="5526066" cy="5810822"/>
          </a:xfrm>
        </p:spPr>
        <p:txBody>
          <a:bodyPr/>
          <a:lstStyle/>
          <a:p>
            <a:r>
              <a:rPr lang="en-US" dirty="0" smtClean="0"/>
              <a:t>Reasons for Religious Freedom in Colonial America:</a:t>
            </a:r>
          </a:p>
          <a:p>
            <a:pPr lvl="1"/>
            <a:r>
              <a:rPr lang="en-US" dirty="0" smtClean="0"/>
              <a:t>British did not tightly control colonies</a:t>
            </a:r>
          </a:p>
          <a:p>
            <a:pPr lvl="1"/>
            <a:endParaRPr lang="en-US" dirty="0" smtClean="0"/>
          </a:p>
          <a:p>
            <a:pPr lvl="1"/>
            <a:r>
              <a:rPr lang="en-US" dirty="0" smtClean="0">
                <a:solidFill>
                  <a:schemeClr val="tx2">
                    <a:lumMod val="75000"/>
                  </a:schemeClr>
                </a:solidFill>
              </a:rPr>
              <a:t>Diversity</a:t>
            </a:r>
            <a:r>
              <a:rPr lang="en-US" dirty="0" smtClean="0"/>
              <a:t> of religion increased so that no one religion could dominate</a:t>
            </a:r>
          </a:p>
          <a:p>
            <a:pPr lvl="1"/>
            <a:endParaRPr lang="en-US" dirty="0" smtClean="0"/>
          </a:p>
          <a:p>
            <a:pPr lvl="1"/>
            <a:r>
              <a:rPr lang="en-US" dirty="0" smtClean="0"/>
              <a:t>Idea of separation of church and state defended early on</a:t>
            </a:r>
            <a:endParaRPr lang="en-US" dirty="0"/>
          </a:p>
        </p:txBody>
      </p:sp>
      <p:pic>
        <p:nvPicPr>
          <p:cNvPr id="2050" name="Picture 2"/>
          <p:cNvPicPr>
            <a:picLocks noChangeAspect="1" noChangeArrowheads="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51022" t="1255" r="1092" b="51014"/>
          <a:stretch/>
        </p:blipFill>
        <p:spPr bwMode="auto">
          <a:xfrm>
            <a:off x="152400" y="1295400"/>
            <a:ext cx="3529084" cy="492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4908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S010286729">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0C9531-AA3B-4D1A-AFCC-B5BB0BC474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TS010286729</Template>
  <TotalTime>122</TotalTime>
  <Words>295</Words>
  <Application>Microsoft Office PowerPoint</Application>
  <PresentationFormat>On-screen Show (4:3)</PresentationFormat>
  <Paragraphs>39</Paragraphs>
  <Slides>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Courier New</vt:lpstr>
      <vt:lpstr>Segoe</vt:lpstr>
      <vt:lpstr>Wingdings</vt:lpstr>
      <vt:lpstr>TS010286729</vt:lpstr>
      <vt:lpstr>White with Courier font for code slides</vt:lpstr>
      <vt:lpstr>United States History</vt:lpstr>
      <vt:lpstr>Colonies Established for Religious  Freedom</vt:lpstr>
      <vt:lpstr>Why America?</vt:lpstr>
      <vt:lpstr>PowerPoint Presentation</vt:lpstr>
      <vt:lpstr>Maryland and Pennsylvania</vt:lpstr>
      <vt:lpstr>Origins of Religious Freedom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Scott</dc:creator>
  <cp:lastModifiedBy>Scott King-Owen</cp:lastModifiedBy>
  <cp:revision>17</cp:revision>
  <dcterms:created xsi:type="dcterms:W3CDTF">2012-07-26T15:42:46Z</dcterms:created>
  <dcterms:modified xsi:type="dcterms:W3CDTF">2014-05-27T18:17:05Z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TC102867299990</vt:lpwstr>
  </property>
</Properties>
</file>