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1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52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54EE9C-876C-4EBF-ADF7-524DD20B7217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54EE9C-876C-4EBF-ADF7-524DD20B7217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54EE9C-876C-4EBF-ADF7-524DD20B7217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54EE9C-876C-4EBF-ADF7-524DD20B7217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54EE9C-876C-4EBF-ADF7-524DD20B7217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54EE9C-876C-4EBF-ADF7-524DD20B7217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54EE9C-876C-4EBF-ADF7-524DD20B7217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54EE9C-876C-4EBF-ADF7-524DD20B7217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54EE9C-876C-4EBF-ADF7-524DD20B7217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54EE9C-876C-4EBF-ADF7-524DD20B7217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54EE9C-876C-4EBF-ADF7-524DD20B7217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e-bomb.com/wp-content/uploads/2012/02/1839-meth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664"/>
            <a:ext cx="9144000" cy="663811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2870495" y="2870493"/>
            <a:ext cx="6883990" cy="1143000"/>
          </a:xfrm>
          <a:prstGeom prst="rect">
            <a:avLst/>
          </a:prstGeom>
          <a:solidFill>
            <a:schemeClr val="accent6">
              <a:lumMod val="60000"/>
              <a:lumOff val="40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3813" y="135664"/>
            <a:ext cx="7910187" cy="66381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84000"/>
                </a:schemeClr>
              </a:gs>
              <a:gs pos="50000">
                <a:schemeClr val="accent1">
                  <a:tint val="44500"/>
                  <a:satMod val="160000"/>
                  <a:alpha val="95000"/>
                </a:schemeClr>
              </a:gs>
              <a:gs pos="100000">
                <a:schemeClr val="accent1">
                  <a:tint val="23500"/>
                  <a:satMod val="160000"/>
                  <a:alpha val="91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53" presetClass="entr" presetSubtype="52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53" presetClass="entr" presetSubtype="52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53" presetClass="entr" presetSubtype="52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53" presetClass="entr" presetSubtype="52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53" presetClass="entr" presetSubtype="52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53" presetClass="entr" presetSubtype="52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accent3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639" y="296214"/>
            <a:ext cx="8380927" cy="147002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 smtClean="0"/>
              <a:t>United States History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639" y="1339403"/>
            <a:ext cx="8380927" cy="1752600"/>
          </a:xfrm>
        </p:spPr>
        <p:txBody>
          <a:bodyPr>
            <a:normAutofit/>
          </a:bodyPr>
          <a:lstStyle/>
          <a:p>
            <a:pPr algn="r"/>
            <a:r>
              <a:rPr lang="en-US" sz="400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sz="4000" smtClean="0">
                <a:solidFill>
                  <a:schemeClr val="tx2">
                    <a:lumMod val="50000"/>
                  </a:schemeClr>
                </a:solidFill>
              </a:rPr>
              <a:t>Great]Awakening</a:t>
            </a:r>
            <a:r>
              <a:rPr lang="en-US" sz="4000" baseline="3000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sz="4000" baseline="30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en-US" sz="4000" baseline="30000" dirty="0" smtClean="0">
                <a:solidFill>
                  <a:schemeClr val="tx2">
                    <a:lumMod val="50000"/>
                  </a:schemeClr>
                </a:solidFill>
              </a:rPr>
              <a:t>Dr.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King-Owen</a:t>
            </a:r>
            <a:endParaRPr lang="en-US" sz="4000" baseline="30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Revival [3.03]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Series of Protestant Christian religious revivals, 1800-1830</a:t>
            </a:r>
          </a:p>
          <a:p>
            <a:pPr lvl="1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Strongest in northern areas where industrialization and urbanization were rapid</a:t>
            </a:r>
          </a:p>
          <a:p>
            <a:pPr lvl="1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endParaRPr lang="en-US" dirty="0" smtClean="0"/>
          </a:p>
        </p:txBody>
      </p:sp>
      <p:pic>
        <p:nvPicPr>
          <p:cNvPr id="4" name="Picture 3" descr="revival meeting"/>
          <p:cNvPicPr>
            <a:picLocks noChangeAspect="1" noChangeArrowheads="1"/>
          </p:cNvPicPr>
          <p:nvPr/>
        </p:nvPicPr>
        <p:blipFill>
          <a:blip r:embed="rId2"/>
          <a:srcRect l="1468" t="1869" r="1468" b="14954"/>
          <a:stretch>
            <a:fillRect/>
          </a:stretch>
        </p:blipFill>
        <p:spPr>
          <a:xfrm>
            <a:off x="1576769" y="2114095"/>
            <a:ext cx="7089558" cy="4769893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reat Awakening Chart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 l="14943" t="18391" r="10345" b="4980"/>
          <a:stretch>
            <a:fillRect/>
          </a:stretch>
        </p:blipFill>
        <p:spPr bwMode="auto">
          <a:xfrm>
            <a:off x="37480" y="-17526"/>
            <a:ext cx="8938928" cy="6875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5903893"/>
            <a:ext cx="8610600" cy="954107"/>
          </a:xfrm>
          <a:prstGeom prst="rect">
            <a:avLst/>
          </a:prstGeom>
          <a:solidFill>
            <a:schemeClr val="accent3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Burned-Over District:  An area of New York where frequent revivals led to reformers and new churches.</a:t>
            </a:r>
            <a:endParaRPr lang="en-US" sz="2800" b="1" dirty="0"/>
          </a:p>
        </p:txBody>
      </p:sp>
      <p:sp>
        <p:nvSpPr>
          <p:cNvPr id="4" name="Freeform 3"/>
          <p:cNvSpPr/>
          <p:nvPr/>
        </p:nvSpPr>
        <p:spPr>
          <a:xfrm>
            <a:off x="1716258" y="2844658"/>
            <a:ext cx="6977576" cy="1178702"/>
          </a:xfrm>
          <a:custGeom>
            <a:avLst/>
            <a:gdLst>
              <a:gd name="connsiteX0" fmla="*/ 0 w 6977576"/>
              <a:gd name="connsiteY0" fmla="*/ 1038025 h 1178702"/>
              <a:gd name="connsiteX1" fmla="*/ 28136 w 6977576"/>
              <a:gd name="connsiteY1" fmla="*/ 953619 h 1178702"/>
              <a:gd name="connsiteX2" fmla="*/ 42204 w 6977576"/>
              <a:gd name="connsiteY2" fmla="*/ 911416 h 1178702"/>
              <a:gd name="connsiteX3" fmla="*/ 70339 w 6977576"/>
              <a:gd name="connsiteY3" fmla="*/ 756671 h 1178702"/>
              <a:gd name="connsiteX4" fmla="*/ 84407 w 6977576"/>
              <a:gd name="connsiteY4" fmla="*/ 489385 h 1178702"/>
              <a:gd name="connsiteX5" fmla="*/ 140677 w 6977576"/>
              <a:gd name="connsiteY5" fmla="*/ 362776 h 1178702"/>
              <a:gd name="connsiteX6" fmla="*/ 196948 w 6977576"/>
              <a:gd name="connsiteY6" fmla="*/ 236167 h 1178702"/>
              <a:gd name="connsiteX7" fmla="*/ 225084 w 6977576"/>
              <a:gd name="connsiteY7" fmla="*/ 208031 h 1178702"/>
              <a:gd name="connsiteX8" fmla="*/ 267287 w 6977576"/>
              <a:gd name="connsiteY8" fmla="*/ 179896 h 1178702"/>
              <a:gd name="connsiteX9" fmla="*/ 407964 w 6977576"/>
              <a:gd name="connsiteY9" fmla="*/ 137693 h 1178702"/>
              <a:gd name="connsiteX10" fmla="*/ 492370 w 6977576"/>
              <a:gd name="connsiteY10" fmla="*/ 109557 h 1178702"/>
              <a:gd name="connsiteX11" fmla="*/ 534573 w 6977576"/>
              <a:gd name="connsiteY11" fmla="*/ 95490 h 1178702"/>
              <a:gd name="connsiteX12" fmla="*/ 576776 w 6977576"/>
              <a:gd name="connsiteY12" fmla="*/ 81422 h 1178702"/>
              <a:gd name="connsiteX13" fmla="*/ 618979 w 6977576"/>
              <a:gd name="connsiteY13" fmla="*/ 53287 h 1178702"/>
              <a:gd name="connsiteX14" fmla="*/ 829994 w 6977576"/>
              <a:gd name="connsiteY14" fmla="*/ 25151 h 1178702"/>
              <a:gd name="connsiteX15" fmla="*/ 914400 w 6977576"/>
              <a:gd name="connsiteY15" fmla="*/ 11084 h 1178702"/>
              <a:gd name="connsiteX16" fmla="*/ 1294228 w 6977576"/>
              <a:gd name="connsiteY16" fmla="*/ 39219 h 1178702"/>
              <a:gd name="connsiteX17" fmla="*/ 1336431 w 6977576"/>
              <a:gd name="connsiteY17" fmla="*/ 53287 h 1178702"/>
              <a:gd name="connsiteX18" fmla="*/ 1378634 w 6977576"/>
              <a:gd name="connsiteY18" fmla="*/ 81422 h 1178702"/>
              <a:gd name="connsiteX19" fmla="*/ 1645920 w 6977576"/>
              <a:gd name="connsiteY19" fmla="*/ 53287 h 1178702"/>
              <a:gd name="connsiteX20" fmla="*/ 1997613 w 6977576"/>
              <a:gd name="connsiteY20" fmla="*/ 81422 h 1178702"/>
              <a:gd name="connsiteX21" fmla="*/ 2096087 w 6977576"/>
              <a:gd name="connsiteY21" fmla="*/ 123625 h 1178702"/>
              <a:gd name="connsiteX22" fmla="*/ 2208628 w 6977576"/>
              <a:gd name="connsiteY22" fmla="*/ 151760 h 1178702"/>
              <a:gd name="connsiteX23" fmla="*/ 2293034 w 6977576"/>
              <a:gd name="connsiteY23" fmla="*/ 179896 h 1178702"/>
              <a:gd name="connsiteX24" fmla="*/ 2405576 w 6977576"/>
              <a:gd name="connsiteY24" fmla="*/ 193964 h 1178702"/>
              <a:gd name="connsiteX25" fmla="*/ 2461847 w 6977576"/>
              <a:gd name="connsiteY25" fmla="*/ 208031 h 1178702"/>
              <a:gd name="connsiteX26" fmla="*/ 2546253 w 6977576"/>
              <a:gd name="connsiteY26" fmla="*/ 236167 h 1178702"/>
              <a:gd name="connsiteX27" fmla="*/ 2630659 w 6977576"/>
              <a:gd name="connsiteY27" fmla="*/ 250234 h 1178702"/>
              <a:gd name="connsiteX28" fmla="*/ 2686930 w 6977576"/>
              <a:gd name="connsiteY28" fmla="*/ 264302 h 1178702"/>
              <a:gd name="connsiteX29" fmla="*/ 2869810 w 6977576"/>
              <a:gd name="connsiteY29" fmla="*/ 278370 h 1178702"/>
              <a:gd name="connsiteX30" fmla="*/ 2954216 w 6977576"/>
              <a:gd name="connsiteY30" fmla="*/ 306505 h 1178702"/>
              <a:gd name="connsiteX31" fmla="*/ 2996419 w 6977576"/>
              <a:gd name="connsiteY31" fmla="*/ 320573 h 1178702"/>
              <a:gd name="connsiteX32" fmla="*/ 3080825 w 6977576"/>
              <a:gd name="connsiteY32" fmla="*/ 362776 h 1178702"/>
              <a:gd name="connsiteX33" fmla="*/ 3249637 w 6977576"/>
              <a:gd name="connsiteY33" fmla="*/ 376844 h 1178702"/>
              <a:gd name="connsiteX34" fmla="*/ 3559127 w 6977576"/>
              <a:gd name="connsiteY34" fmla="*/ 362776 h 1178702"/>
              <a:gd name="connsiteX35" fmla="*/ 3981157 w 6977576"/>
              <a:gd name="connsiteY35" fmla="*/ 376844 h 1178702"/>
              <a:gd name="connsiteX36" fmla="*/ 4079631 w 6977576"/>
              <a:gd name="connsiteY36" fmla="*/ 390911 h 1178702"/>
              <a:gd name="connsiteX37" fmla="*/ 4178105 w 6977576"/>
              <a:gd name="connsiteY37" fmla="*/ 376844 h 1178702"/>
              <a:gd name="connsiteX38" fmla="*/ 4304714 w 6977576"/>
              <a:gd name="connsiteY38" fmla="*/ 362776 h 1178702"/>
              <a:gd name="connsiteX39" fmla="*/ 4417256 w 6977576"/>
              <a:gd name="connsiteY39" fmla="*/ 348708 h 1178702"/>
              <a:gd name="connsiteX40" fmla="*/ 4557933 w 6977576"/>
              <a:gd name="connsiteY40" fmla="*/ 306505 h 1178702"/>
              <a:gd name="connsiteX41" fmla="*/ 4600136 w 6977576"/>
              <a:gd name="connsiteY41" fmla="*/ 292437 h 1178702"/>
              <a:gd name="connsiteX42" fmla="*/ 4684542 w 6977576"/>
              <a:gd name="connsiteY42" fmla="*/ 278370 h 1178702"/>
              <a:gd name="connsiteX43" fmla="*/ 4740813 w 6977576"/>
              <a:gd name="connsiteY43" fmla="*/ 264302 h 1178702"/>
              <a:gd name="connsiteX44" fmla="*/ 4951828 w 6977576"/>
              <a:gd name="connsiteY44" fmla="*/ 250234 h 1178702"/>
              <a:gd name="connsiteX45" fmla="*/ 5205047 w 6977576"/>
              <a:gd name="connsiteY45" fmla="*/ 264302 h 1178702"/>
              <a:gd name="connsiteX46" fmla="*/ 5289453 w 6977576"/>
              <a:gd name="connsiteY46" fmla="*/ 306505 h 1178702"/>
              <a:gd name="connsiteX47" fmla="*/ 5387927 w 6977576"/>
              <a:gd name="connsiteY47" fmla="*/ 348708 h 1178702"/>
              <a:gd name="connsiteX48" fmla="*/ 5542671 w 6977576"/>
              <a:gd name="connsiteY48" fmla="*/ 334640 h 1178702"/>
              <a:gd name="connsiteX49" fmla="*/ 5669280 w 6977576"/>
              <a:gd name="connsiteY49" fmla="*/ 362776 h 1178702"/>
              <a:gd name="connsiteX50" fmla="*/ 5711484 w 6977576"/>
              <a:gd name="connsiteY50" fmla="*/ 390911 h 1178702"/>
              <a:gd name="connsiteX51" fmla="*/ 5795890 w 6977576"/>
              <a:gd name="connsiteY51" fmla="*/ 433114 h 1178702"/>
              <a:gd name="connsiteX52" fmla="*/ 5824025 w 6977576"/>
              <a:gd name="connsiteY52" fmla="*/ 461250 h 1178702"/>
              <a:gd name="connsiteX53" fmla="*/ 5866228 w 6977576"/>
              <a:gd name="connsiteY53" fmla="*/ 489385 h 1178702"/>
              <a:gd name="connsiteX54" fmla="*/ 5894364 w 6977576"/>
              <a:gd name="connsiteY54" fmla="*/ 517520 h 1178702"/>
              <a:gd name="connsiteX55" fmla="*/ 5978770 w 6977576"/>
              <a:gd name="connsiteY55" fmla="*/ 545656 h 1178702"/>
              <a:gd name="connsiteX56" fmla="*/ 6020973 w 6977576"/>
              <a:gd name="connsiteY56" fmla="*/ 559724 h 1178702"/>
              <a:gd name="connsiteX57" fmla="*/ 6161650 w 6977576"/>
              <a:gd name="connsiteY57" fmla="*/ 601927 h 1178702"/>
              <a:gd name="connsiteX58" fmla="*/ 6203853 w 6977576"/>
              <a:gd name="connsiteY58" fmla="*/ 615994 h 1178702"/>
              <a:gd name="connsiteX59" fmla="*/ 6288259 w 6977576"/>
              <a:gd name="connsiteY59" fmla="*/ 672265 h 1178702"/>
              <a:gd name="connsiteX60" fmla="*/ 6330462 w 6977576"/>
              <a:gd name="connsiteY60" fmla="*/ 714468 h 1178702"/>
              <a:gd name="connsiteX61" fmla="*/ 6372665 w 6977576"/>
              <a:gd name="connsiteY61" fmla="*/ 742604 h 1178702"/>
              <a:gd name="connsiteX62" fmla="*/ 6428936 w 6977576"/>
              <a:gd name="connsiteY62" fmla="*/ 784807 h 1178702"/>
              <a:gd name="connsiteX63" fmla="*/ 6485207 w 6977576"/>
              <a:gd name="connsiteY63" fmla="*/ 855145 h 1178702"/>
              <a:gd name="connsiteX64" fmla="*/ 6541477 w 6977576"/>
              <a:gd name="connsiteY64" fmla="*/ 925484 h 1178702"/>
              <a:gd name="connsiteX65" fmla="*/ 6583680 w 6977576"/>
              <a:gd name="connsiteY65" fmla="*/ 939551 h 1178702"/>
              <a:gd name="connsiteX66" fmla="*/ 6611816 w 6977576"/>
              <a:gd name="connsiteY66" fmla="*/ 967687 h 1178702"/>
              <a:gd name="connsiteX67" fmla="*/ 6668087 w 6977576"/>
              <a:gd name="connsiteY67" fmla="*/ 981754 h 1178702"/>
              <a:gd name="connsiteX68" fmla="*/ 6808764 w 6977576"/>
              <a:gd name="connsiteY68" fmla="*/ 1009890 h 1178702"/>
              <a:gd name="connsiteX69" fmla="*/ 6879102 w 6977576"/>
              <a:gd name="connsiteY69" fmla="*/ 1066160 h 1178702"/>
              <a:gd name="connsiteX70" fmla="*/ 6935373 w 6977576"/>
              <a:gd name="connsiteY70" fmla="*/ 1122431 h 1178702"/>
              <a:gd name="connsiteX71" fmla="*/ 6977576 w 6977576"/>
              <a:gd name="connsiteY71" fmla="*/ 1178702 h 11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77576" h="1178702">
                <a:moveTo>
                  <a:pt x="0" y="1038025"/>
                </a:moveTo>
                <a:lnTo>
                  <a:pt x="28136" y="953619"/>
                </a:lnTo>
                <a:cubicBezTo>
                  <a:pt x="32825" y="939551"/>
                  <a:pt x="39296" y="925957"/>
                  <a:pt x="42204" y="911416"/>
                </a:cubicBezTo>
                <a:cubicBezTo>
                  <a:pt x="61865" y="813107"/>
                  <a:pt x="52340" y="864662"/>
                  <a:pt x="70339" y="756671"/>
                </a:cubicBezTo>
                <a:cubicBezTo>
                  <a:pt x="75028" y="667576"/>
                  <a:pt x="73777" y="577968"/>
                  <a:pt x="84407" y="489385"/>
                </a:cubicBezTo>
                <a:cubicBezTo>
                  <a:pt x="98177" y="374636"/>
                  <a:pt x="107329" y="437809"/>
                  <a:pt x="140677" y="362776"/>
                </a:cubicBezTo>
                <a:cubicBezTo>
                  <a:pt x="179716" y="274938"/>
                  <a:pt x="149194" y="295859"/>
                  <a:pt x="196948" y="236167"/>
                </a:cubicBezTo>
                <a:cubicBezTo>
                  <a:pt x="205234" y="225810"/>
                  <a:pt x="214727" y="216317"/>
                  <a:pt x="225084" y="208031"/>
                </a:cubicBezTo>
                <a:cubicBezTo>
                  <a:pt x="238286" y="197469"/>
                  <a:pt x="251837" y="186763"/>
                  <a:pt x="267287" y="179896"/>
                </a:cubicBezTo>
                <a:cubicBezTo>
                  <a:pt x="336170" y="149281"/>
                  <a:pt x="344999" y="156583"/>
                  <a:pt x="407964" y="137693"/>
                </a:cubicBezTo>
                <a:cubicBezTo>
                  <a:pt x="436371" y="129171"/>
                  <a:pt x="464235" y="118935"/>
                  <a:pt x="492370" y="109557"/>
                </a:cubicBezTo>
                <a:lnTo>
                  <a:pt x="534573" y="95490"/>
                </a:lnTo>
                <a:cubicBezTo>
                  <a:pt x="548641" y="90801"/>
                  <a:pt x="564438" y="89647"/>
                  <a:pt x="576776" y="81422"/>
                </a:cubicBezTo>
                <a:cubicBezTo>
                  <a:pt x="590844" y="72044"/>
                  <a:pt x="603439" y="59947"/>
                  <a:pt x="618979" y="53287"/>
                </a:cubicBezTo>
                <a:cubicBezTo>
                  <a:pt x="669908" y="31460"/>
                  <a:pt x="804912" y="28102"/>
                  <a:pt x="829994" y="25151"/>
                </a:cubicBezTo>
                <a:cubicBezTo>
                  <a:pt x="858322" y="21818"/>
                  <a:pt x="886265" y="15773"/>
                  <a:pt x="914400" y="11084"/>
                </a:cubicBezTo>
                <a:cubicBezTo>
                  <a:pt x="1124733" y="20228"/>
                  <a:pt x="1156964" y="0"/>
                  <a:pt x="1294228" y="39219"/>
                </a:cubicBezTo>
                <a:cubicBezTo>
                  <a:pt x="1308486" y="43293"/>
                  <a:pt x="1323168" y="46655"/>
                  <a:pt x="1336431" y="53287"/>
                </a:cubicBezTo>
                <a:cubicBezTo>
                  <a:pt x="1351553" y="60848"/>
                  <a:pt x="1364566" y="72044"/>
                  <a:pt x="1378634" y="81422"/>
                </a:cubicBezTo>
                <a:cubicBezTo>
                  <a:pt x="1484865" y="60176"/>
                  <a:pt x="1503974" y="53287"/>
                  <a:pt x="1645920" y="53287"/>
                </a:cubicBezTo>
                <a:cubicBezTo>
                  <a:pt x="1731945" y="53287"/>
                  <a:pt x="1901783" y="71839"/>
                  <a:pt x="1997613" y="81422"/>
                </a:cubicBezTo>
                <a:cubicBezTo>
                  <a:pt x="2043725" y="104478"/>
                  <a:pt x="2050551" y="111206"/>
                  <a:pt x="2096087" y="123625"/>
                </a:cubicBezTo>
                <a:cubicBezTo>
                  <a:pt x="2133393" y="133799"/>
                  <a:pt x="2171944" y="139532"/>
                  <a:pt x="2208628" y="151760"/>
                </a:cubicBezTo>
                <a:cubicBezTo>
                  <a:pt x="2236763" y="161139"/>
                  <a:pt x="2263606" y="176217"/>
                  <a:pt x="2293034" y="179896"/>
                </a:cubicBezTo>
                <a:cubicBezTo>
                  <a:pt x="2330548" y="184585"/>
                  <a:pt x="2368284" y="187749"/>
                  <a:pt x="2405576" y="193964"/>
                </a:cubicBezTo>
                <a:cubicBezTo>
                  <a:pt x="2424647" y="197142"/>
                  <a:pt x="2443328" y="202475"/>
                  <a:pt x="2461847" y="208031"/>
                </a:cubicBezTo>
                <a:cubicBezTo>
                  <a:pt x="2490254" y="216553"/>
                  <a:pt x="2516999" y="231292"/>
                  <a:pt x="2546253" y="236167"/>
                </a:cubicBezTo>
                <a:cubicBezTo>
                  <a:pt x="2574388" y="240856"/>
                  <a:pt x="2602690" y="244640"/>
                  <a:pt x="2630659" y="250234"/>
                </a:cubicBezTo>
                <a:cubicBezTo>
                  <a:pt x="2649618" y="254026"/>
                  <a:pt x="2667728" y="262043"/>
                  <a:pt x="2686930" y="264302"/>
                </a:cubicBezTo>
                <a:cubicBezTo>
                  <a:pt x="2747651" y="271446"/>
                  <a:pt x="2808850" y="273681"/>
                  <a:pt x="2869810" y="278370"/>
                </a:cubicBezTo>
                <a:lnTo>
                  <a:pt x="2954216" y="306505"/>
                </a:lnTo>
                <a:cubicBezTo>
                  <a:pt x="2968284" y="311194"/>
                  <a:pt x="2984081" y="312348"/>
                  <a:pt x="2996419" y="320573"/>
                </a:cubicBezTo>
                <a:cubicBezTo>
                  <a:pt x="3026057" y="340331"/>
                  <a:pt x="3044424" y="357922"/>
                  <a:pt x="3080825" y="362776"/>
                </a:cubicBezTo>
                <a:cubicBezTo>
                  <a:pt x="3136795" y="370239"/>
                  <a:pt x="3193366" y="372155"/>
                  <a:pt x="3249637" y="376844"/>
                </a:cubicBezTo>
                <a:cubicBezTo>
                  <a:pt x="3410433" y="323245"/>
                  <a:pt x="3291587" y="351144"/>
                  <a:pt x="3559127" y="362776"/>
                </a:cubicBezTo>
                <a:cubicBezTo>
                  <a:pt x="3699749" y="368890"/>
                  <a:pt x="3840480" y="372155"/>
                  <a:pt x="3981157" y="376844"/>
                </a:cubicBezTo>
                <a:cubicBezTo>
                  <a:pt x="4013982" y="381533"/>
                  <a:pt x="4046473" y="390911"/>
                  <a:pt x="4079631" y="390911"/>
                </a:cubicBezTo>
                <a:cubicBezTo>
                  <a:pt x="4112789" y="390911"/>
                  <a:pt x="4145203" y="380957"/>
                  <a:pt x="4178105" y="376844"/>
                </a:cubicBezTo>
                <a:cubicBezTo>
                  <a:pt x="4220240" y="371577"/>
                  <a:pt x="4262542" y="367738"/>
                  <a:pt x="4304714" y="362776"/>
                </a:cubicBezTo>
                <a:lnTo>
                  <a:pt x="4417256" y="348708"/>
                </a:lnTo>
                <a:cubicBezTo>
                  <a:pt x="4617864" y="281839"/>
                  <a:pt x="4409093" y="349032"/>
                  <a:pt x="4557933" y="306505"/>
                </a:cubicBezTo>
                <a:cubicBezTo>
                  <a:pt x="4572191" y="302431"/>
                  <a:pt x="4585660" y="295654"/>
                  <a:pt x="4600136" y="292437"/>
                </a:cubicBezTo>
                <a:cubicBezTo>
                  <a:pt x="4627980" y="286249"/>
                  <a:pt x="4656573" y="283964"/>
                  <a:pt x="4684542" y="278370"/>
                </a:cubicBezTo>
                <a:cubicBezTo>
                  <a:pt x="4703501" y="274578"/>
                  <a:pt x="4721585" y="266326"/>
                  <a:pt x="4740813" y="264302"/>
                </a:cubicBezTo>
                <a:cubicBezTo>
                  <a:pt x="4810920" y="256922"/>
                  <a:pt x="4881490" y="254923"/>
                  <a:pt x="4951828" y="250234"/>
                </a:cubicBezTo>
                <a:cubicBezTo>
                  <a:pt x="5036234" y="254923"/>
                  <a:pt x="5120891" y="256287"/>
                  <a:pt x="5205047" y="264302"/>
                </a:cubicBezTo>
                <a:cubicBezTo>
                  <a:pt x="5243734" y="267987"/>
                  <a:pt x="5257208" y="288080"/>
                  <a:pt x="5289453" y="306505"/>
                </a:cubicBezTo>
                <a:cubicBezTo>
                  <a:pt x="5338125" y="334317"/>
                  <a:pt x="5340581" y="332926"/>
                  <a:pt x="5387927" y="348708"/>
                </a:cubicBezTo>
                <a:cubicBezTo>
                  <a:pt x="5439508" y="344019"/>
                  <a:pt x="5490877" y="334640"/>
                  <a:pt x="5542671" y="334640"/>
                </a:cubicBezTo>
                <a:cubicBezTo>
                  <a:pt x="5560532" y="334640"/>
                  <a:pt x="5647576" y="357350"/>
                  <a:pt x="5669280" y="362776"/>
                </a:cubicBezTo>
                <a:cubicBezTo>
                  <a:pt x="5683348" y="372154"/>
                  <a:pt x="5696361" y="383350"/>
                  <a:pt x="5711484" y="390911"/>
                </a:cubicBezTo>
                <a:cubicBezTo>
                  <a:pt x="5780817" y="425577"/>
                  <a:pt x="5728704" y="379364"/>
                  <a:pt x="5795890" y="433114"/>
                </a:cubicBezTo>
                <a:cubicBezTo>
                  <a:pt x="5806247" y="441400"/>
                  <a:pt x="5813668" y="452964"/>
                  <a:pt x="5824025" y="461250"/>
                </a:cubicBezTo>
                <a:cubicBezTo>
                  <a:pt x="5837227" y="471812"/>
                  <a:pt x="5853026" y="478823"/>
                  <a:pt x="5866228" y="489385"/>
                </a:cubicBezTo>
                <a:cubicBezTo>
                  <a:pt x="5876585" y="497670"/>
                  <a:pt x="5882501" y="511589"/>
                  <a:pt x="5894364" y="517520"/>
                </a:cubicBezTo>
                <a:cubicBezTo>
                  <a:pt x="5920890" y="530783"/>
                  <a:pt x="5950635" y="536277"/>
                  <a:pt x="5978770" y="545656"/>
                </a:cubicBezTo>
                <a:cubicBezTo>
                  <a:pt x="5992838" y="550345"/>
                  <a:pt x="6006587" y="556128"/>
                  <a:pt x="6020973" y="559724"/>
                </a:cubicBezTo>
                <a:cubicBezTo>
                  <a:pt x="6106022" y="580985"/>
                  <a:pt x="6058892" y="567674"/>
                  <a:pt x="6161650" y="601927"/>
                </a:cubicBezTo>
                <a:lnTo>
                  <a:pt x="6203853" y="615994"/>
                </a:lnTo>
                <a:cubicBezTo>
                  <a:pt x="6279131" y="691275"/>
                  <a:pt x="6169031" y="587103"/>
                  <a:pt x="6288259" y="672265"/>
                </a:cubicBezTo>
                <a:cubicBezTo>
                  <a:pt x="6304448" y="683828"/>
                  <a:pt x="6315179" y="701732"/>
                  <a:pt x="6330462" y="714468"/>
                </a:cubicBezTo>
                <a:cubicBezTo>
                  <a:pt x="6343451" y="725292"/>
                  <a:pt x="6358907" y="732777"/>
                  <a:pt x="6372665" y="742604"/>
                </a:cubicBezTo>
                <a:cubicBezTo>
                  <a:pt x="6391744" y="756232"/>
                  <a:pt x="6410179" y="770739"/>
                  <a:pt x="6428936" y="784807"/>
                </a:cubicBezTo>
                <a:cubicBezTo>
                  <a:pt x="6515532" y="914703"/>
                  <a:pt x="6405026" y="754919"/>
                  <a:pt x="6485207" y="855145"/>
                </a:cubicBezTo>
                <a:cubicBezTo>
                  <a:pt x="6502900" y="877261"/>
                  <a:pt x="6515350" y="909808"/>
                  <a:pt x="6541477" y="925484"/>
                </a:cubicBezTo>
                <a:cubicBezTo>
                  <a:pt x="6554192" y="933113"/>
                  <a:pt x="6569612" y="934862"/>
                  <a:pt x="6583680" y="939551"/>
                </a:cubicBezTo>
                <a:cubicBezTo>
                  <a:pt x="6593059" y="948930"/>
                  <a:pt x="6599953" y="961755"/>
                  <a:pt x="6611816" y="967687"/>
                </a:cubicBezTo>
                <a:cubicBezTo>
                  <a:pt x="6629109" y="976333"/>
                  <a:pt x="6649497" y="976443"/>
                  <a:pt x="6668087" y="981754"/>
                </a:cubicBezTo>
                <a:cubicBezTo>
                  <a:pt x="6766307" y="1009816"/>
                  <a:pt x="6640691" y="985879"/>
                  <a:pt x="6808764" y="1009890"/>
                </a:cubicBezTo>
                <a:cubicBezTo>
                  <a:pt x="6877321" y="1112727"/>
                  <a:pt x="6792621" y="1004388"/>
                  <a:pt x="6879102" y="1066160"/>
                </a:cubicBezTo>
                <a:cubicBezTo>
                  <a:pt x="6900687" y="1081578"/>
                  <a:pt x="6916616" y="1103674"/>
                  <a:pt x="6935373" y="1122431"/>
                </a:cubicBezTo>
                <a:cubicBezTo>
                  <a:pt x="6970921" y="1157980"/>
                  <a:pt x="6957577" y="1138705"/>
                  <a:pt x="6977576" y="1178702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Perfection </a:t>
            </a:r>
            <a:r>
              <a:rPr lang="en-US" dirty="0"/>
              <a:t>[3.03]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religious values:</a:t>
            </a:r>
          </a:p>
          <a:p>
            <a:pPr lvl="1"/>
            <a:r>
              <a:rPr lang="en-US" dirty="0" smtClean="0"/>
              <a:t>Mankind can </a:t>
            </a:r>
            <a:r>
              <a:rPr lang="en-US" dirty="0" smtClean="0">
                <a:solidFill>
                  <a:srgbClr val="C00000"/>
                </a:solidFill>
              </a:rPr>
              <a:t>reach</a:t>
            </a:r>
            <a:r>
              <a:rPr lang="en-US" dirty="0" smtClean="0"/>
              <a:t> for God’s grace </a:t>
            </a:r>
          </a:p>
          <a:p>
            <a:pPr lvl="1"/>
            <a:r>
              <a:rPr lang="en-US" dirty="0" smtClean="0"/>
              <a:t>Mankind can achieve </a:t>
            </a:r>
            <a:r>
              <a:rPr lang="en-US" dirty="0" smtClean="0">
                <a:solidFill>
                  <a:srgbClr val="C00000"/>
                </a:solidFill>
              </a:rPr>
              <a:t>perfection</a:t>
            </a:r>
            <a:r>
              <a:rPr lang="en-US" dirty="0" smtClean="0"/>
              <a:t> on earth</a:t>
            </a:r>
          </a:p>
          <a:p>
            <a:pPr lvl="1"/>
            <a:r>
              <a:rPr lang="en-US" dirty="0" smtClean="0"/>
              <a:t>Religion is a matter of the </a:t>
            </a:r>
            <a:r>
              <a:rPr lang="en-US" dirty="0" smtClean="0">
                <a:solidFill>
                  <a:srgbClr val="C00000"/>
                </a:solidFill>
              </a:rPr>
              <a:t>heart</a:t>
            </a:r>
            <a:r>
              <a:rPr lang="en-US" dirty="0" smtClean="0"/>
              <a:t>, not the head</a:t>
            </a:r>
          </a:p>
          <a:p>
            <a:pPr lvl="1"/>
            <a:r>
              <a:rPr lang="en-US" dirty="0" smtClean="0"/>
              <a:t>Christians must </a:t>
            </a:r>
            <a:r>
              <a:rPr lang="en-US" dirty="0" smtClean="0">
                <a:solidFill>
                  <a:srgbClr val="C00000"/>
                </a:solidFill>
              </a:rPr>
              <a:t>work together </a:t>
            </a:r>
            <a:r>
              <a:rPr lang="en-US" dirty="0" smtClean="0"/>
              <a:t>to clean up society before Christ returns</a:t>
            </a:r>
          </a:p>
        </p:txBody>
      </p:sp>
      <p:pic>
        <p:nvPicPr>
          <p:cNvPr id="4" name="Picture 3" descr="ANti-Millerite car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3202" y="3193576"/>
            <a:ext cx="4430798" cy="3664424"/>
          </a:xfrm>
          <a:prstGeom prst="rect">
            <a:avLst/>
          </a:prstGeom>
          <a:noFill/>
          <a:ln/>
        </p:spPr>
      </p:pic>
      <p:pic>
        <p:nvPicPr>
          <p:cNvPr id="6" name="Picture 3" descr="Anti-Millerite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3000" y="3193576"/>
            <a:ext cx="3923127" cy="367900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66828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[</a:t>
            </a:r>
            <a:r>
              <a:rPr lang="en-US" dirty="0"/>
              <a:t>3.03]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Religious Social Reforms </a:t>
            </a:r>
          </a:p>
          <a:p>
            <a:pPr lvl="1"/>
            <a:r>
              <a:rPr lang="en-US" dirty="0" smtClean="0"/>
              <a:t>Sunday Schools for youth</a:t>
            </a:r>
          </a:p>
          <a:p>
            <a:pPr lvl="1"/>
            <a:r>
              <a:rPr lang="en-US" dirty="0" smtClean="0"/>
              <a:t>Promoting temperance</a:t>
            </a:r>
          </a:p>
          <a:p>
            <a:pPr lvl="1"/>
            <a:r>
              <a:rPr lang="en-US" dirty="0" smtClean="0"/>
              <a:t>Missionary work</a:t>
            </a:r>
          </a:p>
          <a:p>
            <a:pPr lvl="1"/>
            <a:r>
              <a:rPr lang="en-US" dirty="0" smtClean="0"/>
              <a:t>Charity for the poor</a:t>
            </a:r>
            <a:endParaRPr lang="en-US" dirty="0"/>
          </a:p>
        </p:txBody>
      </p:sp>
      <p:pic>
        <p:nvPicPr>
          <p:cNvPr id="4" name="Picture 8" descr="ch12fig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255"/>
          <a:stretch/>
        </p:blipFill>
        <p:spPr bwMode="auto">
          <a:xfrm>
            <a:off x="1143001" y="2880649"/>
            <a:ext cx="8011952" cy="389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06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Reforms Talk Show</a:t>
            </a:r>
          </a:p>
          <a:p>
            <a:pPr lvl="1"/>
            <a:r>
              <a:rPr lang="en-US" sz="3600" dirty="0" smtClean="0"/>
              <a:t>In your groups, you will read over the handout and become familiar with the reform movement.</a:t>
            </a:r>
          </a:p>
          <a:p>
            <a:pPr lvl="1"/>
            <a:r>
              <a:rPr lang="en-US" sz="3600" dirty="0" smtClean="0"/>
              <a:t>Write dialogue that a person would say about your reform movement.  You may use the suggested parts to play.</a:t>
            </a:r>
          </a:p>
          <a:p>
            <a:pPr lvl="1"/>
            <a:r>
              <a:rPr lang="en-US" sz="3600" dirty="0" smtClean="0"/>
              <a:t>Your dialogue should capture the beliefs and ideas of the reform movement.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4694113"/>
      </p:ext>
    </p:extLst>
  </p:cSld>
  <p:clrMapOvr>
    <a:masterClrMapping/>
  </p:clrMapOvr>
</p:sld>
</file>

<file path=ppt/theme/theme1.xml><?xml version="1.0" encoding="utf-8"?>
<a:theme xmlns:a="http://schemas.openxmlformats.org/drawingml/2006/main" name="TS030003423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C86199-63C0-4159-8CB6-0639E92CF8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TS030003423</Template>
  <TotalTime>124</TotalTime>
  <Words>167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TS030003423</vt:lpstr>
      <vt:lpstr>United States History</vt:lpstr>
      <vt:lpstr>Revival [3.03]</vt:lpstr>
      <vt:lpstr>PowerPoint Presentation</vt:lpstr>
      <vt:lpstr>Perfection [3.03]</vt:lpstr>
      <vt:lpstr>Society [3.03]</vt:lpstr>
      <vt:lpstr>Talk Show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</dc:creator>
  <cp:lastModifiedBy>Scott King-Owen</cp:lastModifiedBy>
  <cp:revision>9</cp:revision>
  <dcterms:created xsi:type="dcterms:W3CDTF">2012-09-08T13:33:07Z</dcterms:created>
  <dcterms:modified xsi:type="dcterms:W3CDTF">2012-09-28T10:26:54Z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TC300034239990</vt:lpwstr>
  </property>
</Properties>
</file>