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51" r:id="rId3"/>
    <p:sldMasterId id="2147483652" r:id="rId4"/>
  </p:sldMasterIdLst>
  <p:notesMasterIdLst>
    <p:notesMasterId r:id="rId11"/>
  </p:notesMasterIdLst>
  <p:handoutMasterIdLst>
    <p:handoutMasterId r:id="rId12"/>
  </p:handoutMasterIdLst>
  <p:sldIdLst>
    <p:sldId id="282" r:id="rId5"/>
    <p:sldId id="283" r:id="rId6"/>
    <p:sldId id="284" r:id="rId7"/>
    <p:sldId id="285" r:id="rId8"/>
    <p:sldId id="286" r:id="rId9"/>
    <p:sldId id="287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00"/>
    <a:srgbClr val="666633"/>
    <a:srgbClr val="A2D1F1"/>
    <a:srgbClr val="292929"/>
    <a:srgbClr val="9933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6" autoAdjust="0"/>
  </p:normalViewPr>
  <p:slideViewPr>
    <p:cSldViewPr>
      <p:cViewPr>
        <p:scale>
          <a:sx n="70" d="100"/>
          <a:sy n="70" d="100"/>
        </p:scale>
        <p:origin x="-108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30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E27D20-80DF-47AB-A1C8-7169CC33C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73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9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9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9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9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FFDE39-96ED-4606-B805-BD37381CE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28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86020-55BF-4E06-9CC2-09BA1C12E90E}" type="slidenum">
              <a:rPr lang="en-US"/>
              <a:pPr/>
              <a:t>1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3352800"/>
            <a:ext cx="52578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33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3333FF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724400"/>
            <a:ext cx="3581400" cy="381000"/>
          </a:xfrm>
          <a:noFill/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9F9AB-E3D5-42CA-88B9-FB42DF503A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2" descr="http://27.media.tumblr.com/tumblr_m4akmnz25l1qd7m1so1_500.gif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9525"/>
            <a:ext cx="91344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9524" y="2743200"/>
            <a:ext cx="9134475" cy="6096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D39ADB-2437-45EA-B323-9254B1B3AA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832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52400"/>
            <a:ext cx="13906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152400"/>
            <a:ext cx="40195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21A6AD-AE30-4FDA-9804-0C4034A9B5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2624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D2AA-FECD-4987-AB6F-8C960BE5DD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7662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53C86-47D8-4F95-8AC0-F3BBA5F981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727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573EA-2685-449B-89C9-AD379E4173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7547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914400"/>
            <a:ext cx="2667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2667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B5A57-3730-4473-AD86-5991D99F8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8025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608C2-0F0A-4CCE-AEAF-4BF012F9B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7279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88DEC-BF20-473E-A996-6E5AE51CB5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7421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6BD4D-B9C2-4A40-B56B-AB6DB8EDC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970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E0C43-3223-4A41-AB7E-8B03F6D4E0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258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84653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397D1-666C-4829-8C46-0AF558EF20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7285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4633F-C150-40C8-8DE6-C942BE2BBA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3296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3600" y="152400"/>
            <a:ext cx="13716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52400"/>
            <a:ext cx="39624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55BE4-D020-4672-9FA7-4D1469D25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538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BC95F-5105-45B2-B029-779F603B04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1738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BBD36-E3E5-4C21-90F6-B99B1EFF7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79242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4D2D5-20A3-4560-929E-70E9BFFB47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8935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914400"/>
            <a:ext cx="2590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2590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DDA88-E88C-4875-8212-99BEBD3B0B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59183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207A7-3393-4D59-8729-989C377DB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82457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82F6-FF2B-4E13-9ADF-241A3930F1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421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2A413-0CA9-4D73-8060-D14D97F77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7350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9323C3-6333-44DF-938B-F8BFBAD03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8727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37577-CDC7-403A-BBB0-785F8E0310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3691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B32A4-25AA-48B1-99C8-26470725F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9706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35ADA-A82C-433D-BC8D-E6123B0214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0006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3600" y="152400"/>
            <a:ext cx="13716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52400"/>
            <a:ext cx="39624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6CC98-6105-4023-915B-C42A0B5F11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0995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143000"/>
            <a:ext cx="2286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2286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F509F9-889B-4367-8814-96EA05336E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7755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45A263-1C6D-4A52-9EF7-430F43E569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474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DBF65C-88C7-4F2D-8D12-6AD9CC5C2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30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B4CDCA-1A45-4326-AE20-2E28CD8B3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2050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DDAA6B-B2D2-410E-A9A7-995A8FED69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9252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FC8351-961A-4FBA-8139-B69F5245B0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08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6962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143000"/>
            <a:ext cx="8915400" cy="5257800"/>
          </a:xfrm>
          <a:prstGeom prst="rect">
            <a:avLst/>
          </a:prstGeom>
          <a:gradFill flip="none" rotWithShape="1">
            <a:gsLst>
              <a:gs pos="0">
                <a:srgbClr val="92D050">
                  <a:lumMod val="38000"/>
                  <a:lumOff val="62000"/>
                </a:srgbClr>
              </a:gs>
              <a:gs pos="50000">
                <a:schemeClr val="accent2">
                  <a:lumMod val="7000"/>
                  <a:lumOff val="93000"/>
                </a:schemeClr>
              </a:gs>
              <a:gs pos="100000">
                <a:schemeClr val="tx1">
                  <a:lumMod val="7000"/>
                  <a:lumOff val="93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8" name="Picture 2" descr="http://27.media.tumblr.com/tumblr_m4akmnz25l1qd7m1so1_500.gif"/>
          <p:cNvPicPr>
            <a:picLocks noChangeAspect="1" noChangeArrowheads="1" noCrop="1"/>
          </p:cNvPicPr>
          <p:nvPr userDrawn="1"/>
        </p:nvPicPr>
        <p:blipFill>
          <a:blip r:embed="rId1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nimBg="1">
        <p:tmplLst>
          <p:tmpl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 b="1">
          <a:solidFill>
            <a:srgbClr val="000099"/>
          </a:solidFill>
          <a:effectLst/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 b="1">
          <a:solidFill>
            <a:srgbClr val="336600"/>
          </a:solidFill>
          <a:effectLst/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effectLst/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 b="1">
          <a:solidFill>
            <a:srgbClr val="000099"/>
          </a:solidFill>
          <a:effectLst/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 b="1">
          <a:solidFill>
            <a:srgbClr val="000099"/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03BEFF-38C6-461F-80F7-3E7CE77C53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07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5334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14400"/>
            <a:ext cx="5486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3E71DA-34F3-4C91-AFCE-1ED75A1898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05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5334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05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14400"/>
            <a:ext cx="533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81200" y="4724400"/>
            <a:ext cx="4800600" cy="381000"/>
          </a:xfrm>
        </p:spPr>
        <p:txBody>
          <a:bodyPr/>
          <a:lstStyle/>
          <a:p>
            <a:pPr algn="ctr"/>
            <a:r>
              <a:rPr lang="en-US" dirty="0" smtClean="0"/>
              <a:t>Constitutional Principles</a:t>
            </a:r>
          </a:p>
          <a:p>
            <a:pPr algn="ctr"/>
            <a:r>
              <a:rPr lang="en-US" dirty="0" smtClean="0"/>
              <a:t>Dr. King-Owen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smtClean="0"/>
              <a:t>2.04] </a:t>
            </a:r>
            <a:r>
              <a:rPr lang="en-US" dirty="0"/>
              <a:t>Popular </a:t>
            </a:r>
            <a:r>
              <a:rPr lang="en-US" dirty="0" smtClean="0"/>
              <a:t>Sovereignty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3657600" cy="5257800"/>
          </a:xfrm>
        </p:spPr>
        <p:txBody>
          <a:bodyPr/>
          <a:lstStyle/>
          <a:p>
            <a:r>
              <a:rPr lang="en-US" dirty="0" smtClean="0"/>
              <a:t>The people are the source of power</a:t>
            </a:r>
          </a:p>
          <a:p>
            <a:pPr lvl="1"/>
            <a:r>
              <a:rPr lang="en-US" dirty="0" smtClean="0"/>
              <a:t>Government exists for the people’s needs</a:t>
            </a:r>
            <a:endParaRPr lang="en-US" dirty="0"/>
          </a:p>
        </p:txBody>
      </p:sp>
      <p:pic>
        <p:nvPicPr>
          <p:cNvPr id="1034" name="Picture 10" descr="http://www.thegatewaypundit.com/wp-content/uploads/2012/07/We-The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79" y="990600"/>
            <a:ext cx="4209424" cy="56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58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[2.04] Separation </a:t>
            </a:r>
            <a:r>
              <a:rPr lang="en-US" dirty="0" smtClean="0"/>
              <a:t>of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Legislative, executive, and judicial powers must be split among different branches</a:t>
            </a:r>
            <a:endParaRPr lang="en-US" dirty="0"/>
          </a:p>
        </p:txBody>
      </p:sp>
      <p:pic>
        <p:nvPicPr>
          <p:cNvPr id="2050" name="Picture 2" descr="http://3.bp.blogspot.com/_i4EFGoLwOPo/TA_Qmk9_lHI/AAAAAAAABHY/2QzI2s5srmY/s1600/SeparationofP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33684"/>
            <a:ext cx="6948085" cy="43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68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[2.04] Checks </a:t>
            </a:r>
            <a:r>
              <a:rPr lang="en-US" dirty="0" smtClean="0"/>
              <a:t>and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6" y="838200"/>
            <a:ext cx="8915400" cy="5257800"/>
          </a:xfrm>
        </p:spPr>
        <p:txBody>
          <a:bodyPr/>
          <a:lstStyle/>
          <a:p>
            <a:r>
              <a:rPr lang="en-US" dirty="0" smtClean="0"/>
              <a:t>Government branches can prevent other branches from becoming </a:t>
            </a:r>
            <a:r>
              <a:rPr lang="en-US" i="1" dirty="0" smtClean="0"/>
              <a:t>all-powerful</a:t>
            </a:r>
            <a:endParaRPr lang="en-US" dirty="0"/>
          </a:p>
        </p:txBody>
      </p:sp>
      <p:pic>
        <p:nvPicPr>
          <p:cNvPr id="3074" name="Picture 2" descr="http://cyfair3.schoolwires.net/194820511192225410/lib/194820511192225410/_files/Checks_and_Bala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676"/>
            <a:ext cx="6629400" cy="49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53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[2.04] 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Sharing power between the federal government and the states</a:t>
            </a:r>
            <a:endParaRPr lang="en-US" dirty="0"/>
          </a:p>
        </p:txBody>
      </p:sp>
      <p:pic>
        <p:nvPicPr>
          <p:cNvPr id="4098" name="Picture 2" descr="http://mrberlin.com/images/products/detail/Federalism_thumb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10084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10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Power:  The 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Founders were so concerned about power falling into the hands of a person or body that they split it up:</a:t>
            </a:r>
          </a:p>
          <a:p>
            <a:pPr lvl="1"/>
            <a:r>
              <a:rPr lang="en-US" dirty="0" smtClean="0"/>
              <a:t>The people have some</a:t>
            </a:r>
          </a:p>
          <a:p>
            <a:pPr lvl="1"/>
            <a:r>
              <a:rPr lang="en-US" dirty="0" smtClean="0"/>
              <a:t>The branches of government divide some</a:t>
            </a:r>
          </a:p>
          <a:p>
            <a:pPr lvl="1"/>
            <a:r>
              <a:rPr lang="en-US" dirty="0" smtClean="0"/>
              <a:t>The states and federal government divide 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56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575412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9B9EC4-CF1A-4B82-9DD9-18C755A22E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TS102575412</Template>
  <TotalTime>26</TotalTime>
  <Words>118</Words>
  <Application>Microsoft Office PowerPoint</Application>
  <PresentationFormat>On-screen Show (4:3)</PresentationFormat>
  <Paragraphs>18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TS102575412</vt:lpstr>
      <vt:lpstr>1_Custom Design</vt:lpstr>
      <vt:lpstr>2_Custom Design</vt:lpstr>
      <vt:lpstr>United States History</vt:lpstr>
      <vt:lpstr>[2.04] Popular Sovereignty</vt:lpstr>
      <vt:lpstr>[2.04] Separation of Powers</vt:lpstr>
      <vt:lpstr>[2.04] Checks and Balances</vt:lpstr>
      <vt:lpstr>[2.04] Federalism</vt:lpstr>
      <vt:lpstr>Power:  The Big Idea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Dots Rotate</dc:title>
  <dc:creator>Scott</dc:creator>
  <cp:lastModifiedBy>Scott King-Owen</cp:lastModifiedBy>
  <cp:revision>7</cp:revision>
  <dcterms:created xsi:type="dcterms:W3CDTF">2012-07-26T15:49:58Z</dcterms:created>
  <dcterms:modified xsi:type="dcterms:W3CDTF">2012-08-27T15:39:49Z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TC025754129991</vt:lpwstr>
  </property>
</Properties>
</file>