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"/>
  </p:handoutMasterIdLst>
  <p:sldIdLst>
    <p:sldId id="256" r:id="rId2"/>
    <p:sldId id="264" r:id="rId3"/>
    <p:sldId id="268" r:id="rId4"/>
    <p:sldId id="269" r:id="rId5"/>
    <p:sldId id="265" r:id="rId6"/>
    <p:sldId id="27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D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876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01792-BFD6-456A-BD9D-08FFF2B93190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C988A-5BC3-4D50-9311-07D40BEE1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52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2EAF92-5C4F-46F4-9A10-0A4B692B07DF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2F520A-3016-424E-A276-668D4C70710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BlueBGBottom.pn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14000" contrast="36000"/>
          </a:blip>
          <a:stretch>
            <a:fillRect/>
          </a:stretch>
        </p:blipFill>
        <p:spPr>
          <a:xfrm>
            <a:off x="0" y="4109803"/>
            <a:ext cx="9144000" cy="2748197"/>
          </a:xfrm>
          <a:prstGeom prst="rect">
            <a:avLst/>
          </a:prstGeom>
        </p:spPr>
      </p:pic>
      <p:pic>
        <p:nvPicPr>
          <p:cNvPr id="8" name="Picture 7" descr="BlueBGTop.pn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14000" contrast="36000"/>
          </a:blip>
          <a:stretch>
            <a:fillRect/>
          </a:stretch>
        </p:blipFill>
        <p:spPr>
          <a:xfrm>
            <a:off x="1" y="0"/>
            <a:ext cx="9144000" cy="3479469"/>
          </a:xfrm>
          <a:prstGeom prst="rect">
            <a:avLst/>
          </a:prstGeom>
        </p:spPr>
      </p:pic>
      <p:pic>
        <p:nvPicPr>
          <p:cNvPr id="9" name="Picture 8" descr="Test2.wmf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37000"/>
          </a:blip>
          <a:stretch>
            <a:fillRect/>
          </a:stretch>
        </p:blipFill>
        <p:spPr>
          <a:xfrm>
            <a:off x="0" y="-8858"/>
            <a:ext cx="9144000" cy="2573928"/>
          </a:xfrm>
          <a:prstGeom prst="rect">
            <a:avLst/>
          </a:prstGeom>
        </p:spPr>
      </p:pic>
      <p:pic>
        <p:nvPicPr>
          <p:cNvPr id="10" name="Picture 9" descr="WhiteLine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939598"/>
            <a:ext cx="9144000" cy="1918402"/>
          </a:xfrm>
          <a:prstGeom prst="rect">
            <a:avLst/>
          </a:prstGeom>
        </p:spPr>
      </p:pic>
      <p:pic>
        <p:nvPicPr>
          <p:cNvPr id="11" name="Picture 10" descr="WhiteBG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lum bright="9000"/>
          </a:blip>
          <a:stretch>
            <a:fillRect/>
          </a:stretch>
        </p:blipFill>
        <p:spPr>
          <a:xfrm>
            <a:off x="0" y="1175656"/>
            <a:ext cx="9144000" cy="4595751"/>
          </a:xfrm>
          <a:prstGeom prst="rect">
            <a:avLst/>
          </a:prstGeom>
        </p:spPr>
      </p:pic>
      <p:pic>
        <p:nvPicPr>
          <p:cNvPr id="12" name="Picture 11" descr="OuterLipBottom.png"/>
          <p:cNvPicPr>
            <a:picLocks noChangeAspect="1"/>
          </p:cNvPicPr>
          <p:nvPr/>
        </p:nvPicPr>
        <p:blipFill>
          <a:blip r:embed="rId7" cstate="print">
            <a:grayscl/>
          </a:blip>
          <a:stretch>
            <a:fillRect/>
          </a:stretch>
        </p:blipFill>
        <p:spPr>
          <a:xfrm>
            <a:off x="0" y="4085112"/>
            <a:ext cx="9144000" cy="1828491"/>
          </a:xfrm>
          <a:prstGeom prst="rect">
            <a:avLst/>
          </a:prstGeom>
        </p:spPr>
      </p:pic>
      <p:pic>
        <p:nvPicPr>
          <p:cNvPr id="13" name="Picture 12" descr="OuterLipTop.png"/>
          <p:cNvPicPr>
            <a:picLocks noChangeAspect="1"/>
          </p:cNvPicPr>
          <p:nvPr/>
        </p:nvPicPr>
        <p:blipFill>
          <a:blip r:embed="rId8" cstate="print">
            <a:grayscl/>
          </a:blip>
          <a:stretch>
            <a:fillRect/>
          </a:stretch>
        </p:blipFill>
        <p:spPr>
          <a:xfrm>
            <a:off x="0" y="690750"/>
            <a:ext cx="9144000" cy="28106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2EAF92-5C4F-46F4-9A10-0A4B692B07DF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2F520A-3016-424E-A276-668D4C707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2EAF92-5C4F-46F4-9A10-0A4B692B07DF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2F520A-3016-424E-A276-668D4C707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1876" y="1"/>
            <a:ext cx="9155877" cy="1674425"/>
            <a:chOff x="-11876" y="1"/>
            <a:chExt cx="9155877" cy="1674425"/>
          </a:xfrm>
        </p:grpSpPr>
        <p:pic>
          <p:nvPicPr>
            <p:cNvPr id="11" name="Picture 10" descr="BlueBGTop.png"/>
            <p:cNvPicPr>
              <a:picLocks noChangeAspect="1"/>
            </p:cNvPicPr>
            <p:nvPr userDrawn="1"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-14000" contrast="36000"/>
            </a:blip>
            <a:stretch>
              <a:fillRect/>
            </a:stretch>
          </p:blipFill>
          <p:spPr>
            <a:xfrm>
              <a:off x="1" y="1"/>
              <a:ext cx="9144000" cy="1626918"/>
            </a:xfrm>
            <a:prstGeom prst="rect">
              <a:avLst/>
            </a:prstGeom>
          </p:spPr>
        </p:pic>
        <p:pic>
          <p:nvPicPr>
            <p:cNvPr id="12" name="Picture 11" descr="OuterLipTop.png"/>
            <p:cNvPicPr>
              <a:picLocks noChangeAspect="1"/>
            </p:cNvPicPr>
            <p:nvPr userDrawn="1"/>
          </p:nvPicPr>
          <p:blipFill>
            <a:blip r:embed="rId3" cstate="print">
              <a:grayscl/>
            </a:blip>
            <a:stretch>
              <a:fillRect/>
            </a:stretch>
          </p:blipFill>
          <p:spPr>
            <a:xfrm>
              <a:off x="-11876" y="71258"/>
              <a:ext cx="9155876" cy="1603168"/>
            </a:xfrm>
            <a:prstGeom prst="rect">
              <a:avLst/>
            </a:prstGeom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2EAF92-5C4F-46F4-9A10-0A4B692B07DF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2F520A-3016-424E-A276-668D4C70710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1C4D5A">
              <a:alpha val="96863"/>
            </a:srgbClr>
          </a:solidFill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40000"/>
              <a:lumOff val="60000"/>
              <a:alpha val="86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495800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2EAF92-5C4F-46F4-9A10-0A4B692B07DF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2F520A-3016-424E-A276-668D4C707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2EAF92-5C4F-46F4-9A10-0A4B692B07DF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2F520A-3016-424E-A276-668D4C707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2EAF92-5C4F-46F4-9A10-0A4B692B07DF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2F520A-3016-424E-A276-668D4C707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2EAF92-5C4F-46F4-9A10-0A4B692B07DF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2F520A-3016-424E-A276-668D4C707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2EAF92-5C4F-46F4-9A10-0A4B692B07DF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2F520A-3016-424E-A276-668D4C707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2EAF92-5C4F-46F4-9A10-0A4B692B07DF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2F520A-3016-424E-A276-668D4C707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2EAF92-5C4F-46F4-9A10-0A4B692B07DF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2F520A-3016-424E-A276-668D4C707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64999">
              <a:schemeClr val="accent3">
                <a:lumMod val="20000"/>
                <a:lumOff val="8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923" y="4359275"/>
            <a:ext cx="3664076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222" y="1574799"/>
            <a:ext cx="3676777" cy="2857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600200"/>
            <a:ext cx="5441823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50000"/>
              <a:alpha val="24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99" y="1600200"/>
            <a:ext cx="9118599" cy="5245100"/>
          </a:xfrm>
          <a:prstGeom prst="rect">
            <a:avLst/>
          </a:prstGeom>
          <a:solidFill>
            <a:schemeClr val="accent5">
              <a:lumMod val="50000"/>
              <a:alpha val="96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3200" b="1" kern="1200">
          <a:solidFill>
            <a:schemeClr val="accent6">
              <a:lumMod val="20000"/>
              <a:lumOff val="80000"/>
            </a:schemeClr>
          </a:solidFill>
          <a:latin typeface="High Tower Text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Ø"/>
        <a:defRPr sz="2800" b="1" kern="1200">
          <a:solidFill>
            <a:schemeClr val="bg1"/>
          </a:solidFill>
          <a:latin typeface="High Tower Text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400" b="1" kern="1200">
          <a:solidFill>
            <a:schemeClr val="accent6">
              <a:lumMod val="20000"/>
              <a:lumOff val="80000"/>
            </a:schemeClr>
          </a:solidFill>
          <a:latin typeface="High Tower Text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b="1" kern="1200">
          <a:solidFill>
            <a:schemeClr val="accent6">
              <a:lumMod val="20000"/>
              <a:lumOff val="80000"/>
            </a:schemeClr>
          </a:solidFill>
          <a:latin typeface="High Tower Text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b="1" kern="1200">
          <a:solidFill>
            <a:schemeClr val="accent6">
              <a:lumMod val="20000"/>
              <a:lumOff val="80000"/>
            </a:schemeClr>
          </a:solidFill>
          <a:latin typeface="High Tower Text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57200"/>
            <a:ext cx="7772400" cy="1362075"/>
          </a:xfrm>
        </p:spPr>
        <p:txBody>
          <a:bodyPr/>
          <a:lstStyle/>
          <a:p>
            <a:r>
              <a:rPr lang="en-US" dirty="0" smtClean="0"/>
              <a:t>United states history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14400" y="4038600"/>
            <a:ext cx="7772400" cy="1500187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Dr. King-Owen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Abolition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61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" y="1447800"/>
            <a:ext cx="9118599" cy="5417344"/>
          </a:xfrm>
        </p:spPr>
        <p:txBody>
          <a:bodyPr/>
          <a:lstStyle/>
          <a:p>
            <a:r>
              <a:rPr lang="en-US" dirty="0" smtClean="0"/>
              <a:t>Called for the </a:t>
            </a:r>
            <a:r>
              <a:rPr lang="en-US" i="1" dirty="0" smtClean="0">
                <a:solidFill>
                  <a:srgbClr val="FFFF00"/>
                </a:solidFill>
              </a:rPr>
              <a:t>immediate abolition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of slavery </a:t>
            </a:r>
            <a:r>
              <a:rPr lang="en-US" u="sng" dirty="0" smtClean="0"/>
              <a:t>without </a:t>
            </a:r>
            <a:r>
              <a:rPr lang="en-US" dirty="0" smtClean="0"/>
              <a:t>payment to slave owners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William L. Garrison </a:t>
            </a:r>
            <a:r>
              <a:rPr lang="en-US" dirty="0" smtClean="0"/>
              <a:t>founded a newspaper, </a:t>
            </a:r>
            <a:r>
              <a:rPr lang="en-US" i="1" dirty="0" smtClean="0"/>
              <a:t>The Liberator</a:t>
            </a:r>
            <a:r>
              <a:rPr lang="en-US" dirty="0" smtClean="0"/>
              <a:t>, to argue for abolition (1831)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Abolition [3.04]</a:t>
            </a:r>
            <a:endParaRPr lang="en-US" dirty="0"/>
          </a:p>
        </p:txBody>
      </p:sp>
      <p:pic>
        <p:nvPicPr>
          <p:cNvPr id="4" name="Picture 5" descr="Abolit5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r="1538" b="17180"/>
          <a:stretch>
            <a:fillRect/>
          </a:stretch>
        </p:blipFill>
        <p:spPr bwMode="auto">
          <a:xfrm>
            <a:off x="2030900" y="4343399"/>
            <a:ext cx="6782900" cy="243760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Picture 2" descr="http://ts3.mm.bing.net/th?id=I.4798162089476702&amp;pid=1.7&amp;w=103&amp;h=150&amp;c=7&amp;r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4297755"/>
            <a:ext cx="1713885" cy="249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01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6573_fig12_10cd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28600"/>
            <a:ext cx="3898900" cy="6399213"/>
          </a:xfrm>
          <a:prstGeom prst="rect">
            <a:avLst/>
          </a:prstGeom>
          <a:noFill/>
        </p:spPr>
      </p:pic>
      <p:pic>
        <p:nvPicPr>
          <p:cNvPr id="5" name="Picture 3" descr="6573_fig12_10ab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28600"/>
            <a:ext cx="3911600" cy="6399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770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6573_fig11_22 copy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1000" y="0"/>
            <a:ext cx="790601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4876800"/>
            <a:ext cx="7906010" cy="18158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Nat Turner’s Rebellion, 1831 </a:t>
            </a:r>
            <a:r>
              <a:rPr lang="en-US" sz="2800" dirty="0" smtClean="0">
                <a:solidFill>
                  <a:schemeClr val="bg1"/>
                </a:solidFill>
              </a:rPr>
              <a:t>(Virginia) – 55 white people killed by rebel slaves – slaves were challenging slavery already by violence or by running away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2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MOST IMPORTANT </a:t>
            </a:r>
            <a:r>
              <a:rPr lang="en-US" dirty="0" smtClean="0"/>
              <a:t>change in Anti-Slavery was the shift from </a:t>
            </a:r>
            <a:r>
              <a:rPr lang="en-US" i="1" dirty="0" smtClean="0">
                <a:solidFill>
                  <a:srgbClr val="FFC000"/>
                </a:solidFill>
              </a:rPr>
              <a:t>persuading</a:t>
            </a:r>
            <a:r>
              <a:rPr lang="en-US" dirty="0" smtClean="0"/>
              <a:t> people to using a </a:t>
            </a:r>
            <a:r>
              <a:rPr lang="en-US" i="1" dirty="0" smtClean="0">
                <a:solidFill>
                  <a:srgbClr val="92D050"/>
                </a:solidFill>
              </a:rPr>
              <a:t>political party </a:t>
            </a:r>
            <a:r>
              <a:rPr lang="en-US" dirty="0" smtClean="0"/>
              <a:t>to end slavery by law OR restrict its extension.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 – Slavery [3.04]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81000" y="3200400"/>
            <a:ext cx="8534395" cy="3530600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381000" y="4330008"/>
            <a:ext cx="4065360" cy="1412240"/>
          </a:xfrm>
          <a:custGeom>
            <a:avLst/>
            <a:gdLst>
              <a:gd name="connsiteX0" fmla="*/ 0 w 4065360"/>
              <a:gd name="connsiteY0" fmla="*/ 235378 h 1412240"/>
              <a:gd name="connsiteX1" fmla="*/ 235378 w 4065360"/>
              <a:gd name="connsiteY1" fmla="*/ 0 h 1412240"/>
              <a:gd name="connsiteX2" fmla="*/ 3829982 w 4065360"/>
              <a:gd name="connsiteY2" fmla="*/ 0 h 1412240"/>
              <a:gd name="connsiteX3" fmla="*/ 4065360 w 4065360"/>
              <a:gd name="connsiteY3" fmla="*/ 235378 h 1412240"/>
              <a:gd name="connsiteX4" fmla="*/ 4065360 w 4065360"/>
              <a:gd name="connsiteY4" fmla="*/ 1176862 h 1412240"/>
              <a:gd name="connsiteX5" fmla="*/ 3829982 w 4065360"/>
              <a:gd name="connsiteY5" fmla="*/ 1412240 h 1412240"/>
              <a:gd name="connsiteX6" fmla="*/ 235378 w 4065360"/>
              <a:gd name="connsiteY6" fmla="*/ 1412240 h 1412240"/>
              <a:gd name="connsiteX7" fmla="*/ 0 w 4065360"/>
              <a:gd name="connsiteY7" fmla="*/ 1176862 h 1412240"/>
              <a:gd name="connsiteX8" fmla="*/ 0 w 4065360"/>
              <a:gd name="connsiteY8" fmla="*/ 235378 h 141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5360" h="1412240">
                <a:moveTo>
                  <a:pt x="0" y="235378"/>
                </a:moveTo>
                <a:cubicBezTo>
                  <a:pt x="0" y="105382"/>
                  <a:pt x="105382" y="0"/>
                  <a:pt x="235378" y="0"/>
                </a:cubicBezTo>
                <a:lnTo>
                  <a:pt x="3829982" y="0"/>
                </a:lnTo>
                <a:cubicBezTo>
                  <a:pt x="3959978" y="0"/>
                  <a:pt x="4065360" y="105382"/>
                  <a:pt x="4065360" y="235378"/>
                </a:cubicBezTo>
                <a:lnTo>
                  <a:pt x="4065360" y="1176862"/>
                </a:lnTo>
                <a:cubicBezTo>
                  <a:pt x="4065360" y="1306858"/>
                  <a:pt x="3959978" y="1412240"/>
                  <a:pt x="3829982" y="1412240"/>
                </a:cubicBezTo>
                <a:lnTo>
                  <a:pt x="235378" y="1412240"/>
                </a:lnTo>
                <a:cubicBezTo>
                  <a:pt x="105382" y="1412240"/>
                  <a:pt x="0" y="1306858"/>
                  <a:pt x="0" y="1176862"/>
                </a:cubicBezTo>
                <a:lnTo>
                  <a:pt x="0" y="235378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050" tIns="187050" rIns="187050" bIns="187050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100" b="1" kern="1200" dirty="0" smtClean="0"/>
              <a:t>Persuasion</a:t>
            </a:r>
          </a:p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100" b="1" i="1" kern="1200" dirty="0" smtClean="0">
                <a:solidFill>
                  <a:srgbClr val="FFC000"/>
                </a:solidFill>
              </a:rPr>
              <a:t>Garrison</a:t>
            </a:r>
            <a:endParaRPr lang="en-US" sz="3100" b="1" i="1" kern="1200" dirty="0">
              <a:solidFill>
                <a:srgbClr val="FFC00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392674" y="4330008"/>
            <a:ext cx="3921337" cy="1412240"/>
          </a:xfrm>
          <a:custGeom>
            <a:avLst/>
            <a:gdLst>
              <a:gd name="connsiteX0" fmla="*/ 0 w 3921337"/>
              <a:gd name="connsiteY0" fmla="*/ 235378 h 1412240"/>
              <a:gd name="connsiteX1" fmla="*/ 235378 w 3921337"/>
              <a:gd name="connsiteY1" fmla="*/ 0 h 1412240"/>
              <a:gd name="connsiteX2" fmla="*/ 3685959 w 3921337"/>
              <a:gd name="connsiteY2" fmla="*/ 0 h 1412240"/>
              <a:gd name="connsiteX3" fmla="*/ 3921337 w 3921337"/>
              <a:gd name="connsiteY3" fmla="*/ 235378 h 1412240"/>
              <a:gd name="connsiteX4" fmla="*/ 3921337 w 3921337"/>
              <a:gd name="connsiteY4" fmla="*/ 1176862 h 1412240"/>
              <a:gd name="connsiteX5" fmla="*/ 3685959 w 3921337"/>
              <a:gd name="connsiteY5" fmla="*/ 1412240 h 1412240"/>
              <a:gd name="connsiteX6" fmla="*/ 235378 w 3921337"/>
              <a:gd name="connsiteY6" fmla="*/ 1412240 h 1412240"/>
              <a:gd name="connsiteX7" fmla="*/ 0 w 3921337"/>
              <a:gd name="connsiteY7" fmla="*/ 1176862 h 1412240"/>
              <a:gd name="connsiteX8" fmla="*/ 0 w 3921337"/>
              <a:gd name="connsiteY8" fmla="*/ 235378 h 141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1337" h="1412240">
                <a:moveTo>
                  <a:pt x="0" y="235378"/>
                </a:moveTo>
                <a:cubicBezTo>
                  <a:pt x="0" y="105382"/>
                  <a:pt x="105382" y="0"/>
                  <a:pt x="235378" y="0"/>
                </a:cubicBezTo>
                <a:lnTo>
                  <a:pt x="3685959" y="0"/>
                </a:lnTo>
                <a:cubicBezTo>
                  <a:pt x="3815955" y="0"/>
                  <a:pt x="3921337" y="105382"/>
                  <a:pt x="3921337" y="235378"/>
                </a:cubicBezTo>
                <a:lnTo>
                  <a:pt x="3921337" y="1176862"/>
                </a:lnTo>
                <a:cubicBezTo>
                  <a:pt x="3921337" y="1306858"/>
                  <a:pt x="3815955" y="1412240"/>
                  <a:pt x="3685959" y="1412240"/>
                </a:cubicBezTo>
                <a:lnTo>
                  <a:pt x="235378" y="1412240"/>
                </a:lnTo>
                <a:cubicBezTo>
                  <a:pt x="105382" y="1412240"/>
                  <a:pt x="0" y="1306858"/>
                  <a:pt x="0" y="1176862"/>
                </a:cubicBezTo>
                <a:lnTo>
                  <a:pt x="0" y="235378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050" tIns="187050" rIns="187050" bIns="187050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100" b="1" kern="1200" dirty="0" smtClean="0"/>
              <a:t>Politics</a:t>
            </a:r>
          </a:p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100" b="1" i="1" kern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Liberty Party</a:t>
            </a:r>
            <a:endParaRPr lang="en-US" sz="3100" b="1" i="1" kern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962400" y="4769427"/>
            <a:ext cx="838200" cy="533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8" grpId="0" animBg="1"/>
      <p:bldP spid="9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Southerners responded that slavery was: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Biblical</a:t>
            </a:r>
            <a:r>
              <a:rPr lang="en-US" dirty="0" smtClean="0"/>
              <a:t> (God-approved!)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Economical</a:t>
            </a:r>
            <a:r>
              <a:rPr lang="en-US" dirty="0" smtClean="0"/>
              <a:t> (sure made southerners rich!)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Civilizing</a:t>
            </a:r>
            <a:r>
              <a:rPr lang="en-US" dirty="0" smtClean="0"/>
              <a:t> (rescued those poor Africans!)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Socially Stable </a:t>
            </a:r>
            <a:r>
              <a:rPr lang="en-US" dirty="0" smtClean="0"/>
              <a:t>(kept poor whites from thinking they had it bad!)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Pro-Slavery [3.04]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78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7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03000973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TS030009735</Template>
  <TotalTime>190</TotalTime>
  <Words>149</Words>
  <Application>Microsoft Office PowerPoint</Application>
  <PresentationFormat>On-screen Show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TS030009735</vt:lpstr>
      <vt:lpstr>United states history</vt:lpstr>
      <vt:lpstr>Abolition [3.04]</vt:lpstr>
      <vt:lpstr>PowerPoint Presentation</vt:lpstr>
      <vt:lpstr>PowerPoint Presentation</vt:lpstr>
      <vt:lpstr>Anti – Slavery [3.04]</vt:lpstr>
      <vt:lpstr>Pro-Slavery [3.04]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</dc:creator>
  <cp:lastModifiedBy>Scott King-Owen</cp:lastModifiedBy>
  <cp:revision>24</cp:revision>
  <dcterms:created xsi:type="dcterms:W3CDTF">2011-08-22T20:17:29Z</dcterms:created>
  <dcterms:modified xsi:type="dcterms:W3CDTF">2012-10-02T11:52:54Z</dcterms:modified>
</cp:coreProperties>
</file>