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5"/>
  </p:handoutMasterIdLst>
  <p:sldIdLst>
    <p:sldId id="257" r:id="rId2"/>
    <p:sldId id="298" r:id="rId3"/>
    <p:sldId id="305" r:id="rId4"/>
    <p:sldId id="324" r:id="rId5"/>
    <p:sldId id="256" r:id="rId6"/>
    <p:sldId id="325" r:id="rId7"/>
    <p:sldId id="326" r:id="rId8"/>
    <p:sldId id="265" r:id="rId9"/>
    <p:sldId id="327" r:id="rId10"/>
    <p:sldId id="328" r:id="rId11"/>
    <p:sldId id="329" r:id="rId12"/>
    <p:sldId id="286" r:id="rId13"/>
    <p:sldId id="330" r:id="rId14"/>
  </p:sldIdLst>
  <p:sldSz cx="9144000" cy="6858000" type="screen4x3"/>
  <p:notesSz cx="9144000" cy="6858000"/>
  <p:embeddedFontLst>
    <p:embeddedFont>
      <p:font typeface="Britannic Bold" pitchFamily="34" charset="0"/>
      <p:regular r:id="rId16"/>
    </p:embeddedFont>
    <p:embeddedFont>
      <p:font typeface="굴림" pitchFamily="34" charset="-127"/>
      <p:regular r:id="rId17"/>
    </p:embeddedFont>
    <p:embeddedFont>
      <p:font typeface="Comic Sans MS" pitchFamily="66" charset="0"/>
      <p:regular r:id="rId18"/>
      <p:bold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E1E7"/>
    <a:srgbClr val="480000"/>
    <a:srgbClr val="FF99FF"/>
    <a:srgbClr val="000000"/>
    <a:srgbClr val="F8F8F8"/>
    <a:srgbClr val="009900"/>
    <a:srgbClr val="3333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135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F17F8A-C49F-4E7F-9A50-9FF4FC180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solidFill>
                  <a:srgbClr val="FF99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  <a:solidFill>
            <a:srgbClr val="48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"/>
            <a:ext cx="8229600" cy="1143000"/>
          </a:xfrm>
          <a:prstGeom prst="rect">
            <a:avLst/>
          </a:prstGeom>
          <a:solidFill>
            <a:srgbClr val="FFE1E7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" y="1371600"/>
            <a:ext cx="9120352" cy="5486400"/>
          </a:xfrm>
          <a:prstGeom prst="rect">
            <a:avLst/>
          </a:prstGeom>
          <a:gradFill flip="none" rotWithShape="1">
            <a:gsLst>
              <a:gs pos="0">
                <a:srgbClr val="C00000">
                  <a:lumMod val="61000"/>
                  <a:alpha val="81000"/>
                </a:srgbClr>
              </a:gs>
              <a:gs pos="50000">
                <a:schemeClr val="tx1">
                  <a:lumMod val="34000"/>
                </a:schemeClr>
              </a:gs>
              <a:gs pos="100000">
                <a:schemeClr val="accent1">
                  <a:tint val="23500"/>
                  <a:satMod val="160000"/>
                  <a:lumMod val="28000"/>
                </a:schemeClr>
              </a:gs>
            </a:gsLst>
            <a:lin ang="4800000" scaled="0"/>
            <a:tileRect/>
          </a:gradFill>
        </p:spPr>
        <p:txBody>
          <a:bodyPr/>
          <a:lstStyle>
            <a:lvl1pPr marL="514350" indent="-514350">
              <a:buFont typeface="Wingdings" pitchFamily="2" charset="2"/>
              <a:buChar char="µ"/>
              <a:defRPr sz="3200" b="1">
                <a:solidFill>
                  <a:schemeClr val="bg1"/>
                </a:solidFill>
                <a:effectLst/>
              </a:defRPr>
            </a:lvl1pPr>
            <a:lvl2pPr>
              <a:defRPr sz="3200" b="1">
                <a:solidFill>
                  <a:srgbClr val="FF99FF"/>
                </a:solidFill>
                <a:effectLst/>
              </a:defRPr>
            </a:lvl2pPr>
            <a:lvl3pPr>
              <a:defRPr sz="3200" b="1">
                <a:solidFill>
                  <a:schemeClr val="bg1"/>
                </a:solidFill>
                <a:effectLst/>
              </a:defRPr>
            </a:lvl3pPr>
            <a:lvl4pPr>
              <a:defRPr sz="3200" b="1">
                <a:solidFill>
                  <a:schemeClr val="bg1"/>
                </a:solidFill>
                <a:effectLst/>
              </a:defRPr>
            </a:lvl4pPr>
            <a:lvl5pPr>
              <a:defRPr sz="32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2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6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7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446" r="1649" b="6979"/>
          <a:stretch/>
        </p:blipFill>
        <p:spPr>
          <a:xfrm>
            <a:off x="0" y="0"/>
            <a:ext cx="6213231" cy="562707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213231" y="0"/>
            <a:ext cx="2930769" cy="6858000"/>
          </a:xfrm>
          <a:prstGeom prst="rect">
            <a:avLst/>
          </a:prstGeom>
          <a:gradFill>
            <a:gsLst>
              <a:gs pos="0">
                <a:srgbClr val="C00000">
                  <a:lumMod val="61000"/>
                </a:srgbClr>
              </a:gs>
              <a:gs pos="50000">
                <a:schemeClr val="tx1">
                  <a:lumMod val="34000"/>
                </a:schemeClr>
              </a:gs>
              <a:gs pos="100000">
                <a:schemeClr val="accent1">
                  <a:tint val="23500"/>
                  <a:satMod val="160000"/>
                  <a:lumMod val="2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0" y="5627077"/>
            <a:ext cx="9144000" cy="1230923"/>
          </a:xfrm>
          <a:prstGeom prst="rect">
            <a:avLst/>
          </a:prstGeom>
          <a:gradFill flip="none" rotWithShape="1">
            <a:gsLst>
              <a:gs pos="0">
                <a:srgbClr val="C00000">
                  <a:lumMod val="61000"/>
                </a:srgbClr>
              </a:gs>
              <a:gs pos="50000">
                <a:schemeClr val="tx1">
                  <a:lumMod val="34000"/>
                </a:schemeClr>
              </a:gs>
              <a:gs pos="100000">
                <a:schemeClr val="accent1">
                  <a:tint val="23500"/>
                  <a:satMod val="160000"/>
                  <a:lumMod val="2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King-Owen</a:t>
            </a:r>
          </a:p>
          <a:p>
            <a:r>
              <a:rPr lang="en-US" dirty="0" smtClean="0"/>
              <a:t>Workers in America</a:t>
            </a:r>
          </a:p>
          <a:p>
            <a:r>
              <a:rPr lang="en-US" dirty="0" smtClean="0"/>
              <a:t>[6.06]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Labor-Industry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" y="1371600"/>
            <a:ext cx="5919952" cy="5486400"/>
          </a:xfrm>
        </p:spPr>
        <p:txBody>
          <a:bodyPr/>
          <a:lstStyle/>
          <a:p>
            <a:r>
              <a:rPr lang="en-US" dirty="0" smtClean="0"/>
              <a:t>Pullman Strike, 1894</a:t>
            </a:r>
          </a:p>
          <a:p>
            <a:pPr lvl="1"/>
            <a:r>
              <a:rPr lang="en-US" dirty="0" smtClean="0"/>
              <a:t>Strike after wages were cut</a:t>
            </a:r>
          </a:p>
          <a:p>
            <a:pPr lvl="1"/>
            <a:r>
              <a:rPr lang="en-US" dirty="0" smtClean="0"/>
              <a:t>Industrialists asked President Cleveland to send troops</a:t>
            </a:r>
          </a:p>
          <a:p>
            <a:pPr lvl="1"/>
            <a:r>
              <a:rPr lang="en-US" dirty="0" smtClean="0"/>
              <a:t>Strike was ended by a federal court </a:t>
            </a:r>
            <a:r>
              <a:rPr lang="en-US" i="1" dirty="0" smtClean="0"/>
              <a:t>injunction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3657600" cy="2558136"/>
          </a:xfrm>
          <a:prstGeom prst="rect">
            <a:avLst/>
          </a:prstGeom>
        </p:spPr>
      </p:pic>
      <p:pic>
        <p:nvPicPr>
          <p:cNvPr id="5" name="Picture 5" descr="Grover Cleveland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E1E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53536"/>
            <a:ext cx="2180817" cy="2834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contests between labor and industry, industry usually won</a:t>
            </a:r>
          </a:p>
          <a:p>
            <a:pPr lvl="1"/>
            <a:r>
              <a:rPr lang="en-US" dirty="0" smtClean="0"/>
              <a:t>Large labor supply meant that industries could always find more workers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Government was not </a:t>
            </a:r>
            <a:r>
              <a:rPr lang="en-US" dirty="0" smtClean="0">
                <a:solidFill>
                  <a:schemeClr val="bg1"/>
                </a:solidFill>
              </a:rPr>
              <a:t>“laissez-faire” </a:t>
            </a:r>
            <a:r>
              <a:rPr lang="en-US" dirty="0" smtClean="0"/>
              <a:t>– they did </a:t>
            </a:r>
            <a:r>
              <a:rPr lang="en-US" i="1" dirty="0" smtClean="0"/>
              <a:t>intervene</a:t>
            </a:r>
            <a:r>
              <a:rPr lang="en-US" dirty="0" smtClean="0"/>
              <a:t> to help industries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Public usually saw Unions as radicals and dangerous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pol_cartoon-true inwardness of the central labor unio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37063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 flipH="1">
            <a:off x="4452828" y="762000"/>
            <a:ext cx="4386372" cy="5078313"/>
          </a:xfrm>
          <a:prstGeom prst="rect">
            <a:avLst/>
          </a:prstGeom>
          <a:solidFill>
            <a:srgbClr val="48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unions </a:t>
            </a:r>
            <a:r>
              <a:rPr lang="en-US" sz="5400" dirty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+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violence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+ </a:t>
            </a:r>
            <a:endParaRPr lang="en-US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strikes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/>
            </a:r>
            <a:b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                                                                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Anarchists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4" y="1382110"/>
            <a:ext cx="8200896" cy="5486400"/>
          </a:xfrm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6"/>
            <a:ext cx="4604283" cy="683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E00000"/>
                </a:solidFill>
                <a:latin typeface="Britannic Bold" pitchFamily="34" charset="0"/>
              </a:rPr>
              <a:t>Industry </a:t>
            </a:r>
            <a:r>
              <a:rPr lang="en-US" sz="4800" b="1" dirty="0">
                <a:solidFill>
                  <a:srgbClr val="E00000"/>
                </a:solidFill>
                <a:latin typeface="Britannic Bold" pitchFamily="34" charset="0"/>
              </a:rPr>
              <a:t>vs. Labor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882090" y="1200178"/>
            <a:ext cx="2198224" cy="1341656"/>
          </a:xfrm>
          <a:prstGeom prst="ellipse">
            <a:avLst/>
          </a:prstGeom>
          <a:solidFill>
            <a:srgbClr val="FFE1E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B2B2B2"/>
                  </a:outerShdw>
                </a:effectLst>
              </a:rPr>
              <a:t>Ideas of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B2B2B2"/>
                  </a:outerShdw>
                </a:effectLst>
              </a:rPr>
              <a:t>Industry</a:t>
            </a:r>
            <a:endParaRPr lang="en-US" sz="2800" dirty="0">
              <a:effectLst>
                <a:outerShdw blurRad="38100" dist="38100" dir="2700000" algn="tl">
                  <a:srgbClr val="B2B2B2"/>
                </a:outerShdw>
              </a:effectLst>
            </a:endParaRP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6324600" y="1143000"/>
            <a:ext cx="25146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Ideas of Labor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2971800" y="1905000"/>
            <a:ext cx="1600200" cy="0"/>
          </a:xfrm>
          <a:prstGeom prst="line">
            <a:avLst/>
          </a:prstGeom>
          <a:ln w="10795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4800600" y="1905000"/>
            <a:ext cx="1600200" cy="0"/>
          </a:xfrm>
          <a:prstGeom prst="line">
            <a:avLst/>
          </a:prstGeom>
          <a:noFill/>
          <a:ln w="920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66700" y="2895600"/>
            <a:ext cx="3429000" cy="3539430"/>
          </a:xfrm>
          <a:prstGeom prst="rect">
            <a:avLst/>
          </a:prstGeom>
          <a:solidFill>
            <a:srgbClr val="FFE1E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It is natural for wealth to be unequal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Property is sacred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Individual rights are important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5638800" y="2895600"/>
            <a:ext cx="335280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Inequality is dangerous to democracy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Labor must be valued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M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Rights are collective</a:t>
            </a:r>
          </a:p>
        </p:txBody>
      </p:sp>
      <p:sp>
        <p:nvSpPr>
          <p:cNvPr id="2" name="Explosion 2 1"/>
          <p:cNvSpPr/>
          <p:nvPr/>
        </p:nvSpPr>
        <p:spPr>
          <a:xfrm>
            <a:off x="3437540" y="1181785"/>
            <a:ext cx="2552700" cy="2842915"/>
          </a:xfrm>
          <a:prstGeom prst="irregularSeal2">
            <a:avLst/>
          </a:prstGeom>
          <a:gradFill>
            <a:gsLst>
              <a:gs pos="0">
                <a:srgbClr val="FF0000"/>
              </a:gs>
              <a:gs pos="50000">
                <a:srgbClr val="FF6600"/>
              </a:gs>
              <a:gs pos="100000">
                <a:srgbClr val="FFFF00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  <p:bldP spid="76808" grpId="0" animBg="1"/>
      <p:bldP spid="76811" grpId="0" animBg="1"/>
      <p:bldP spid="76812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543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smtClean="0">
                <a:solidFill>
                  <a:srgbClr val="E00000"/>
                </a:solidFill>
                <a:latin typeface="Britannic Bold" pitchFamily="34" charset="0"/>
              </a:rPr>
              <a:t>In the contest between industry and labor, industry has the advantage….</a:t>
            </a:r>
            <a:endParaRPr lang="en-US" sz="3600" b="1" dirty="0">
              <a:solidFill>
                <a:srgbClr val="E00000"/>
              </a:solidFill>
              <a:latin typeface="Britannic Bold" pitchFamily="34" charset="0"/>
            </a:endParaRPr>
          </a:p>
        </p:txBody>
      </p:sp>
      <p:pic>
        <p:nvPicPr>
          <p:cNvPr id="86019" name="Picture 3" descr="pol_cartoon-the tournament of today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2350" r="1384" b="6734"/>
          <a:stretch>
            <a:fillRect/>
          </a:stretch>
        </p:blipFill>
        <p:spPr bwMode="auto">
          <a:xfrm>
            <a:off x="5254" y="1276528"/>
            <a:ext cx="9176131" cy="55052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74" y="26276"/>
            <a:ext cx="5953125" cy="683172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Solidarity forever, Solidarity forever, Solidarity forever, For the union makes us strong.</a:t>
            </a:r>
          </a:p>
          <a:p>
            <a:endParaRPr lang="en-US" sz="2800" dirty="0"/>
          </a:p>
          <a:p>
            <a:r>
              <a:rPr lang="en-US" sz="2800" dirty="0" smtClean="0"/>
              <a:t>It is we who plowed the prairies</a:t>
            </a:r>
          </a:p>
          <a:p>
            <a:r>
              <a:rPr lang="en-US" sz="2800" dirty="0" smtClean="0"/>
              <a:t>built the cities where they trade </a:t>
            </a:r>
          </a:p>
          <a:p>
            <a:r>
              <a:rPr lang="en-US" sz="2800" dirty="0" smtClean="0"/>
              <a:t>Dug the mines and built the workshops, endless miles of railroad laid</a:t>
            </a:r>
          </a:p>
          <a:p>
            <a:r>
              <a:rPr lang="en-US" sz="2800" dirty="0" smtClean="0"/>
              <a:t>Now we stand outcast and starving midst the wonders we have made</a:t>
            </a:r>
          </a:p>
          <a:p>
            <a:r>
              <a:rPr lang="en-US" sz="2800" dirty="0" smtClean="0"/>
              <a:t>But the </a:t>
            </a:r>
            <a:r>
              <a:rPr lang="en-US" sz="2800" dirty="0" smtClean="0">
                <a:solidFill>
                  <a:srgbClr val="FFFF00"/>
                </a:solidFill>
              </a:rPr>
              <a:t>union</a:t>
            </a:r>
            <a:r>
              <a:rPr lang="en-US" sz="2800" dirty="0" smtClean="0"/>
              <a:t> makes us strong. </a:t>
            </a:r>
            <a:endParaRPr lang="en-US" sz="28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6"/>
            <a:ext cx="31908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IVI7233388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1437" r="862"/>
          <a:stretch>
            <a:fillRect/>
          </a:stretch>
        </p:blipFill>
        <p:spPr bwMode="auto">
          <a:xfrm>
            <a:off x="0" y="1295400"/>
            <a:ext cx="9143028" cy="5499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447800" y="128642"/>
            <a:ext cx="7620000" cy="79375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outerShdw dist="1796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dirty="0">
                <a:solidFill>
                  <a:srgbClr val="E00000"/>
                </a:solidFill>
                <a:latin typeface="Britannic Bold" pitchFamily="34" charset="0"/>
              </a:rPr>
              <a:t>Labor Unrest:  1870-1900</a:t>
            </a:r>
          </a:p>
        </p:txBody>
      </p:sp>
      <p:pic>
        <p:nvPicPr>
          <p:cNvPr id="4" name="Picture 4" descr="DIVI7233388"/>
          <p:cNvPicPr>
            <a:picLocks noChangeAspect="1" noChangeArrowheads="1"/>
          </p:cNvPicPr>
          <p:nvPr/>
        </p:nvPicPr>
        <p:blipFill rotWithShape="1">
          <a:blip r:embed="rId3">
            <a:lum contras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86" t="1437" r="862" b="45682"/>
          <a:stretch/>
        </p:blipFill>
        <p:spPr bwMode="auto">
          <a:xfrm>
            <a:off x="564714" y="1158875"/>
            <a:ext cx="8013600" cy="4737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Labor-Industry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" y="1371600"/>
            <a:ext cx="5615152" cy="5486400"/>
          </a:xfrm>
        </p:spPr>
        <p:txBody>
          <a:bodyPr/>
          <a:lstStyle/>
          <a:p>
            <a:r>
              <a:rPr lang="en-US" dirty="0" smtClean="0"/>
              <a:t>Great Railroad Strike, 1877</a:t>
            </a:r>
          </a:p>
          <a:p>
            <a:pPr lvl="1"/>
            <a:r>
              <a:rPr lang="en-US" dirty="0" smtClean="0"/>
              <a:t>First nationwide strike</a:t>
            </a:r>
          </a:p>
          <a:p>
            <a:pPr lvl="1"/>
            <a:r>
              <a:rPr lang="en-US" dirty="0" smtClean="0"/>
              <a:t>Strike ended by court order and federal troops</a:t>
            </a:r>
          </a:p>
          <a:p>
            <a:pPr lvl="1"/>
            <a:r>
              <a:rPr lang="en-US" dirty="0" smtClean="0"/>
              <a:t>12 days of fighting; 100 dead; $10 million in damage</a:t>
            </a:r>
            <a:endParaRPr lang="en-US" dirty="0"/>
          </a:p>
        </p:txBody>
      </p:sp>
      <p:pic>
        <p:nvPicPr>
          <p:cNvPr id="4" name="Picture 3" descr="illustr-cavalry charges against rioters-1877"/>
          <p:cNvPicPr>
            <a:picLocks noChangeAspect="1" noChangeArrowheads="1"/>
          </p:cNvPicPr>
          <p:nvPr/>
        </p:nvPicPr>
        <p:blipFill rotWithShape="1">
          <a:blip r:embed="rId2">
            <a:lum bright="-6000" contras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80" b="4975"/>
          <a:stretch/>
        </p:blipFill>
        <p:spPr bwMode="auto">
          <a:xfrm>
            <a:off x="5562600" y="2133600"/>
            <a:ext cx="3405187" cy="37521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Labor-Industry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Haymarket Square Riot, 1886</a:t>
            </a:r>
          </a:p>
          <a:p>
            <a:pPr lvl="1"/>
            <a:r>
              <a:rPr lang="en-US" dirty="0" smtClean="0"/>
              <a:t>AFL strike in Chicago </a:t>
            </a:r>
          </a:p>
          <a:p>
            <a:pPr lvl="1"/>
            <a:r>
              <a:rPr lang="en-US" dirty="0" smtClean="0"/>
              <a:t>Someone threw a bomb – 7 died, 67 injured</a:t>
            </a:r>
          </a:p>
          <a:p>
            <a:pPr lvl="1"/>
            <a:r>
              <a:rPr lang="en-US" dirty="0" smtClean="0"/>
              <a:t>Police caught 8 “anarchist” suspects </a:t>
            </a:r>
          </a:p>
          <a:p>
            <a:pPr lvl="1"/>
            <a:r>
              <a:rPr lang="en-US" dirty="0" smtClean="0"/>
              <a:t>Strike led to public blaming unions for violence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" y="609600"/>
            <a:ext cx="899958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Labor-Industry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486400" cy="5486400"/>
          </a:xfrm>
        </p:spPr>
        <p:txBody>
          <a:bodyPr/>
          <a:lstStyle/>
          <a:p>
            <a:r>
              <a:rPr lang="en-US" dirty="0" smtClean="0"/>
              <a:t>Homestead Strike, 1892</a:t>
            </a:r>
          </a:p>
          <a:p>
            <a:pPr lvl="1"/>
            <a:r>
              <a:rPr lang="en-US" dirty="0" smtClean="0"/>
              <a:t>Strike started after wages were cut</a:t>
            </a:r>
          </a:p>
          <a:p>
            <a:pPr lvl="1"/>
            <a:r>
              <a:rPr lang="en-US" dirty="0" smtClean="0"/>
              <a:t>Industrialists hired 300 private guards to break the strike</a:t>
            </a:r>
          </a:p>
          <a:p>
            <a:pPr lvl="1"/>
            <a:r>
              <a:rPr lang="en-US" dirty="0" smtClean="0"/>
              <a:t>Governor of Pennsylvania sent troops to stop the strike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193"/>
            <a:ext cx="388848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1658</TotalTime>
  <Words>300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Britannic Bold</vt:lpstr>
      <vt:lpstr>Wingdings</vt:lpstr>
      <vt:lpstr>굴림</vt:lpstr>
      <vt:lpstr>Comic Sans MS</vt:lpstr>
      <vt:lpstr>Blank</vt:lpstr>
      <vt:lpstr>United States History</vt:lpstr>
      <vt:lpstr>PowerPoint Presentation</vt:lpstr>
      <vt:lpstr>PowerPoint Presentation</vt:lpstr>
      <vt:lpstr>PowerPoint Presentation</vt:lpstr>
      <vt:lpstr>PowerPoint Presentation</vt:lpstr>
      <vt:lpstr>Labor-Industry Conflict</vt:lpstr>
      <vt:lpstr>Labor-Industry Conflict</vt:lpstr>
      <vt:lpstr>PowerPoint Presentation</vt:lpstr>
      <vt:lpstr>Labor-Industry Conflict</vt:lpstr>
      <vt:lpstr>Labor-Industry Conflict</vt:lpstr>
      <vt:lpstr>Key Points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Scott King-Owen</cp:lastModifiedBy>
  <cp:revision>143</cp:revision>
  <cp:lastPrinted>1601-01-01T00:00:00Z</cp:lastPrinted>
  <dcterms:created xsi:type="dcterms:W3CDTF">2005-01-23T17:48:29Z</dcterms:created>
  <dcterms:modified xsi:type="dcterms:W3CDTF">2012-11-05T13:01:55Z</dcterms:modified>
</cp:coreProperties>
</file>