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>
        <p:scale>
          <a:sx n="60" d="100"/>
          <a:sy n="60" d="100"/>
        </p:scale>
        <p:origin x="-95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3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50" y="20549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21" y="2819400"/>
            <a:ext cx="1461333" cy="2293851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548" y="5089819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Autofit/>
          </a:bodyPr>
          <a:lstStyle>
            <a:lvl1pPr algn="r">
              <a:buNone/>
              <a:defRPr lang="en-US" sz="48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Autofit/>
          </a:bodyPr>
          <a:lstStyle>
            <a:lvl1pPr marL="0" indent="0">
              <a:defRPr lang="en-US" sz="6000" b="1" kern="1200" baseline="0">
                <a:solidFill>
                  <a:srgbClr val="92D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9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1"/>
            <a:ext cx="4873752" cy="381282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2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7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2" y="5105401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5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599" r="5874" b="5262"/>
          <a:stretch/>
        </p:blipFill>
        <p:spPr>
          <a:xfrm>
            <a:off x="3530" y="5867401"/>
            <a:ext cx="9144000" cy="1053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Autofit/>
          </a:bodyPr>
          <a:lstStyle>
            <a:lvl1pPr algn="r">
              <a:defRPr sz="40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1"/>
            <a:ext cx="8839200" cy="5059364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b="1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b="1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3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1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3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1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1"/>
            <a:ext cx="9144000" cy="10536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733800" y="1066800"/>
            <a:ext cx="4953000" cy="1665889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r>
              <a:rPr lang="en-US" dirty="0" smtClean="0"/>
              <a:t>Crisis:  The 1850s</a:t>
            </a:r>
          </a:p>
          <a:p>
            <a:r>
              <a:rPr lang="en-US" dirty="0" smtClean="0"/>
              <a:t>Dr. King-Owen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971800"/>
            <a:ext cx="7239000" cy="1981200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l"/>
            <a:r>
              <a:rPr lang="en-US" sz="6600" dirty="0" smtClean="0">
                <a:solidFill>
                  <a:srgbClr val="7BCF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United States History</a:t>
            </a:r>
            <a:endParaRPr lang="en-US" sz="1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Brown’s Raid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49530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John Brown = radical, fanatic abolitionist</a:t>
            </a:r>
          </a:p>
          <a:p>
            <a:pPr lvl="1"/>
            <a:r>
              <a:rPr lang="en-US" dirty="0" smtClean="0"/>
              <a:t>Funded by a northern group:  “Secret Six”</a:t>
            </a:r>
          </a:p>
          <a:p>
            <a:pPr lvl="1"/>
            <a:r>
              <a:rPr lang="en-US" dirty="0" smtClean="0"/>
              <a:t>Planned to raid Harper’s Ferry, VA to raise a slave army to free the slaves in the South</a:t>
            </a:r>
          </a:p>
          <a:p>
            <a:pPr lvl="1"/>
            <a:r>
              <a:rPr lang="en-US" dirty="0" smtClean="0"/>
              <a:t>Raid failed.  Brown was executed.  Becomes a hero in North, villain in South.</a:t>
            </a:r>
            <a:endParaRPr lang="en-US" dirty="0"/>
          </a:p>
        </p:txBody>
      </p:sp>
      <p:pic>
        <p:nvPicPr>
          <p:cNvPr id="6" name="Picture 5" descr="John Brown in 1856]"/>
          <p:cNvPicPr>
            <a:picLocks noChangeAspect="1" noChangeArrowheads="1"/>
          </p:cNvPicPr>
          <p:nvPr/>
        </p:nvPicPr>
        <p:blipFill rotWithShape="1">
          <a:blip r:embed="rId2"/>
          <a:srcRect l="14512" t="16921" r="21507" b="19509"/>
          <a:stretch/>
        </p:blipFill>
        <p:spPr bwMode="auto">
          <a:xfrm>
            <a:off x="5105400" y="1066800"/>
            <a:ext cx="3845633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4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124200"/>
            <a:ext cx="8458200" cy="297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Compromise of 1850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211765"/>
          </a:xfrm>
        </p:spPr>
        <p:txBody>
          <a:bodyPr>
            <a:normAutofit/>
          </a:bodyPr>
          <a:lstStyle/>
          <a:p>
            <a:r>
              <a:rPr lang="en-US" dirty="0" smtClean="0"/>
              <a:t>Introduced the idea of 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popular sovereignty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/>
              <a:t>– allowing the people of a territory to decide the issue of slavery</a:t>
            </a:r>
          </a:p>
          <a:p>
            <a:r>
              <a:rPr lang="en-US" dirty="0"/>
              <a:t>Slave trade abolished in Washington, D.C.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Fugitive Slave Act</a:t>
            </a:r>
          </a:p>
          <a:p>
            <a:pPr lvl="1"/>
            <a:r>
              <a:rPr lang="en-US" dirty="0" smtClean="0"/>
              <a:t>Angered northerners because they would be made to help catch runaway slaves (and fined if they didn’t)</a:t>
            </a:r>
          </a:p>
          <a:p>
            <a:pPr lvl="1"/>
            <a:r>
              <a:rPr lang="en-US" dirty="0" smtClean="0"/>
              <a:t>Slaves would have no right to trial by jury</a:t>
            </a:r>
          </a:p>
          <a:p>
            <a:pPr lvl="1"/>
            <a:r>
              <a:rPr lang="en-US" dirty="0" smtClean="0"/>
              <a:t>Northern states passed “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personal liberty laws</a:t>
            </a:r>
            <a:r>
              <a:rPr lang="en-US" dirty="0" smtClean="0"/>
              <a:t>” that nullified the Fugitive Slave Act</a:t>
            </a:r>
          </a:p>
        </p:txBody>
      </p:sp>
    </p:spTree>
    <p:extLst>
      <p:ext uri="{BB962C8B-B14F-4D97-AF65-F5344CB8AC3E}">
        <p14:creationId xmlns:p14="http://schemas.microsoft.com/office/powerpoint/2010/main" val="10921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Uncle Tom’s Cabin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1"/>
            <a:ext cx="4648200" cy="5059364"/>
          </a:xfrm>
        </p:spPr>
        <p:txBody>
          <a:bodyPr/>
          <a:lstStyle/>
          <a:p>
            <a:r>
              <a:rPr lang="en-US" dirty="0" smtClean="0"/>
              <a:t>Harriet Beecher Stowe</a:t>
            </a:r>
          </a:p>
          <a:p>
            <a:pPr lvl="1"/>
            <a:r>
              <a:rPr lang="en-US" dirty="0" smtClean="0"/>
              <a:t>1851:  sold 300,000 copies in first year</a:t>
            </a:r>
          </a:p>
          <a:p>
            <a:pPr lvl="1"/>
            <a:r>
              <a:rPr lang="en-US" dirty="0" smtClean="0"/>
              <a:t>Illustrations showed horrors facing runaway slaves</a:t>
            </a:r>
          </a:p>
          <a:p>
            <a:pPr lvl="1"/>
            <a:r>
              <a:rPr lang="en-US" dirty="0" smtClean="0"/>
              <a:t>Increased northern dislike for slavery</a:t>
            </a:r>
            <a:endParaRPr lang="en-US" dirty="0"/>
          </a:p>
        </p:txBody>
      </p:sp>
      <p:pic>
        <p:nvPicPr>
          <p:cNvPr id="5" name="Picture 3" descr="HB Stowe"/>
          <p:cNvPicPr>
            <a:picLocks noChangeAspect="1" noChangeArrowheads="1"/>
          </p:cNvPicPr>
          <p:nvPr/>
        </p:nvPicPr>
        <p:blipFill>
          <a:blip r:embed="rId2"/>
          <a:srcRect t="4996"/>
          <a:stretch>
            <a:fillRect/>
          </a:stretch>
        </p:blipFill>
        <p:spPr>
          <a:xfrm>
            <a:off x="4876800" y="990599"/>
            <a:ext cx="4114800" cy="5831361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1432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Uncle Tom's Cabin non4 478"/>
          <p:cNvPicPr>
            <a:picLocks noChangeAspect="1" noChangeArrowheads="1"/>
          </p:cNvPicPr>
          <p:nvPr/>
        </p:nvPicPr>
        <p:blipFill>
          <a:blip r:embed="rId2"/>
          <a:srcRect l="2454" t="3372" r="2454" b="3372"/>
          <a:stretch>
            <a:fillRect/>
          </a:stretch>
        </p:blipFill>
        <p:spPr>
          <a:xfrm>
            <a:off x="0" y="0"/>
            <a:ext cx="9183036" cy="65532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8842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743200"/>
            <a:ext cx="8077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Kansas-Nebraska Act, 1854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1"/>
            <a:ext cx="8839200" cy="5059364"/>
          </a:xfrm>
        </p:spPr>
        <p:txBody>
          <a:bodyPr>
            <a:normAutofit/>
          </a:bodyPr>
          <a:lstStyle/>
          <a:p>
            <a:r>
              <a:rPr lang="en-US" dirty="0" smtClean="0"/>
              <a:t>Stephen Douglas:  wanted </a:t>
            </a:r>
            <a:r>
              <a:rPr lang="en-US" i="1" dirty="0" smtClean="0">
                <a:solidFill>
                  <a:schemeClr val="accent2">
                    <a:lumMod val="50000"/>
                  </a:schemeClr>
                </a:solidFill>
              </a:rPr>
              <a:t>popular sovereignty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to apply to K-N territory</a:t>
            </a:r>
          </a:p>
          <a:p>
            <a:pPr lvl="1"/>
            <a:r>
              <a:rPr lang="en-US" sz="3200" dirty="0" smtClean="0"/>
              <a:t>Act violated the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Missouri Compromise </a:t>
            </a:r>
            <a:r>
              <a:rPr lang="en-US" sz="3200" dirty="0" smtClean="0"/>
              <a:t>of </a:t>
            </a:r>
            <a:r>
              <a:rPr lang="en-US" sz="3200" dirty="0" smtClean="0"/>
              <a:t>1820</a:t>
            </a:r>
          </a:p>
          <a:p>
            <a:pPr lvl="2"/>
            <a:r>
              <a:rPr lang="en-US" sz="2800" dirty="0" smtClean="0">
                <a:solidFill>
                  <a:srgbClr val="003300"/>
                </a:solidFill>
              </a:rPr>
              <a:t>Slavery would only be allowed south of 36°30’</a:t>
            </a:r>
            <a:endParaRPr lang="en-US" sz="2800" dirty="0" smtClean="0">
              <a:solidFill>
                <a:srgbClr val="003300"/>
              </a:solidFill>
            </a:endParaRPr>
          </a:p>
          <a:p>
            <a:pPr lvl="1"/>
            <a:r>
              <a:rPr lang="en-US" sz="3200" dirty="0" smtClean="0"/>
              <a:t>Led to the creation of the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Republican Party</a:t>
            </a:r>
          </a:p>
          <a:p>
            <a:pPr lvl="1"/>
            <a:r>
              <a:rPr lang="en-US" sz="3200" dirty="0" smtClean="0"/>
              <a:t>Caused violence in Kansas (“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Bleeding Kansas</a:t>
            </a:r>
            <a:r>
              <a:rPr lang="en-US" sz="3200" dirty="0" smtClean="0"/>
              <a:t>”) – 200 deaths and $2 million in property damage</a:t>
            </a:r>
          </a:p>
          <a:p>
            <a:pPr lvl="1"/>
            <a:r>
              <a:rPr lang="en-US" sz="3200" dirty="0" smtClean="0"/>
              <a:t>Caused the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Brooks-Sumner Affair </a:t>
            </a:r>
            <a:r>
              <a:rPr lang="en-US" sz="3200" dirty="0" smtClean="0"/>
              <a:t>(1856)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98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ap 13-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609" y="0"/>
            <a:ext cx="83612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706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573_fig13_16 cop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660400"/>
            <a:ext cx="9142413" cy="553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1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0229" y="5257800"/>
            <a:ext cx="7474169" cy="7620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0230" y="3810000"/>
            <a:ext cx="7474169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2915306"/>
            <a:ext cx="7467600" cy="7422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66800" y="2286000"/>
            <a:ext cx="7467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Dred Scott v. Sanford, 1847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5"/>
          </a:xfrm>
        </p:spPr>
        <p:txBody>
          <a:bodyPr>
            <a:noAutofit/>
          </a:bodyPr>
          <a:lstStyle/>
          <a:p>
            <a:r>
              <a:rPr lang="en-US" sz="2800" dirty="0" smtClean="0"/>
              <a:t>Dred Scott – 1852 – Does a slave who lives on free soil become free?</a:t>
            </a:r>
          </a:p>
          <a:p>
            <a:pPr lvl="1"/>
            <a:r>
              <a:rPr lang="en-US" dirty="0" smtClean="0"/>
              <a:t>Supreme Court says:</a:t>
            </a:r>
          </a:p>
          <a:p>
            <a:pPr lvl="2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en-US" sz="2800" dirty="0" smtClean="0"/>
              <a:t>.  Free soil doesn’t make slaves free.</a:t>
            </a:r>
          </a:p>
          <a:p>
            <a:pPr lvl="2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en-US" sz="2800" dirty="0" smtClean="0"/>
              <a:t>.  Slaves cannot sue because they are not citizens.</a:t>
            </a:r>
          </a:p>
          <a:p>
            <a:pPr lvl="2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en-US" sz="2800" dirty="0" smtClean="0"/>
              <a:t>.  Congress never had the power to prohibit slavery anywhere (so, Missouri Compromise was unconstitutional).</a:t>
            </a:r>
          </a:p>
          <a:p>
            <a:pPr lvl="2"/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en-US" sz="2800" dirty="0" smtClean="0"/>
              <a:t>.  Slaves are property; property is protected everywhere.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84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oger Tane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2387" y="381000"/>
            <a:ext cx="4606925" cy="5810250"/>
          </a:xfrm>
          <a:prstGeom prst="rect">
            <a:avLst/>
          </a:prstGeom>
          <a:noFill/>
          <a:ln/>
        </p:spPr>
      </p:pic>
      <p:pic>
        <p:nvPicPr>
          <p:cNvPr id="7" name="Picture 3" descr="1852 Dred Scott h4 434"/>
          <p:cNvPicPr>
            <a:picLocks noChangeAspect="1" noChangeArrowheads="1"/>
          </p:cNvPicPr>
          <p:nvPr/>
        </p:nvPicPr>
        <p:blipFill>
          <a:blip r:embed="rId3"/>
          <a:srcRect l="2608" t="2115" r="2608" b="2115"/>
          <a:stretch>
            <a:fillRect/>
          </a:stretch>
        </p:blipFill>
        <p:spPr>
          <a:xfrm>
            <a:off x="4502151" y="471488"/>
            <a:ext cx="4589462" cy="57197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46024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ucing PowerPoint 2010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308</Words>
  <Application>Microsoft Office PowerPoint</Application>
  <PresentationFormat>On-screen Show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Introducing PowerPoint 2010</vt:lpstr>
      <vt:lpstr>United States History</vt:lpstr>
      <vt:lpstr>Compromise of 1850</vt:lpstr>
      <vt:lpstr>Uncle Tom’s Cabin</vt:lpstr>
      <vt:lpstr>PowerPoint Presentation</vt:lpstr>
      <vt:lpstr>Kansas-Nebraska Act, 1854</vt:lpstr>
      <vt:lpstr>PowerPoint Presentation</vt:lpstr>
      <vt:lpstr>PowerPoint Presentation</vt:lpstr>
      <vt:lpstr>Dred Scott v. Sanford, 1847</vt:lpstr>
      <vt:lpstr>PowerPoint Presentation</vt:lpstr>
      <vt:lpstr>John Brown’s Raid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2012-10-06T11:26:00Z</dcterms:created>
  <dcterms:modified xsi:type="dcterms:W3CDTF">2012-10-11T11:58:46Z</dcterms:modified>
</cp:coreProperties>
</file>