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6" r:id="rId9"/>
    <p:sldId id="267" r:id="rId10"/>
    <p:sldId id="263" r:id="rId11"/>
    <p:sldId id="264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08092-8562-42CA-9CAE-E122EBD525F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E16C0-B484-4478-A0C0-06DD515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9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Cleveland Arcade</a:t>
            </a:r>
            <a:r>
              <a:rPr lang="en-US" baseline="0" dirty="0" smtClean="0"/>
              <a:t> (1966); built in 1890; financed by John D. Rockefeller among others.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E16C0-B484-4478-A0C0-06DD5157C5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8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Marshall Field’s about 1910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E16C0-B484-4478-A0C0-06DD5157C5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6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Sears sold</a:t>
            </a:r>
            <a:r>
              <a:rPr lang="en-US" baseline="0" dirty="0" smtClean="0"/>
              <a:t> plans for 447 houses between 1908 and 1940.  Individuals could order their own blueprints and Sears would send the precut lumber.  Sears used an easy to build </a:t>
            </a:r>
            <a:r>
              <a:rPr lang="en-US" baseline="0" dirty="0" err="1" smtClean="0"/>
              <a:t>floorplan</a:t>
            </a:r>
            <a:r>
              <a:rPr lang="en-US" baseline="0" dirty="0" smtClean="0"/>
              <a:t> that required only one carpenter, pioneered the use of drywall, and used asphalt shingles.  The result was an easy to build, cheap home.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E16C0-B484-4478-A0C0-06DD5157C5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3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8659-ECE9-4748-94C3-1E084AD20CB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77B0-37D7-4B31-9DCF-5692F634CBD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8659-ECE9-4748-94C3-1E084AD20CB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77B0-37D7-4B31-9DCF-5692F634C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8659-ECE9-4748-94C3-1E084AD20CB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77B0-37D7-4B31-9DCF-5692F634C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616"/>
            <a:ext cx="7467600" cy="1143000"/>
          </a:xfrm>
        </p:spPr>
        <p:txBody>
          <a:bodyPr/>
          <a:lstStyle>
            <a:lvl1pPr algn="l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18270" cy="5562600"/>
          </a:xfrm>
          <a:solidFill>
            <a:schemeClr val="accent1">
              <a:lumMod val="20000"/>
              <a:lumOff val="80000"/>
              <a:alpha val="85000"/>
            </a:schemeClr>
          </a:solidFill>
        </p:spPr>
        <p:txBody>
          <a:bodyPr>
            <a:normAutofit/>
          </a:bodyPr>
          <a:lstStyle>
            <a:lvl1pPr>
              <a:defRPr sz="3200" b="1">
                <a:solidFill>
                  <a:schemeClr val="tx2">
                    <a:lumMod val="25000"/>
                  </a:schemeClr>
                </a:solidFill>
              </a:defRPr>
            </a:lvl1pPr>
            <a:lvl2pPr>
              <a:defRPr sz="3200" b="1">
                <a:solidFill>
                  <a:srgbClr val="7030A0"/>
                </a:solidFill>
              </a:defRPr>
            </a:lvl2pPr>
            <a:lvl3pPr>
              <a:defRPr sz="3200" b="1">
                <a:solidFill>
                  <a:schemeClr val="tx2">
                    <a:lumMod val="25000"/>
                  </a:schemeClr>
                </a:solidFill>
              </a:defRPr>
            </a:lvl3pPr>
            <a:lvl4pPr>
              <a:defRPr sz="3200" b="1">
                <a:solidFill>
                  <a:schemeClr val="tx2">
                    <a:lumMod val="25000"/>
                  </a:schemeClr>
                </a:solidFill>
              </a:defRPr>
            </a:lvl4pPr>
            <a:lvl5pPr>
              <a:defRPr sz="3200" b="1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8659-ECE9-4748-94C3-1E084AD20CB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77B0-37D7-4B31-9DCF-5692F634CBD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8659-ECE9-4748-94C3-1E084AD20CB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77B0-37D7-4B31-9DCF-5692F634C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8659-ECE9-4748-94C3-1E084AD20CB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77B0-37D7-4B31-9DCF-5692F634C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8659-ECE9-4748-94C3-1E084AD20CB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D977B0-37D7-4B31-9DCF-5692F634CB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8659-ECE9-4748-94C3-1E084AD20CB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77B0-37D7-4B31-9DCF-5692F634C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8659-ECE9-4748-94C3-1E084AD20CB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AD977B0-37D7-4B31-9DCF-5692F634C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7CC8659-ECE9-4748-94C3-1E084AD20CB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77B0-37D7-4B31-9DCF-5692F634C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CC8659-ECE9-4748-94C3-1E084AD20CB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AD977B0-37D7-4B31-9DCF-5692F634CBD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United States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1447800"/>
            <a:ext cx="6480048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Dr. King-Owen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Dawn of Mass Culture</a:t>
            </a:r>
          </a:p>
          <a:p>
            <a:r>
              <a:rPr lang="en-US" sz="2800" b="1" dirty="0" smtClean="0"/>
              <a:t>[6.04]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8314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" y="5366"/>
            <a:ext cx="4910155" cy="685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7638"/>
            <a:ext cx="2819400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b="19517"/>
          <a:stretch/>
        </p:blipFill>
        <p:spPr bwMode="auto">
          <a:xfrm>
            <a:off x="1" y="167424"/>
            <a:ext cx="6006997" cy="669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SPORTS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groups, read about your sport and answer the accompanying questions.</a:t>
            </a:r>
          </a:p>
          <a:p>
            <a:endParaRPr lang="en-US" dirty="0" smtClean="0"/>
          </a:p>
          <a:p>
            <a:r>
              <a:rPr lang="en-US" dirty="0" smtClean="0"/>
              <a:t>Choose someone to share your answers with the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6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 – Way #1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11338" r="6608" b="3419"/>
          <a:stretch/>
        </p:blipFill>
        <p:spPr bwMode="auto">
          <a:xfrm>
            <a:off x="609600" y="1066800"/>
            <a:ext cx="7772400" cy="564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4191000"/>
            <a:ext cx="160653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Invented 1891</a:t>
            </a:r>
          </a:p>
          <a:p>
            <a:endParaRPr lang="en-US" sz="1400" b="1" dirty="0" smtClean="0">
              <a:solidFill>
                <a:schemeClr val="bg2"/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Game for young </a:t>
            </a:r>
          </a:p>
          <a:p>
            <a:r>
              <a:rPr lang="en-US" sz="1400" b="1" dirty="0" smtClean="0">
                <a:solidFill>
                  <a:schemeClr val="bg2"/>
                </a:solidFill>
              </a:rPr>
              <a:t>men</a:t>
            </a:r>
          </a:p>
          <a:p>
            <a:endParaRPr lang="en-US" sz="1400" b="1" dirty="0" smtClean="0">
              <a:solidFill>
                <a:schemeClr val="bg2"/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College sport</a:t>
            </a:r>
          </a:p>
          <a:p>
            <a:endParaRPr lang="en-US" sz="1400" b="1" dirty="0" smtClean="0">
              <a:solidFill>
                <a:schemeClr val="bg2"/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Professional in </a:t>
            </a:r>
          </a:p>
          <a:p>
            <a:r>
              <a:rPr lang="en-US" sz="1400" b="1" dirty="0" smtClean="0">
                <a:solidFill>
                  <a:schemeClr val="bg2"/>
                </a:solidFill>
              </a:rPr>
              <a:t>1898</a:t>
            </a:r>
          </a:p>
          <a:p>
            <a:endParaRPr lang="en-US" sz="1400" b="1" dirty="0" smtClean="0">
              <a:solidFill>
                <a:schemeClr val="bg2"/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segregated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4191000"/>
            <a:ext cx="14654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Invented 1840s</a:t>
            </a:r>
          </a:p>
          <a:p>
            <a:endParaRPr lang="en-US" sz="1400" b="1" dirty="0" smtClean="0">
              <a:solidFill>
                <a:schemeClr val="bg2"/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Game for </a:t>
            </a:r>
          </a:p>
          <a:p>
            <a:r>
              <a:rPr lang="en-US" sz="1400" b="1" dirty="0" smtClean="0">
                <a:solidFill>
                  <a:schemeClr val="bg2"/>
                </a:solidFill>
              </a:rPr>
              <a:t>soldiers</a:t>
            </a:r>
          </a:p>
          <a:p>
            <a:endParaRPr lang="en-US" sz="1400" b="1" dirty="0" smtClean="0">
              <a:solidFill>
                <a:schemeClr val="bg2"/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Professional </a:t>
            </a:r>
          </a:p>
          <a:p>
            <a:r>
              <a:rPr lang="en-US" sz="1400" b="1" dirty="0" smtClean="0">
                <a:solidFill>
                  <a:schemeClr val="bg2"/>
                </a:solidFill>
              </a:rPr>
              <a:t>team by 1869</a:t>
            </a:r>
          </a:p>
          <a:p>
            <a:endParaRPr lang="en-US" sz="1400" b="1" dirty="0" smtClean="0">
              <a:solidFill>
                <a:schemeClr val="bg2"/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segregated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191000"/>
            <a:ext cx="160653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Origins 1870s</a:t>
            </a:r>
          </a:p>
          <a:p>
            <a:endParaRPr lang="en-US" sz="1400" b="1" dirty="0" smtClean="0">
              <a:solidFill>
                <a:schemeClr val="bg2"/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Game for young </a:t>
            </a:r>
          </a:p>
          <a:p>
            <a:r>
              <a:rPr lang="en-US" sz="1400" b="1" dirty="0" smtClean="0">
                <a:solidFill>
                  <a:schemeClr val="bg2"/>
                </a:solidFill>
              </a:rPr>
              <a:t>men</a:t>
            </a:r>
          </a:p>
          <a:p>
            <a:endParaRPr lang="en-US" sz="1400" b="1" dirty="0" smtClean="0">
              <a:solidFill>
                <a:schemeClr val="bg2"/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College sport</a:t>
            </a:r>
          </a:p>
          <a:p>
            <a:endParaRPr lang="en-US" sz="1400" b="1" dirty="0" smtClean="0">
              <a:solidFill>
                <a:schemeClr val="bg2"/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Professional in </a:t>
            </a:r>
          </a:p>
          <a:p>
            <a:r>
              <a:rPr lang="en-US" sz="1400" b="1" dirty="0" smtClean="0">
                <a:solidFill>
                  <a:schemeClr val="bg2"/>
                </a:solidFill>
              </a:rPr>
              <a:t>1880s</a:t>
            </a:r>
          </a:p>
          <a:p>
            <a:endParaRPr lang="en-US" sz="1400" b="1" dirty="0" smtClean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4191000"/>
            <a:ext cx="16754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Sport for men</a:t>
            </a:r>
          </a:p>
          <a:p>
            <a:endParaRPr lang="en-US" sz="1400" b="1" dirty="0" smtClean="0">
              <a:solidFill>
                <a:schemeClr val="bg2"/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Used to advertise</a:t>
            </a:r>
          </a:p>
          <a:p>
            <a:r>
              <a:rPr lang="en-US" sz="1400" b="1" dirty="0" smtClean="0">
                <a:solidFill>
                  <a:schemeClr val="bg2"/>
                </a:solidFill>
              </a:rPr>
              <a:t>goods</a:t>
            </a:r>
          </a:p>
          <a:p>
            <a:endParaRPr lang="en-US" sz="1400" b="1" dirty="0" smtClean="0">
              <a:solidFill>
                <a:schemeClr val="bg2"/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Professional </a:t>
            </a:r>
          </a:p>
          <a:p>
            <a:r>
              <a:rPr lang="en-US" sz="1400" b="1" dirty="0" smtClean="0">
                <a:solidFill>
                  <a:schemeClr val="bg2"/>
                </a:solidFill>
              </a:rPr>
              <a:t>Rules by 1860s</a:t>
            </a:r>
          </a:p>
          <a:p>
            <a:endParaRPr lang="en-US" sz="1400" b="1" dirty="0" smtClean="0">
              <a:solidFill>
                <a:schemeClr val="bg2"/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segregated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616"/>
            <a:ext cx="7467600" cy="801584"/>
          </a:xfrm>
        </p:spPr>
        <p:txBody>
          <a:bodyPr/>
          <a:lstStyle/>
          <a:p>
            <a:r>
              <a:rPr lang="en-US" dirty="0" smtClean="0"/>
              <a:t>Comparisons – Way # 2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12288" r="7310" b="2741"/>
          <a:stretch/>
        </p:blipFill>
        <p:spPr bwMode="auto">
          <a:xfrm>
            <a:off x="152400" y="762000"/>
            <a:ext cx="8762999" cy="609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4190999"/>
            <a:ext cx="183415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Sports for young</a:t>
            </a:r>
          </a:p>
          <a:p>
            <a:r>
              <a:rPr lang="en-US" sz="1400" b="1" dirty="0" smtClean="0">
                <a:solidFill>
                  <a:schemeClr val="bg2"/>
                </a:solidFill>
              </a:rPr>
              <a:t>Men in college</a:t>
            </a:r>
          </a:p>
          <a:p>
            <a:endParaRPr lang="en-US" sz="1400" b="1" dirty="0">
              <a:solidFill>
                <a:schemeClr val="bg2"/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Men went to games</a:t>
            </a:r>
          </a:p>
          <a:p>
            <a:endParaRPr lang="en-US" sz="1400" b="1" dirty="0">
              <a:solidFill>
                <a:schemeClr val="bg2"/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Some games were</a:t>
            </a:r>
          </a:p>
          <a:p>
            <a:r>
              <a:rPr lang="en-US" sz="1400" b="1" dirty="0" smtClean="0">
                <a:solidFill>
                  <a:schemeClr val="bg2"/>
                </a:solidFill>
              </a:rPr>
              <a:t>Rough </a:t>
            </a:r>
          </a:p>
          <a:p>
            <a:endParaRPr lang="en-US" sz="1400" b="1" dirty="0">
              <a:solidFill>
                <a:schemeClr val="bg2"/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Bicycling – women</a:t>
            </a:r>
          </a:p>
          <a:p>
            <a:r>
              <a:rPr lang="en-US" sz="1400" b="1" dirty="0" smtClean="0">
                <a:solidFill>
                  <a:schemeClr val="bg2"/>
                </a:solidFill>
              </a:rPr>
              <a:t>Made men nervous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190999"/>
            <a:ext cx="19736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Rules created </a:t>
            </a:r>
          </a:p>
          <a:p>
            <a:r>
              <a:rPr lang="en-US" sz="1400" b="1" dirty="0" smtClean="0">
                <a:solidFill>
                  <a:srgbClr val="002060"/>
                </a:solidFill>
              </a:rPr>
              <a:t>Between 1860 – 1900</a:t>
            </a:r>
          </a:p>
          <a:p>
            <a:endParaRPr lang="en-US" sz="1400" b="1" dirty="0">
              <a:solidFill>
                <a:srgbClr val="002060"/>
              </a:solidFill>
            </a:endParaRPr>
          </a:p>
          <a:p>
            <a:r>
              <a:rPr lang="en-US" sz="1400" b="1" dirty="0" smtClean="0">
                <a:solidFill>
                  <a:srgbClr val="002060"/>
                </a:solidFill>
              </a:rPr>
              <a:t>Professional leagues</a:t>
            </a:r>
          </a:p>
          <a:p>
            <a:r>
              <a:rPr lang="en-US" sz="1400" b="1" dirty="0" smtClean="0">
                <a:solidFill>
                  <a:srgbClr val="002060"/>
                </a:solidFill>
              </a:rPr>
              <a:t>And associations to</a:t>
            </a:r>
          </a:p>
          <a:p>
            <a:r>
              <a:rPr lang="en-US" sz="1400" b="1" dirty="0" smtClean="0">
                <a:solidFill>
                  <a:srgbClr val="002060"/>
                </a:solidFill>
              </a:rPr>
              <a:t>Govern sports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190999"/>
            <a:ext cx="19186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Companies formed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To sell sports goods</a:t>
            </a:r>
          </a:p>
          <a:p>
            <a:endParaRPr lang="en-US" sz="1400" b="1" dirty="0">
              <a:solidFill>
                <a:srgbClr val="C00000"/>
              </a:solidFill>
            </a:endParaRPr>
          </a:p>
          <a:p>
            <a:r>
              <a:rPr lang="en-US" sz="1400" b="1" dirty="0" smtClean="0">
                <a:solidFill>
                  <a:srgbClr val="C00000"/>
                </a:solidFill>
              </a:rPr>
              <a:t>Sports used to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Advertise</a:t>
            </a:r>
          </a:p>
          <a:p>
            <a:endParaRPr lang="en-US" sz="1400" b="1" dirty="0">
              <a:solidFill>
                <a:srgbClr val="C00000"/>
              </a:solidFill>
            </a:endParaRPr>
          </a:p>
          <a:p>
            <a:r>
              <a:rPr lang="en-US" sz="1400" b="1" dirty="0" smtClean="0">
                <a:solidFill>
                  <a:srgbClr val="C00000"/>
                </a:solidFill>
              </a:rPr>
              <a:t>Professional sports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With paid players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4190999"/>
            <a:ext cx="18053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Sports segregated </a:t>
            </a:r>
          </a:p>
          <a:p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Separate teams</a:t>
            </a:r>
          </a:p>
          <a:p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Black sports stars</a:t>
            </a:r>
          </a:p>
          <a:p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Made whites </a:t>
            </a:r>
          </a:p>
          <a:p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nervous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1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r>
              <a:rPr lang="en-US" dirty="0" smtClean="0"/>
              <a:t>If Americans are buying factory-made products that are available across the United States, then how likely is it that they have the same consumer experiences?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The shared experience of being a consumer of the same products is called </a:t>
            </a:r>
            <a:r>
              <a:rPr lang="en-US" i="1" dirty="0" smtClean="0">
                <a:solidFill>
                  <a:srgbClr val="FF0000"/>
                </a:solidFill>
              </a:rPr>
              <a:t>mass culture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Mass culture makes people more alike </a:t>
            </a:r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11806" y="1371600"/>
            <a:ext cx="1524000" cy="1905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06" y="4343400"/>
            <a:ext cx="9055994" cy="2133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40957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5" r="23748"/>
          <a:stretch/>
        </p:blipFill>
        <p:spPr bwMode="auto">
          <a:xfrm>
            <a:off x="4953000" y="-5366"/>
            <a:ext cx="3581400" cy="68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t="7824" r="22517"/>
          <a:stretch/>
        </p:blipFill>
        <p:spPr bwMode="auto">
          <a:xfrm>
            <a:off x="1133815" y="3042634"/>
            <a:ext cx="3199720" cy="379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8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Advertising increased from $10 million a year in 1865 to $95 million by 1900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Ads became more </a:t>
            </a:r>
            <a:r>
              <a:rPr lang="en-US" i="1" dirty="0" smtClean="0">
                <a:solidFill>
                  <a:srgbClr val="FF0000"/>
                </a:solidFill>
              </a:rPr>
              <a:t>visual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Ads began to dominate newspapers	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Newspapers expanded – comics, sports, Sunday editions, stories of “sin”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Two major newspaper editors: Joseph Pulitzer and William R. Hearst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1"/>
          <a:stretch/>
        </p:blipFill>
        <p:spPr bwMode="auto">
          <a:xfrm>
            <a:off x="0" y="0"/>
            <a:ext cx="4267200" cy="686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10" y="304800"/>
            <a:ext cx="612435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6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5661"/>
            <a:ext cx="4415308" cy="651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26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640" y="4487885"/>
            <a:ext cx="33813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567" y="-36490"/>
            <a:ext cx="33718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224807"/>
            <a:ext cx="42862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9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Shopping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Americans shopped at department stores and indoor malls</a:t>
            </a:r>
          </a:p>
          <a:p>
            <a:pPr lvl="1"/>
            <a:r>
              <a:rPr lang="en-US" dirty="0" smtClean="0"/>
              <a:t>Cleveland – 1890 – first indoor mall</a:t>
            </a:r>
          </a:p>
          <a:p>
            <a:pPr lvl="1"/>
            <a:r>
              <a:rPr lang="en-US" dirty="0" smtClean="0"/>
              <a:t>Department stores – 1865 – Marshall Field’s in Chicago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Stores offered pre-priced goods and credit</a:t>
            </a:r>
          </a:p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ural customers could order from the Sears Catalogue</a:t>
            </a:r>
          </a:p>
          <a:p>
            <a:pPr lvl="1"/>
            <a:r>
              <a:rPr lang="en-US" dirty="0" smtClean="0"/>
              <a:t>Rural Free Delivery – 1902 – mail was delivered to your door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4" y="11806"/>
            <a:ext cx="8641724" cy="683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9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" y="0"/>
            <a:ext cx="915107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3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488</TotalTime>
  <Words>366</Words>
  <Application>Microsoft Office PowerPoint</Application>
  <PresentationFormat>On-screen Show (4:3)</PresentationFormat>
  <Paragraphs>103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Book</vt:lpstr>
      <vt:lpstr>Wingdings 2</vt:lpstr>
      <vt:lpstr>Technic</vt:lpstr>
      <vt:lpstr>United States History</vt:lpstr>
      <vt:lpstr>Mass Culture</vt:lpstr>
      <vt:lpstr>PowerPoint Presentation</vt:lpstr>
      <vt:lpstr>Advertising</vt:lpstr>
      <vt:lpstr>PowerPoint Presentation</vt:lpstr>
      <vt:lpstr>PowerPoint Presentation</vt:lpstr>
      <vt:lpstr>Going Shopping</vt:lpstr>
      <vt:lpstr>PowerPoint Presentation</vt:lpstr>
      <vt:lpstr>PowerPoint Presentation</vt:lpstr>
      <vt:lpstr>PowerPoint Presentation</vt:lpstr>
      <vt:lpstr>PowerPoint Presentation</vt:lpstr>
      <vt:lpstr>Mass SPORTS Culture</vt:lpstr>
      <vt:lpstr>Comparisons – Way #1</vt:lpstr>
      <vt:lpstr>Comparisons – Way #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Dawn of Mass Culture</dc:title>
  <dc:creator>Scott</dc:creator>
  <cp:lastModifiedBy>Brycen Baugh</cp:lastModifiedBy>
  <cp:revision>20</cp:revision>
  <dcterms:created xsi:type="dcterms:W3CDTF">2011-09-05T20:13:08Z</dcterms:created>
  <dcterms:modified xsi:type="dcterms:W3CDTF">2014-11-12T19:24:15Z</dcterms:modified>
</cp:coreProperties>
</file>