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6" r:id="rId3"/>
    <p:sldId id="263" r:id="rId4"/>
    <p:sldId id="264" r:id="rId5"/>
    <p:sldId id="265" r:id="rId6"/>
    <p:sldId id="266" r:id="rId7"/>
    <p:sldId id="267" r:id="rId8"/>
    <p:sldId id="268" r:id="rId9"/>
    <p:sldId id="269" r:id="rId10"/>
    <p:sldId id="271" r:id="rId11"/>
    <p:sldId id="27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B3F"/>
    <a:srgbClr val="333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648200"/>
            <a:ext cx="64008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3331647-5819-4581-BAB5-0D606A2E9002}" type="datetimeFigureOut">
              <a:rPr lang="en-US" smtClean="0"/>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179625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31647-5819-4581-BAB5-0D606A2E9002}" type="datetimeFigureOut">
              <a:rPr lang="en-US" smtClean="0"/>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11909660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31647-5819-4581-BAB5-0D606A2E9002}" type="datetimeFigureOut">
              <a:rPr lang="en-US" smtClean="0"/>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9700720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a:solidFill>
            <a:schemeClr val="accent3">
              <a:lumMod val="20000"/>
              <a:lumOff val="80000"/>
              <a:alpha val="49000"/>
            </a:schemeClr>
          </a:solidFill>
        </p:spPr>
        <p:txBody>
          <a:bodyPr/>
          <a:lstStyle/>
          <a:p>
            <a:r>
              <a:rPr lang="en-US" smtClean="0"/>
              <a:t>Click to edit Master title style</a:t>
            </a:r>
            <a:endParaRPr lang="en-US"/>
          </a:p>
        </p:txBody>
      </p:sp>
      <p:sp>
        <p:nvSpPr>
          <p:cNvPr id="3" name="Content Placeholder 2"/>
          <p:cNvSpPr>
            <a:spLocks noGrp="1"/>
          </p:cNvSpPr>
          <p:nvPr>
            <p:ph idx="1"/>
          </p:nvPr>
        </p:nvSpPr>
        <p:spPr>
          <a:xfrm>
            <a:off x="152400" y="1371600"/>
            <a:ext cx="8839200" cy="5334000"/>
          </a:xfrm>
          <a:solidFill>
            <a:srgbClr val="494B3F"/>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71281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decel="50000" fill="hold">
                                          <p:stCondLst>
                                            <p:cond delay="0"/>
                                          </p:stCondLst>
                                        </p:cTn>
                                        <p:tgtEl>
                                          <p:spTgt spid="3">
                                            <p:bg/>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bg/>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bg/>
                                          </p:spTgt>
                                        </p:tgtEl>
                                        <p:attrNameLst>
                                          <p:attrName>ppt_w</p:attrName>
                                        </p:attrNameLst>
                                      </p:cBhvr>
                                      <p:tavLst>
                                        <p:tav tm="0">
                                          <p:val>
                                            <p:strVal val="#ppt_w*.05"/>
                                          </p:val>
                                        </p:tav>
                                        <p:tav tm="100000">
                                          <p:val>
                                            <p:strVal val="#ppt_w"/>
                                          </p:val>
                                        </p:tav>
                                      </p:tavLst>
                                    </p:anim>
                                    <p:anim calcmode="lin" valueType="num">
                                      <p:cBhvr>
                                        <p:cTn id="10" dur="1000" fill="hold"/>
                                        <p:tgtEl>
                                          <p:spTgt spid="3">
                                            <p:bg/>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bg/>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bg/>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bg/>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p:cTn id="55"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8"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p:cTn id="67"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70"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 lvl="1">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 lvl="2">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 lvl="3">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 lvl="4">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 lvl="5">
            <p:tnLst>
              <p:par>
                <p:cTn presetID="25"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 calcmode="lin" valueType="num">
                      <p:cBhvr>
                        <p:cTn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dur="1000" decel="50000">
                          <p:stCondLst>
                            <p:cond delay="0"/>
                          </p:stCondLst>
                        </p:cTn>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31647-5819-4581-BAB5-0D606A2E9002}" type="datetimeFigureOut">
              <a:rPr lang="en-US" smtClean="0"/>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9076548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31647-5819-4581-BAB5-0D606A2E9002}" type="datetimeFigureOut">
              <a:rPr lang="en-US" smtClean="0"/>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4031426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31647-5819-4581-BAB5-0D606A2E9002}" type="datetimeFigureOut">
              <a:rPr lang="en-US" smtClean="0"/>
              <a:t>11/7/2014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1601268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31647-5819-4581-BAB5-0D606A2E9002}" type="datetimeFigureOut">
              <a:rPr lang="en-US" smtClean="0"/>
              <a:t>11/7/2014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0994054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31647-5819-4581-BAB5-0D606A2E9002}" type="datetimeFigureOut">
              <a:rPr lang="en-US" smtClean="0"/>
              <a:t>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7994704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31647-5819-4581-BAB5-0D606A2E9002}" type="datetimeFigureOut">
              <a:rPr lang="en-US" smtClean="0"/>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33872683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31647-5819-4581-BAB5-0D606A2E9002}" type="datetimeFigureOut">
              <a:rPr lang="en-US" smtClean="0"/>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D5759-1952-48AA-958A-652F91594081}" type="slidenum">
              <a:rPr lang="en-US" smtClean="0"/>
              <a:t>‹#›</a:t>
            </a:fld>
            <a:endParaRPr lang="en-US"/>
          </a:p>
        </p:txBody>
      </p:sp>
    </p:spTree>
    <p:extLst>
      <p:ext uri="{BB962C8B-B14F-4D97-AF65-F5344CB8AC3E}">
        <p14:creationId xmlns:p14="http://schemas.microsoft.com/office/powerpoint/2010/main" val="15221269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4">
                <a:tint val="45000"/>
                <a:satMod val="400000"/>
              </a:schemeClr>
            </a:duotone>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solidFill>
            <a:srgbClr val="494B3F"/>
          </a:solid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31647-5819-4581-BAB5-0D606A2E9002}" type="datetimeFigureOut">
              <a:rPr lang="en-US" smtClean="0"/>
              <a:t>11/7/2014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D5759-1952-48AA-958A-652F91594081}" type="slidenum">
              <a:rPr lang="en-US" smtClean="0"/>
              <a:t>‹#›</a:t>
            </a:fld>
            <a:endParaRPr lang="en-US"/>
          </a:p>
        </p:txBody>
      </p:sp>
    </p:spTree>
    <p:extLst>
      <p:ext uri="{BB962C8B-B14F-4D97-AF65-F5344CB8AC3E}">
        <p14:creationId xmlns:p14="http://schemas.microsoft.com/office/powerpoint/2010/main" val="1235556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Nyala" pitchFamily="2" charset="0"/>
          <a:ea typeface="+mj-ea"/>
          <a:cs typeface="+mj-cs"/>
        </a:defRPr>
      </a:lvl1pPr>
    </p:titleStyle>
    <p:bodyStyle>
      <a:lvl1pPr marL="342900" indent="-342900" algn="l" defTabSz="914400" rtl="0" eaLnBrk="1" latinLnBrk="0" hangingPunct="1">
        <a:spcBef>
          <a:spcPct val="20000"/>
        </a:spcBef>
        <a:buFont typeface="Wingdings" pitchFamily="2" charset="2"/>
        <a:buChar char="v"/>
        <a:defRPr sz="3600" b="1" kern="1200">
          <a:solidFill>
            <a:schemeClr val="accent6">
              <a:lumMod val="20000"/>
              <a:lumOff val="80000"/>
            </a:schemeClr>
          </a:solidFill>
          <a:latin typeface="Nyala" pitchFamily="2" charset="0"/>
          <a:ea typeface="+mn-ea"/>
          <a:cs typeface="+mn-cs"/>
        </a:defRPr>
      </a:lvl1pPr>
      <a:lvl2pPr marL="742950" indent="-285750" algn="l" defTabSz="914400" rtl="0" eaLnBrk="1" latinLnBrk="0" hangingPunct="1">
        <a:spcBef>
          <a:spcPct val="20000"/>
        </a:spcBef>
        <a:buFont typeface="Courier New" pitchFamily="49" charset="0"/>
        <a:buChar char="o"/>
        <a:defRPr sz="3600" b="1" kern="1200">
          <a:solidFill>
            <a:srgbClr val="FFFF00"/>
          </a:solidFill>
          <a:latin typeface="Nyala" pitchFamily="2" charset="0"/>
          <a:ea typeface="+mn-ea"/>
          <a:cs typeface="+mn-cs"/>
        </a:defRPr>
      </a:lvl2pPr>
      <a:lvl3pPr marL="1143000" indent="-228600" algn="l" defTabSz="914400" rtl="0" eaLnBrk="1" latinLnBrk="0" hangingPunct="1">
        <a:spcBef>
          <a:spcPct val="20000"/>
        </a:spcBef>
        <a:buFont typeface="Wingdings" pitchFamily="2" charset="2"/>
        <a:buChar char="v"/>
        <a:defRPr sz="3600" b="1" kern="1200">
          <a:solidFill>
            <a:schemeClr val="accent6">
              <a:lumMod val="20000"/>
              <a:lumOff val="80000"/>
            </a:schemeClr>
          </a:solidFill>
          <a:latin typeface="Nyala" pitchFamily="2" charset="0"/>
          <a:ea typeface="+mn-ea"/>
          <a:cs typeface="+mn-cs"/>
        </a:defRPr>
      </a:lvl3pPr>
      <a:lvl4pPr marL="1600200" indent="-228600" algn="l" defTabSz="914400" rtl="0" eaLnBrk="1" latinLnBrk="0" hangingPunct="1">
        <a:spcBef>
          <a:spcPct val="20000"/>
        </a:spcBef>
        <a:buFont typeface="Wingdings" pitchFamily="2" charset="2"/>
        <a:buChar char="v"/>
        <a:defRPr sz="3600" b="1" kern="1200">
          <a:solidFill>
            <a:schemeClr val="accent6">
              <a:lumMod val="20000"/>
              <a:lumOff val="80000"/>
            </a:schemeClr>
          </a:solidFill>
          <a:latin typeface="Nyala" pitchFamily="2" charset="0"/>
          <a:ea typeface="+mn-ea"/>
          <a:cs typeface="+mn-cs"/>
        </a:defRPr>
      </a:lvl4pPr>
      <a:lvl5pPr marL="2057400" indent="-228600" algn="l" defTabSz="914400" rtl="0" eaLnBrk="1" latinLnBrk="0" hangingPunct="1">
        <a:spcBef>
          <a:spcPct val="20000"/>
        </a:spcBef>
        <a:buFont typeface="Wingdings" pitchFamily="2" charset="2"/>
        <a:buChar char="v"/>
        <a:defRPr sz="3600" b="1" kern="1200">
          <a:solidFill>
            <a:schemeClr val="accent6">
              <a:lumMod val="20000"/>
              <a:lumOff val="80000"/>
            </a:schemeClr>
          </a:solidFill>
          <a:latin typeface="Nyala"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0533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dirty="0" smtClean="0"/>
              <a:t>Video</a:t>
            </a:r>
            <a:endParaRPr lang="en-US" dirty="0"/>
          </a:p>
        </p:txBody>
      </p:sp>
      <p:sp>
        <p:nvSpPr>
          <p:cNvPr id="3" name="Content Placeholder 2"/>
          <p:cNvSpPr>
            <a:spLocks noGrp="1"/>
          </p:cNvSpPr>
          <p:nvPr>
            <p:ph idx="1"/>
          </p:nvPr>
        </p:nvSpPr>
        <p:spPr>
          <a:xfrm>
            <a:off x="152400" y="533400"/>
            <a:ext cx="8839200" cy="6172200"/>
          </a:xfrm>
        </p:spPr>
        <p:txBody>
          <a:bodyPr/>
          <a:lstStyle/>
          <a:p>
            <a:r>
              <a:rPr lang="en-US" dirty="0" smtClean="0"/>
              <a:t>Chief Joseph and the Nez Perce</a:t>
            </a:r>
            <a:endParaRPr lang="en-US" dirty="0"/>
          </a:p>
        </p:txBody>
      </p:sp>
      <p:pic>
        <p:nvPicPr>
          <p:cNvPr id="5" name="NezPerceChiefJoseph.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143000"/>
            <a:ext cx="7340600" cy="5505450"/>
          </a:xfrm>
          <a:prstGeom prst="rect">
            <a:avLst/>
          </a:prstGeom>
        </p:spPr>
      </p:pic>
    </p:spTree>
    <p:extLst>
      <p:ext uri="{BB962C8B-B14F-4D97-AF65-F5344CB8AC3E}">
        <p14:creationId xmlns:p14="http://schemas.microsoft.com/office/powerpoint/2010/main" val="33740709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Joseph of the Nez Perce</a:t>
            </a:r>
            <a:endParaRPr lang="en-US" dirty="0"/>
          </a:p>
        </p:txBody>
      </p:sp>
      <p:sp>
        <p:nvSpPr>
          <p:cNvPr id="3" name="Content Placeholder 2"/>
          <p:cNvSpPr>
            <a:spLocks noGrp="1"/>
          </p:cNvSpPr>
          <p:nvPr>
            <p:ph idx="1"/>
          </p:nvPr>
        </p:nvSpPr>
        <p:spPr>
          <a:gradFill>
            <a:gsLst>
              <a:gs pos="0">
                <a:srgbClr val="33342C"/>
              </a:gs>
              <a:gs pos="50000">
                <a:srgbClr val="494B3F"/>
              </a:gs>
              <a:gs pos="100000">
                <a:schemeClr val="tx1">
                  <a:lumMod val="95000"/>
                  <a:lumOff val="5000"/>
                </a:schemeClr>
              </a:gs>
            </a:gsLst>
            <a:lin ang="5400000" scaled="0"/>
          </a:gradFill>
        </p:spPr>
        <p:txBody>
          <a:bodyPr>
            <a:normAutofit fontScale="85000" lnSpcReduction="20000"/>
          </a:bodyPr>
          <a:lstStyle/>
          <a:p>
            <a:pPr marL="0" indent="0">
              <a:buNone/>
            </a:pPr>
            <a:r>
              <a:rPr lang="en-US" dirty="0" smtClean="0"/>
              <a:t>	I </a:t>
            </a:r>
            <a:r>
              <a:rPr lang="en-US" dirty="0"/>
              <a:t>am tired of fighting.  Our chiefs are killed.  Looking Glass is dead.  </a:t>
            </a:r>
            <a:r>
              <a:rPr lang="en-US" dirty="0" err="1"/>
              <a:t>Toohulhulsote</a:t>
            </a:r>
            <a:r>
              <a:rPr lang="en-US" dirty="0"/>
              <a:t> is dead.  The old men are all dead.  It is the young men who say yes or no. He who led the young men is dead.</a:t>
            </a:r>
          </a:p>
          <a:p>
            <a:pPr marL="0" indent="0">
              <a:buNone/>
            </a:pPr>
            <a:r>
              <a:rPr lang="en-US" dirty="0" smtClean="0"/>
              <a:t>	It </a:t>
            </a:r>
            <a:r>
              <a:rPr lang="en-US" dirty="0"/>
              <a:t>is cold and we have no blankets.  The little children are freezing to death.  My people, some of them, have run away to the hills and have no blankets, no food.  No one knows where they are--perhaps freezing to death.  I want to have time to look for my children and see how many I can find.  Maybe I shall find them among the dead.</a:t>
            </a:r>
          </a:p>
          <a:p>
            <a:pPr marL="0" indent="0">
              <a:buNone/>
            </a:pPr>
            <a:r>
              <a:rPr lang="en-US" dirty="0" smtClean="0"/>
              <a:t>	Hear </a:t>
            </a:r>
            <a:r>
              <a:rPr lang="en-US" dirty="0"/>
              <a:t>me, my chiefs.  I am tired.  My heart is sick and sad.  From where the sun now stands, I will fight no more forever. </a:t>
            </a:r>
          </a:p>
        </p:txBody>
      </p:sp>
    </p:spTree>
    <p:extLst>
      <p:ext uri="{BB962C8B-B14F-4D97-AF65-F5344CB8AC3E}">
        <p14:creationId xmlns:p14="http://schemas.microsoft.com/office/powerpoint/2010/main" val="998394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UNITED STATES HISTORY</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Dr. King-Owen</a:t>
            </a:r>
          </a:p>
          <a:p>
            <a:r>
              <a:rPr lang="en-US" dirty="0" smtClean="0"/>
              <a:t>The Indians’ West</a:t>
            </a:r>
          </a:p>
          <a:p>
            <a:r>
              <a:rPr lang="en-US" smtClean="0"/>
              <a:t>[6.02]</a:t>
            </a:r>
            <a:endParaRPr lang="en-US" dirty="0"/>
          </a:p>
        </p:txBody>
      </p:sp>
    </p:spTree>
    <p:extLst>
      <p:ext uri="{BB962C8B-B14F-4D97-AF65-F5344CB8AC3E}">
        <p14:creationId xmlns:p14="http://schemas.microsoft.com/office/powerpoint/2010/main" val="36994697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Indian Policy</a:t>
            </a:r>
            <a:endParaRPr lang="en-US" dirty="0"/>
          </a:p>
        </p:txBody>
      </p:sp>
      <p:sp>
        <p:nvSpPr>
          <p:cNvPr id="4" name="Text Placeholder 3"/>
          <p:cNvSpPr>
            <a:spLocks noGrp="1"/>
          </p:cNvSpPr>
          <p:nvPr>
            <p:ph type="body" idx="1"/>
          </p:nvPr>
        </p:nvSpPr>
        <p:spPr/>
        <p:txBody>
          <a:bodyPr>
            <a:normAutofit/>
          </a:bodyPr>
          <a:lstStyle/>
          <a:p>
            <a:r>
              <a:rPr lang="en-US" sz="2800" dirty="0" smtClean="0">
                <a:solidFill>
                  <a:srgbClr val="FFFF00"/>
                </a:solidFill>
              </a:rPr>
              <a:t>REJECTING INDIANS</a:t>
            </a:r>
            <a:endParaRPr lang="en-US" sz="2800" dirty="0">
              <a:solidFill>
                <a:srgbClr val="FFFF00"/>
              </a:solidFill>
            </a:endParaRPr>
          </a:p>
        </p:txBody>
      </p:sp>
      <p:sp>
        <p:nvSpPr>
          <p:cNvPr id="5" name="Content Placeholder 4"/>
          <p:cNvSpPr>
            <a:spLocks noGrp="1"/>
          </p:cNvSpPr>
          <p:nvPr>
            <p:ph sz="half" idx="2"/>
          </p:nvPr>
        </p:nvSpPr>
        <p:spPr>
          <a:solidFill>
            <a:srgbClr val="33342C"/>
          </a:solidFill>
        </p:spPr>
        <p:txBody>
          <a:bodyPr>
            <a:normAutofit/>
          </a:bodyPr>
          <a:lstStyle/>
          <a:p>
            <a:r>
              <a:rPr lang="en-US" sz="2800" dirty="0" smtClean="0">
                <a:solidFill>
                  <a:srgbClr val="FF0000"/>
                </a:solidFill>
              </a:rPr>
              <a:t>Taking land away</a:t>
            </a:r>
          </a:p>
          <a:p>
            <a:r>
              <a:rPr lang="en-US" sz="2800" dirty="0" smtClean="0">
                <a:solidFill>
                  <a:srgbClr val="FF0000"/>
                </a:solidFill>
              </a:rPr>
              <a:t>Attacking Indians</a:t>
            </a:r>
          </a:p>
          <a:p>
            <a:r>
              <a:rPr lang="en-US" sz="2800" dirty="0" smtClean="0">
                <a:solidFill>
                  <a:srgbClr val="FF0000"/>
                </a:solidFill>
              </a:rPr>
              <a:t>“Indians will always be Indian”</a:t>
            </a:r>
            <a:endParaRPr lang="en-US" sz="2800" dirty="0">
              <a:solidFill>
                <a:srgbClr val="FF0000"/>
              </a:solidFill>
            </a:endParaRPr>
          </a:p>
        </p:txBody>
      </p:sp>
      <p:sp>
        <p:nvSpPr>
          <p:cNvPr id="6" name="Text Placeholder 5"/>
          <p:cNvSpPr>
            <a:spLocks noGrp="1"/>
          </p:cNvSpPr>
          <p:nvPr>
            <p:ph type="body" sz="quarter" idx="3"/>
          </p:nvPr>
        </p:nvSpPr>
        <p:spPr/>
        <p:txBody>
          <a:bodyPr>
            <a:normAutofit/>
          </a:bodyPr>
          <a:lstStyle/>
          <a:p>
            <a:r>
              <a:rPr lang="en-US" sz="2800" dirty="0" smtClean="0">
                <a:solidFill>
                  <a:srgbClr val="FFFF00"/>
                </a:solidFill>
              </a:rPr>
              <a:t>CIVILIZING INDIANS</a:t>
            </a:r>
            <a:endParaRPr lang="en-US" sz="2800" dirty="0">
              <a:solidFill>
                <a:srgbClr val="FFFF00"/>
              </a:solidFill>
            </a:endParaRPr>
          </a:p>
        </p:txBody>
      </p:sp>
      <p:sp>
        <p:nvSpPr>
          <p:cNvPr id="7" name="Content Placeholder 6"/>
          <p:cNvSpPr>
            <a:spLocks noGrp="1"/>
          </p:cNvSpPr>
          <p:nvPr>
            <p:ph sz="quarter" idx="4"/>
          </p:nvPr>
        </p:nvSpPr>
        <p:spPr>
          <a:solidFill>
            <a:srgbClr val="33342C"/>
          </a:solidFill>
        </p:spPr>
        <p:txBody>
          <a:bodyPr>
            <a:normAutofit/>
          </a:bodyPr>
          <a:lstStyle/>
          <a:p>
            <a:r>
              <a:rPr lang="en-US" sz="2800" dirty="0" smtClean="0">
                <a:solidFill>
                  <a:srgbClr val="FF0000"/>
                </a:solidFill>
              </a:rPr>
              <a:t>Teaching Indians white ways (farming, writing)</a:t>
            </a:r>
          </a:p>
          <a:p>
            <a:r>
              <a:rPr lang="en-US" sz="2800" dirty="0" smtClean="0">
                <a:solidFill>
                  <a:srgbClr val="FF0000"/>
                </a:solidFill>
              </a:rPr>
              <a:t>Putting Indians on reservations</a:t>
            </a:r>
          </a:p>
          <a:p>
            <a:r>
              <a:rPr lang="en-US" sz="2800" dirty="0" smtClean="0">
                <a:solidFill>
                  <a:srgbClr val="FF0000"/>
                </a:solidFill>
              </a:rPr>
              <a:t>“Indians can be civilized”</a:t>
            </a:r>
            <a:endParaRPr lang="en-US" sz="2800" dirty="0">
              <a:solidFill>
                <a:srgbClr val="FF0000"/>
              </a:solidFill>
            </a:endParaRPr>
          </a:p>
        </p:txBody>
      </p:sp>
      <p:sp>
        <p:nvSpPr>
          <p:cNvPr id="9" name="Right Arrow 8"/>
          <p:cNvSpPr/>
          <p:nvPr/>
        </p:nvSpPr>
        <p:spPr>
          <a:xfrm>
            <a:off x="3429000" y="4698879"/>
            <a:ext cx="2438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447242" y="5183511"/>
            <a:ext cx="2438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9417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wheel(1)">
                                      <p:cBhvr>
                                        <p:cTn id="21" dur="2000"/>
                                        <p:tgtEl>
                                          <p:spTgt spid="6">
                                            <p:bg/>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heel(1)">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bg/>
                                          </p:spTgt>
                                        </p:tgtEl>
                                        <p:attrNameLst>
                                          <p:attrName>style.visibility</p:attrName>
                                        </p:attrNameLst>
                                      </p:cBhvr>
                                      <p:to>
                                        <p:strVal val="visible"/>
                                      </p:to>
                                    </p:set>
                                    <p:animEffect transition="in" filter="wipe(down)">
                                      <p:cBhvr>
                                        <p:cTn id="47" dur="580">
                                          <p:stCondLst>
                                            <p:cond delay="0"/>
                                          </p:stCondLst>
                                        </p:cTn>
                                        <p:tgtEl>
                                          <p:spTgt spid="7">
                                            <p:bg/>
                                          </p:spTgt>
                                        </p:tgtEl>
                                      </p:cBhvr>
                                    </p:animEffect>
                                    <p:anim calcmode="lin" valueType="num">
                                      <p:cBhvr>
                                        <p:cTn id="48" dur="1822"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bg/>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bg/>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bg/>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bg/>
                                          </p:spTgt>
                                        </p:tgtEl>
                                      </p:cBhvr>
                                      <p:to x="100000" y="60000"/>
                                    </p:animScale>
                                    <p:animScale>
                                      <p:cBhvr>
                                        <p:cTn id="54" dur="166" decel="50000">
                                          <p:stCondLst>
                                            <p:cond delay="676"/>
                                          </p:stCondLst>
                                        </p:cTn>
                                        <p:tgtEl>
                                          <p:spTgt spid="7">
                                            <p:bg/>
                                          </p:spTgt>
                                        </p:tgtEl>
                                      </p:cBhvr>
                                      <p:to x="100000" y="100000"/>
                                    </p:animScale>
                                    <p:animScale>
                                      <p:cBhvr>
                                        <p:cTn id="55" dur="26">
                                          <p:stCondLst>
                                            <p:cond delay="1312"/>
                                          </p:stCondLst>
                                        </p:cTn>
                                        <p:tgtEl>
                                          <p:spTgt spid="7">
                                            <p:bg/>
                                          </p:spTgt>
                                        </p:tgtEl>
                                      </p:cBhvr>
                                      <p:to x="100000" y="80000"/>
                                    </p:animScale>
                                    <p:animScale>
                                      <p:cBhvr>
                                        <p:cTn id="56" dur="166" decel="50000">
                                          <p:stCondLst>
                                            <p:cond delay="1338"/>
                                          </p:stCondLst>
                                        </p:cTn>
                                        <p:tgtEl>
                                          <p:spTgt spid="7">
                                            <p:bg/>
                                          </p:spTgt>
                                        </p:tgtEl>
                                      </p:cBhvr>
                                      <p:to x="100000" y="100000"/>
                                    </p:animScale>
                                    <p:animScale>
                                      <p:cBhvr>
                                        <p:cTn id="57" dur="26">
                                          <p:stCondLst>
                                            <p:cond delay="1642"/>
                                          </p:stCondLst>
                                        </p:cTn>
                                        <p:tgtEl>
                                          <p:spTgt spid="7">
                                            <p:bg/>
                                          </p:spTgt>
                                        </p:tgtEl>
                                      </p:cBhvr>
                                      <p:to x="100000" y="90000"/>
                                    </p:animScale>
                                    <p:animScale>
                                      <p:cBhvr>
                                        <p:cTn id="58" dur="166" decel="50000">
                                          <p:stCondLst>
                                            <p:cond delay="1668"/>
                                          </p:stCondLst>
                                        </p:cTn>
                                        <p:tgtEl>
                                          <p:spTgt spid="7">
                                            <p:bg/>
                                          </p:spTgt>
                                        </p:tgtEl>
                                      </p:cBhvr>
                                      <p:to x="100000" y="100000"/>
                                    </p:animScale>
                                    <p:animScale>
                                      <p:cBhvr>
                                        <p:cTn id="59" dur="26">
                                          <p:stCondLst>
                                            <p:cond delay="1808"/>
                                          </p:stCondLst>
                                        </p:cTn>
                                        <p:tgtEl>
                                          <p:spTgt spid="7">
                                            <p:bg/>
                                          </p:spTgt>
                                        </p:tgtEl>
                                      </p:cBhvr>
                                      <p:to x="100000" y="95000"/>
                                    </p:animScale>
                                    <p:animScale>
                                      <p:cBhvr>
                                        <p:cTn id="60" dur="166" decel="50000">
                                          <p:stCondLst>
                                            <p:cond delay="1834"/>
                                          </p:stCondLst>
                                        </p:cTn>
                                        <p:tgtEl>
                                          <p:spTgt spid="7">
                                            <p:bg/>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animEffect transition="in" filter="wipe(down)">
                                      <p:cBhvr>
                                        <p:cTn id="65" dur="580">
                                          <p:stCondLst>
                                            <p:cond delay="0"/>
                                          </p:stCondLst>
                                        </p:cTn>
                                        <p:tgtEl>
                                          <p:spTgt spid="7">
                                            <p:txEl>
                                              <p:pRg st="0" end="0"/>
                                            </p:txEl>
                                          </p:spTgt>
                                        </p:tgtEl>
                                      </p:cBhvr>
                                    </p:animEffect>
                                    <p:anim calcmode="lin" valueType="num">
                                      <p:cBhvr>
                                        <p:cTn id="66"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7">
                                            <p:txEl>
                                              <p:pRg st="0" end="0"/>
                                            </p:txEl>
                                          </p:spTgt>
                                        </p:tgtEl>
                                      </p:cBhvr>
                                      <p:to x="100000" y="60000"/>
                                    </p:animScale>
                                    <p:animScale>
                                      <p:cBhvr>
                                        <p:cTn id="72" dur="166" decel="50000">
                                          <p:stCondLst>
                                            <p:cond delay="676"/>
                                          </p:stCondLst>
                                        </p:cTn>
                                        <p:tgtEl>
                                          <p:spTgt spid="7">
                                            <p:txEl>
                                              <p:pRg st="0" end="0"/>
                                            </p:txEl>
                                          </p:spTgt>
                                        </p:tgtEl>
                                      </p:cBhvr>
                                      <p:to x="100000" y="100000"/>
                                    </p:animScale>
                                    <p:animScale>
                                      <p:cBhvr>
                                        <p:cTn id="73" dur="26">
                                          <p:stCondLst>
                                            <p:cond delay="1312"/>
                                          </p:stCondLst>
                                        </p:cTn>
                                        <p:tgtEl>
                                          <p:spTgt spid="7">
                                            <p:txEl>
                                              <p:pRg st="0" end="0"/>
                                            </p:txEl>
                                          </p:spTgt>
                                        </p:tgtEl>
                                      </p:cBhvr>
                                      <p:to x="100000" y="80000"/>
                                    </p:animScale>
                                    <p:animScale>
                                      <p:cBhvr>
                                        <p:cTn id="74" dur="166" decel="50000">
                                          <p:stCondLst>
                                            <p:cond delay="1338"/>
                                          </p:stCondLst>
                                        </p:cTn>
                                        <p:tgtEl>
                                          <p:spTgt spid="7">
                                            <p:txEl>
                                              <p:pRg st="0" end="0"/>
                                            </p:txEl>
                                          </p:spTgt>
                                        </p:tgtEl>
                                      </p:cBhvr>
                                      <p:to x="100000" y="100000"/>
                                    </p:animScale>
                                    <p:animScale>
                                      <p:cBhvr>
                                        <p:cTn id="75" dur="26">
                                          <p:stCondLst>
                                            <p:cond delay="1642"/>
                                          </p:stCondLst>
                                        </p:cTn>
                                        <p:tgtEl>
                                          <p:spTgt spid="7">
                                            <p:txEl>
                                              <p:pRg st="0" end="0"/>
                                            </p:txEl>
                                          </p:spTgt>
                                        </p:tgtEl>
                                      </p:cBhvr>
                                      <p:to x="100000" y="90000"/>
                                    </p:animScale>
                                    <p:animScale>
                                      <p:cBhvr>
                                        <p:cTn id="76" dur="166" decel="50000">
                                          <p:stCondLst>
                                            <p:cond delay="1668"/>
                                          </p:stCondLst>
                                        </p:cTn>
                                        <p:tgtEl>
                                          <p:spTgt spid="7">
                                            <p:txEl>
                                              <p:pRg st="0" end="0"/>
                                            </p:txEl>
                                          </p:spTgt>
                                        </p:tgtEl>
                                      </p:cBhvr>
                                      <p:to x="100000" y="100000"/>
                                    </p:animScale>
                                    <p:animScale>
                                      <p:cBhvr>
                                        <p:cTn id="77" dur="26">
                                          <p:stCondLst>
                                            <p:cond delay="1808"/>
                                          </p:stCondLst>
                                        </p:cTn>
                                        <p:tgtEl>
                                          <p:spTgt spid="7">
                                            <p:txEl>
                                              <p:pRg st="0" end="0"/>
                                            </p:txEl>
                                          </p:spTgt>
                                        </p:tgtEl>
                                      </p:cBhvr>
                                      <p:to x="100000" y="95000"/>
                                    </p:animScale>
                                    <p:animScale>
                                      <p:cBhvr>
                                        <p:cTn id="78" dur="166" decel="50000">
                                          <p:stCondLst>
                                            <p:cond delay="1834"/>
                                          </p:stCondLst>
                                        </p:cTn>
                                        <p:tgtEl>
                                          <p:spTgt spid="7">
                                            <p:txEl>
                                              <p:pRg st="0" end="0"/>
                                            </p:txEl>
                                          </p:spTgt>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grpId="0" nodeType="clickEffect">
                                  <p:stCondLst>
                                    <p:cond delay="0"/>
                                  </p:stCondLst>
                                  <p:childTnLst>
                                    <p:set>
                                      <p:cBhvr>
                                        <p:cTn id="82" dur="1" fill="hold">
                                          <p:stCondLst>
                                            <p:cond delay="0"/>
                                          </p:stCondLst>
                                        </p:cTn>
                                        <p:tgtEl>
                                          <p:spTgt spid="7">
                                            <p:txEl>
                                              <p:pRg st="1" end="1"/>
                                            </p:txEl>
                                          </p:spTgt>
                                        </p:tgtEl>
                                        <p:attrNameLst>
                                          <p:attrName>style.visibility</p:attrName>
                                        </p:attrNameLst>
                                      </p:cBhvr>
                                      <p:to>
                                        <p:strVal val="visible"/>
                                      </p:to>
                                    </p:set>
                                    <p:animEffect transition="in" filter="wipe(down)">
                                      <p:cBhvr>
                                        <p:cTn id="83" dur="580">
                                          <p:stCondLst>
                                            <p:cond delay="0"/>
                                          </p:stCondLst>
                                        </p:cTn>
                                        <p:tgtEl>
                                          <p:spTgt spid="7">
                                            <p:txEl>
                                              <p:pRg st="1" end="1"/>
                                            </p:txEl>
                                          </p:spTgt>
                                        </p:tgtEl>
                                      </p:cBhvr>
                                    </p:animEffect>
                                    <p:anim calcmode="lin" valueType="num">
                                      <p:cBhvr>
                                        <p:cTn id="84"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7">
                                            <p:txEl>
                                              <p:pRg st="1" end="1"/>
                                            </p:txEl>
                                          </p:spTgt>
                                        </p:tgtEl>
                                      </p:cBhvr>
                                      <p:to x="100000" y="60000"/>
                                    </p:animScale>
                                    <p:animScale>
                                      <p:cBhvr>
                                        <p:cTn id="90" dur="166" decel="50000">
                                          <p:stCondLst>
                                            <p:cond delay="676"/>
                                          </p:stCondLst>
                                        </p:cTn>
                                        <p:tgtEl>
                                          <p:spTgt spid="7">
                                            <p:txEl>
                                              <p:pRg st="1" end="1"/>
                                            </p:txEl>
                                          </p:spTgt>
                                        </p:tgtEl>
                                      </p:cBhvr>
                                      <p:to x="100000" y="100000"/>
                                    </p:animScale>
                                    <p:animScale>
                                      <p:cBhvr>
                                        <p:cTn id="91" dur="26">
                                          <p:stCondLst>
                                            <p:cond delay="1312"/>
                                          </p:stCondLst>
                                        </p:cTn>
                                        <p:tgtEl>
                                          <p:spTgt spid="7">
                                            <p:txEl>
                                              <p:pRg st="1" end="1"/>
                                            </p:txEl>
                                          </p:spTgt>
                                        </p:tgtEl>
                                      </p:cBhvr>
                                      <p:to x="100000" y="80000"/>
                                    </p:animScale>
                                    <p:animScale>
                                      <p:cBhvr>
                                        <p:cTn id="92" dur="166" decel="50000">
                                          <p:stCondLst>
                                            <p:cond delay="1338"/>
                                          </p:stCondLst>
                                        </p:cTn>
                                        <p:tgtEl>
                                          <p:spTgt spid="7">
                                            <p:txEl>
                                              <p:pRg st="1" end="1"/>
                                            </p:txEl>
                                          </p:spTgt>
                                        </p:tgtEl>
                                      </p:cBhvr>
                                      <p:to x="100000" y="100000"/>
                                    </p:animScale>
                                    <p:animScale>
                                      <p:cBhvr>
                                        <p:cTn id="93" dur="26">
                                          <p:stCondLst>
                                            <p:cond delay="1642"/>
                                          </p:stCondLst>
                                        </p:cTn>
                                        <p:tgtEl>
                                          <p:spTgt spid="7">
                                            <p:txEl>
                                              <p:pRg st="1" end="1"/>
                                            </p:txEl>
                                          </p:spTgt>
                                        </p:tgtEl>
                                      </p:cBhvr>
                                      <p:to x="100000" y="90000"/>
                                    </p:animScale>
                                    <p:animScale>
                                      <p:cBhvr>
                                        <p:cTn id="94" dur="166" decel="50000">
                                          <p:stCondLst>
                                            <p:cond delay="1668"/>
                                          </p:stCondLst>
                                        </p:cTn>
                                        <p:tgtEl>
                                          <p:spTgt spid="7">
                                            <p:txEl>
                                              <p:pRg st="1" end="1"/>
                                            </p:txEl>
                                          </p:spTgt>
                                        </p:tgtEl>
                                      </p:cBhvr>
                                      <p:to x="100000" y="100000"/>
                                    </p:animScale>
                                    <p:animScale>
                                      <p:cBhvr>
                                        <p:cTn id="95" dur="26">
                                          <p:stCondLst>
                                            <p:cond delay="1808"/>
                                          </p:stCondLst>
                                        </p:cTn>
                                        <p:tgtEl>
                                          <p:spTgt spid="7">
                                            <p:txEl>
                                              <p:pRg st="1" end="1"/>
                                            </p:txEl>
                                          </p:spTgt>
                                        </p:tgtEl>
                                      </p:cBhvr>
                                      <p:to x="100000" y="95000"/>
                                    </p:animScale>
                                    <p:animScale>
                                      <p:cBhvr>
                                        <p:cTn id="96" dur="166" decel="50000">
                                          <p:stCondLst>
                                            <p:cond delay="1834"/>
                                          </p:stCondLst>
                                        </p:cTn>
                                        <p:tgtEl>
                                          <p:spTgt spid="7">
                                            <p:txEl>
                                              <p:pRg st="1" end="1"/>
                                            </p:txEl>
                                          </p:spTgt>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7">
                                            <p:txEl>
                                              <p:pRg st="2" end="2"/>
                                            </p:txEl>
                                          </p:spTgt>
                                        </p:tgtEl>
                                        <p:attrNameLst>
                                          <p:attrName>style.visibility</p:attrName>
                                        </p:attrNameLst>
                                      </p:cBhvr>
                                      <p:to>
                                        <p:strVal val="visible"/>
                                      </p:to>
                                    </p:set>
                                    <p:animEffect transition="in" filter="wipe(down)">
                                      <p:cBhvr>
                                        <p:cTn id="101" dur="580">
                                          <p:stCondLst>
                                            <p:cond delay="0"/>
                                          </p:stCondLst>
                                        </p:cTn>
                                        <p:tgtEl>
                                          <p:spTgt spid="7">
                                            <p:txEl>
                                              <p:pRg st="2" end="2"/>
                                            </p:txEl>
                                          </p:spTgt>
                                        </p:tgtEl>
                                      </p:cBhvr>
                                    </p:animEffect>
                                    <p:anim calcmode="lin" valueType="num">
                                      <p:cBhvr>
                                        <p:cTn id="102"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107" dur="26">
                                          <p:stCondLst>
                                            <p:cond delay="650"/>
                                          </p:stCondLst>
                                        </p:cTn>
                                        <p:tgtEl>
                                          <p:spTgt spid="7">
                                            <p:txEl>
                                              <p:pRg st="2" end="2"/>
                                            </p:txEl>
                                          </p:spTgt>
                                        </p:tgtEl>
                                      </p:cBhvr>
                                      <p:to x="100000" y="60000"/>
                                    </p:animScale>
                                    <p:animScale>
                                      <p:cBhvr>
                                        <p:cTn id="108" dur="166" decel="50000">
                                          <p:stCondLst>
                                            <p:cond delay="676"/>
                                          </p:stCondLst>
                                        </p:cTn>
                                        <p:tgtEl>
                                          <p:spTgt spid="7">
                                            <p:txEl>
                                              <p:pRg st="2" end="2"/>
                                            </p:txEl>
                                          </p:spTgt>
                                        </p:tgtEl>
                                      </p:cBhvr>
                                      <p:to x="100000" y="100000"/>
                                    </p:animScale>
                                    <p:animScale>
                                      <p:cBhvr>
                                        <p:cTn id="109" dur="26">
                                          <p:stCondLst>
                                            <p:cond delay="1312"/>
                                          </p:stCondLst>
                                        </p:cTn>
                                        <p:tgtEl>
                                          <p:spTgt spid="7">
                                            <p:txEl>
                                              <p:pRg st="2" end="2"/>
                                            </p:txEl>
                                          </p:spTgt>
                                        </p:tgtEl>
                                      </p:cBhvr>
                                      <p:to x="100000" y="80000"/>
                                    </p:animScale>
                                    <p:animScale>
                                      <p:cBhvr>
                                        <p:cTn id="110" dur="166" decel="50000">
                                          <p:stCondLst>
                                            <p:cond delay="1338"/>
                                          </p:stCondLst>
                                        </p:cTn>
                                        <p:tgtEl>
                                          <p:spTgt spid="7">
                                            <p:txEl>
                                              <p:pRg st="2" end="2"/>
                                            </p:txEl>
                                          </p:spTgt>
                                        </p:tgtEl>
                                      </p:cBhvr>
                                      <p:to x="100000" y="100000"/>
                                    </p:animScale>
                                    <p:animScale>
                                      <p:cBhvr>
                                        <p:cTn id="111" dur="26">
                                          <p:stCondLst>
                                            <p:cond delay="1642"/>
                                          </p:stCondLst>
                                        </p:cTn>
                                        <p:tgtEl>
                                          <p:spTgt spid="7">
                                            <p:txEl>
                                              <p:pRg st="2" end="2"/>
                                            </p:txEl>
                                          </p:spTgt>
                                        </p:tgtEl>
                                      </p:cBhvr>
                                      <p:to x="100000" y="90000"/>
                                    </p:animScale>
                                    <p:animScale>
                                      <p:cBhvr>
                                        <p:cTn id="112" dur="166" decel="50000">
                                          <p:stCondLst>
                                            <p:cond delay="1668"/>
                                          </p:stCondLst>
                                        </p:cTn>
                                        <p:tgtEl>
                                          <p:spTgt spid="7">
                                            <p:txEl>
                                              <p:pRg st="2" end="2"/>
                                            </p:txEl>
                                          </p:spTgt>
                                        </p:tgtEl>
                                      </p:cBhvr>
                                      <p:to x="100000" y="100000"/>
                                    </p:animScale>
                                    <p:animScale>
                                      <p:cBhvr>
                                        <p:cTn id="113" dur="26">
                                          <p:stCondLst>
                                            <p:cond delay="1808"/>
                                          </p:stCondLst>
                                        </p:cTn>
                                        <p:tgtEl>
                                          <p:spTgt spid="7">
                                            <p:txEl>
                                              <p:pRg st="2" end="2"/>
                                            </p:txEl>
                                          </p:spTgt>
                                        </p:tgtEl>
                                      </p:cBhvr>
                                      <p:to x="100000" y="95000"/>
                                    </p:animScale>
                                    <p:animScale>
                                      <p:cBhvr>
                                        <p:cTn id="114" dur="166" decel="50000">
                                          <p:stCondLst>
                                            <p:cond delay="1834"/>
                                          </p:stCondLst>
                                        </p:cTn>
                                        <p:tgtEl>
                                          <p:spTgt spid="7">
                                            <p:txEl>
                                              <p:pRg st="2" end="2"/>
                                            </p:txEl>
                                          </p:spTgt>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6" presetClass="entr" presetSubtype="16" fill="hold" grpId="0" nodeType="click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circle(in)">
                                      <p:cBhvr>
                                        <p:cTn id="119" dur="2000"/>
                                        <p:tgtEl>
                                          <p:spTgt spid="9"/>
                                        </p:tgtEl>
                                      </p:cBhvr>
                                    </p:animEffect>
                                  </p:childTnLst>
                                </p:cTn>
                              </p:par>
                            </p:childTnLst>
                          </p:cTn>
                        </p:par>
                      </p:childTnLst>
                    </p:cTn>
                  </p:par>
                  <p:par>
                    <p:cTn id="120" fill="hold">
                      <p:stCondLst>
                        <p:cond delay="indefinite"/>
                      </p:stCondLst>
                      <p:childTnLst>
                        <p:par>
                          <p:cTn id="121" fill="hold">
                            <p:stCondLst>
                              <p:cond delay="0"/>
                            </p:stCondLst>
                            <p:childTnLst>
                              <p:par>
                                <p:cTn id="122" presetID="21" presetClass="entr" presetSubtype="1" fill="hold" grpId="0" nodeType="clickEffect">
                                  <p:stCondLst>
                                    <p:cond delay="0"/>
                                  </p:stCondLst>
                                  <p:childTnLst>
                                    <p:set>
                                      <p:cBhvr>
                                        <p:cTn id="123" dur="1" fill="hold">
                                          <p:stCondLst>
                                            <p:cond delay="0"/>
                                          </p:stCondLst>
                                        </p:cTn>
                                        <p:tgtEl>
                                          <p:spTgt spid="10"/>
                                        </p:tgtEl>
                                        <p:attrNameLst>
                                          <p:attrName>style.visibility</p:attrName>
                                        </p:attrNameLst>
                                      </p:cBhvr>
                                      <p:to>
                                        <p:strVal val="visible"/>
                                      </p:to>
                                    </p:set>
                                    <p:animEffect transition="in" filter="wheel(1)">
                                      <p:cBhvr>
                                        <p:cTn id="1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build="p" animBg="1"/>
      <p:bldP spid="7" grpId="0" build="p"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What do Indians Want?</a:t>
            </a:r>
            <a:endParaRPr lang="en-US" dirty="0"/>
          </a:p>
        </p:txBody>
      </p:sp>
      <p:sp>
        <p:nvSpPr>
          <p:cNvPr id="8" name="Content Placeholder 7"/>
          <p:cNvSpPr>
            <a:spLocks noGrp="1"/>
          </p:cNvSpPr>
          <p:nvPr>
            <p:ph idx="1"/>
          </p:nvPr>
        </p:nvSpPr>
        <p:spPr/>
        <p:txBody>
          <a:bodyPr/>
          <a:lstStyle/>
          <a:p>
            <a:r>
              <a:rPr lang="en-US" dirty="0" smtClean="0">
                <a:solidFill>
                  <a:srgbClr val="FF0000"/>
                </a:solidFill>
              </a:rPr>
              <a:t>Some want </a:t>
            </a:r>
            <a:r>
              <a:rPr lang="en-US" u="sng" dirty="0" smtClean="0">
                <a:solidFill>
                  <a:srgbClr val="FF0000"/>
                </a:solidFill>
                <a:latin typeface="Adobe Heiti Std R" pitchFamily="34" charset="-128"/>
                <a:ea typeface="Adobe Heiti Std R" pitchFamily="34" charset="-128"/>
              </a:rPr>
              <a:t>assimilation</a:t>
            </a:r>
          </a:p>
          <a:p>
            <a:pPr lvl="1"/>
            <a:r>
              <a:rPr lang="en-US" dirty="0" smtClean="0">
                <a:solidFill>
                  <a:srgbClr val="FF0000"/>
                </a:solidFill>
              </a:rPr>
              <a:t>They become like white Americans</a:t>
            </a:r>
          </a:p>
          <a:p>
            <a:pPr lvl="1"/>
            <a:endParaRPr lang="en-US" dirty="0" smtClean="0"/>
          </a:p>
          <a:p>
            <a:r>
              <a:rPr lang="en-US" dirty="0" smtClean="0">
                <a:solidFill>
                  <a:srgbClr val="FF0000"/>
                </a:solidFill>
              </a:rPr>
              <a:t>Others want </a:t>
            </a:r>
            <a:r>
              <a:rPr lang="en-US" u="sng" dirty="0" smtClean="0">
                <a:solidFill>
                  <a:srgbClr val="FF0000"/>
                </a:solidFill>
                <a:latin typeface="Adobe Heiti Std R" pitchFamily="34" charset="-128"/>
                <a:ea typeface="Adobe Heiti Std R" pitchFamily="34" charset="-128"/>
              </a:rPr>
              <a:t>accommodation</a:t>
            </a:r>
          </a:p>
          <a:p>
            <a:pPr lvl="1"/>
            <a:r>
              <a:rPr lang="en-US" dirty="0" smtClean="0">
                <a:solidFill>
                  <a:srgbClr val="FF0000"/>
                </a:solidFill>
              </a:rPr>
              <a:t>Outwardly, they act like white Americans</a:t>
            </a:r>
          </a:p>
          <a:p>
            <a:pPr lvl="1"/>
            <a:r>
              <a:rPr lang="en-US" dirty="0" smtClean="0">
                <a:solidFill>
                  <a:srgbClr val="FF0000"/>
                </a:solidFill>
              </a:rPr>
              <a:t>Inwardly, they still act like Indians</a:t>
            </a:r>
            <a:endParaRPr lang="en-US" dirty="0">
              <a:solidFill>
                <a:srgbClr val="FF0000"/>
              </a:solidFill>
            </a:endParaRPr>
          </a:p>
        </p:txBody>
      </p:sp>
    </p:spTree>
    <p:extLst>
      <p:ext uri="{BB962C8B-B14F-4D97-AF65-F5344CB8AC3E}">
        <p14:creationId xmlns:p14="http://schemas.microsoft.com/office/powerpoint/2010/main" val="397179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9290" y="381001"/>
            <a:ext cx="4562355" cy="610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602"/>
          <a:stretch/>
        </p:blipFill>
        <p:spPr bwMode="auto">
          <a:xfrm>
            <a:off x="5029200" y="381001"/>
            <a:ext cx="4051160" cy="610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114800" y="2362200"/>
            <a:ext cx="1447800"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703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Religion</a:t>
            </a:r>
            <a:endParaRPr lang="en-US" dirty="0"/>
          </a:p>
        </p:txBody>
      </p:sp>
      <p:sp>
        <p:nvSpPr>
          <p:cNvPr id="3" name="Content Placeholder 2"/>
          <p:cNvSpPr>
            <a:spLocks noGrp="1"/>
          </p:cNvSpPr>
          <p:nvPr>
            <p:ph idx="1"/>
          </p:nvPr>
        </p:nvSpPr>
        <p:spPr/>
        <p:txBody>
          <a:bodyPr/>
          <a:lstStyle/>
          <a:p>
            <a:r>
              <a:rPr lang="en-US" dirty="0" smtClean="0">
                <a:solidFill>
                  <a:srgbClr val="FF0000"/>
                </a:solidFill>
              </a:rPr>
              <a:t>Faced with the loss of land and murder by the U.S. Army, Indians turned to religion….</a:t>
            </a:r>
          </a:p>
          <a:p>
            <a:pPr lvl="1"/>
            <a:r>
              <a:rPr lang="en-US" dirty="0" smtClean="0">
                <a:solidFill>
                  <a:srgbClr val="FF0000"/>
                </a:solidFill>
              </a:rPr>
              <a:t>Ghost Dance Movement, 1890s</a:t>
            </a:r>
          </a:p>
          <a:p>
            <a:pPr lvl="2"/>
            <a:r>
              <a:rPr lang="en-US" dirty="0" smtClean="0">
                <a:solidFill>
                  <a:srgbClr val="FF0000"/>
                </a:solidFill>
              </a:rPr>
              <a:t>If Indian people returned to their traditional faith, they could escape the white man’s control</a:t>
            </a:r>
          </a:p>
          <a:p>
            <a:pPr lvl="2"/>
            <a:endParaRPr lang="en-US" dirty="0"/>
          </a:p>
        </p:txBody>
      </p:sp>
    </p:spTree>
    <p:extLst>
      <p:ext uri="{BB962C8B-B14F-4D97-AF65-F5344CB8AC3E}">
        <p14:creationId xmlns:p14="http://schemas.microsoft.com/office/powerpoint/2010/main" val="263712852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981"/>
            <a:ext cx="9144000" cy="650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0390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Indian Boarding Schools</a:t>
            </a:r>
            <a:endParaRPr lang="en-US" dirty="0"/>
          </a:p>
        </p:txBody>
      </p:sp>
      <p:sp>
        <p:nvSpPr>
          <p:cNvPr id="3" name="Content Placeholder 2"/>
          <p:cNvSpPr>
            <a:spLocks noGrp="1"/>
          </p:cNvSpPr>
          <p:nvPr>
            <p:ph idx="1"/>
          </p:nvPr>
        </p:nvSpPr>
        <p:spPr/>
        <p:txBody>
          <a:bodyPr/>
          <a:lstStyle/>
          <a:p>
            <a:r>
              <a:rPr lang="en-US" dirty="0" smtClean="0">
                <a:solidFill>
                  <a:srgbClr val="FF0000"/>
                </a:solidFill>
              </a:rPr>
              <a:t>In the 1870s and 1880, the federal government set up Boarding Schools to train Indian children how to be white</a:t>
            </a:r>
          </a:p>
          <a:p>
            <a:pPr lvl="1"/>
            <a:r>
              <a:rPr lang="en-US" dirty="0" smtClean="0">
                <a:solidFill>
                  <a:srgbClr val="FF0000"/>
                </a:solidFill>
              </a:rPr>
              <a:t>By 1902 there were 6,000 children enrolled</a:t>
            </a:r>
          </a:p>
          <a:p>
            <a:pPr lvl="1"/>
            <a:r>
              <a:rPr lang="en-US" dirty="0" smtClean="0">
                <a:solidFill>
                  <a:srgbClr val="FF0000"/>
                </a:solidFill>
              </a:rPr>
              <a:t>Some children were forced to attend</a:t>
            </a:r>
          </a:p>
          <a:p>
            <a:pPr lvl="1"/>
            <a:r>
              <a:rPr lang="en-US" dirty="0" smtClean="0">
                <a:solidFill>
                  <a:srgbClr val="FF0000"/>
                </a:solidFill>
              </a:rPr>
              <a:t>Children had to attend Christian churches and could not speak Indian languages</a:t>
            </a:r>
          </a:p>
          <a:p>
            <a:pPr lvl="1"/>
            <a:endParaRPr lang="en-US" dirty="0"/>
          </a:p>
        </p:txBody>
      </p:sp>
    </p:spTree>
    <p:extLst>
      <p:ext uri="{BB962C8B-B14F-4D97-AF65-F5344CB8AC3E}">
        <p14:creationId xmlns:p14="http://schemas.microsoft.com/office/powerpoint/2010/main" val="27938444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8" r="51696" b="13885"/>
          <a:stretch/>
        </p:blipFill>
        <p:spPr bwMode="auto">
          <a:xfrm>
            <a:off x="163286" y="381000"/>
            <a:ext cx="4212772" cy="541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52721" b="13885"/>
          <a:stretch/>
        </p:blipFill>
        <p:spPr bwMode="auto">
          <a:xfrm>
            <a:off x="4854575" y="358775"/>
            <a:ext cx="4289425" cy="54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810000" y="4267200"/>
            <a:ext cx="1676400" cy="838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6685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186</Words>
  <Application>Microsoft Office PowerPoint</Application>
  <PresentationFormat>On-screen Show (4:3)</PresentationFormat>
  <Paragraphs>35</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Adobe Heiti Std R</vt:lpstr>
      <vt:lpstr>Arial</vt:lpstr>
      <vt:lpstr>Calibri</vt:lpstr>
      <vt:lpstr>Courier New</vt:lpstr>
      <vt:lpstr>Nyala</vt:lpstr>
      <vt:lpstr>Wingdings</vt:lpstr>
      <vt:lpstr>Office Theme</vt:lpstr>
      <vt:lpstr>PowerPoint Presentation</vt:lpstr>
      <vt:lpstr>UNITED STATES HISTORY</vt:lpstr>
      <vt:lpstr>United States Indian Policy</vt:lpstr>
      <vt:lpstr>What do Indians Want?</vt:lpstr>
      <vt:lpstr>PowerPoint Presentation</vt:lpstr>
      <vt:lpstr>Indian Religion</vt:lpstr>
      <vt:lpstr>PowerPoint Presentation</vt:lpstr>
      <vt:lpstr>Indian Boarding Schools</vt:lpstr>
      <vt:lpstr>PowerPoint Presentation</vt:lpstr>
      <vt:lpstr>Video</vt:lpstr>
      <vt:lpstr>Chief Joseph of the Nez Perce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Indians’ West</dc:title>
  <dc:creator>Scott</dc:creator>
  <cp:lastModifiedBy>Brycen Baugh</cp:lastModifiedBy>
  <cp:revision>21</cp:revision>
  <dcterms:created xsi:type="dcterms:W3CDTF">2011-09-05T22:14:03Z</dcterms:created>
  <dcterms:modified xsi:type="dcterms:W3CDTF">2014-11-07T18:52:45Z</dcterms:modified>
</cp:coreProperties>
</file>