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57" r:id="rId4"/>
    <p:sldId id="271" r:id="rId5"/>
    <p:sldId id="258" r:id="rId6"/>
    <p:sldId id="272" r:id="rId7"/>
    <p:sldId id="270" r:id="rId8"/>
    <p:sldId id="262" r:id="rId9"/>
    <p:sldId id="266"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80"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F581DCD-7EFD-4B9A-BCF5-E7FB3CDA402B}" type="datetimeFigureOut">
              <a:rPr lang="en-US" smtClean="0"/>
              <a:t>12/3/2012</a:t>
            </a:fld>
            <a:endParaRPr lang="en-US"/>
          </a:p>
        </p:txBody>
      </p:sp>
      <p:sp>
        <p:nvSpPr>
          <p:cNvPr id="8" name="Slide Number Placeholder 7"/>
          <p:cNvSpPr>
            <a:spLocks noGrp="1"/>
          </p:cNvSpPr>
          <p:nvPr>
            <p:ph type="sldNum" sz="quarter" idx="11"/>
          </p:nvPr>
        </p:nvSpPr>
        <p:spPr/>
        <p:txBody>
          <a:bodyPr/>
          <a:lstStyle/>
          <a:p>
            <a:fld id="{53ACBC3E-C14B-455C-9599-3F85F015097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81DCD-7EFD-4B9A-BCF5-E7FB3CDA402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CBC3E-C14B-455C-9599-3F85F01509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81DCD-7EFD-4B9A-BCF5-E7FB3CDA402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CBC3E-C14B-455C-9599-3F85F01509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81DCD-7EFD-4B9A-BCF5-E7FB3CDA402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CBC3E-C14B-455C-9599-3F85F01509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81DCD-7EFD-4B9A-BCF5-E7FB3CDA402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CBC3E-C14B-455C-9599-3F85F01509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581DCD-7EFD-4B9A-BCF5-E7FB3CDA402B}"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CBC3E-C14B-455C-9599-3F85F015097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581DCD-7EFD-4B9A-BCF5-E7FB3CDA402B}" type="datetimeFigureOut">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CBC3E-C14B-455C-9599-3F85F0150975}"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81DCD-7EFD-4B9A-BCF5-E7FB3CDA402B}" type="datetimeFigureOut">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CBC3E-C14B-455C-9599-3F85F01509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81DCD-7EFD-4B9A-BCF5-E7FB3CDA402B}" type="datetimeFigureOut">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CBC3E-C14B-455C-9599-3F85F01509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81DCD-7EFD-4B9A-BCF5-E7FB3CDA402B}"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CBC3E-C14B-455C-9599-3F85F01509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81DCD-7EFD-4B9A-BCF5-E7FB3CDA402B}"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CBC3E-C14B-455C-9599-3F85F01509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F581DCD-7EFD-4B9A-BCF5-E7FB3CDA402B}" type="datetimeFigureOut">
              <a:rPr lang="en-US" smtClean="0"/>
              <a:t>12/3/2012</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3ACBC3E-C14B-455C-9599-3F85F015097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41285"/>
          </a:xfrm>
        </p:spPr>
        <p:txBody>
          <a:bodyPr/>
          <a:lstStyle/>
          <a:p>
            <a:r>
              <a:rPr lang="en-US" dirty="0" smtClean="0"/>
              <a:t>Unit 7 Overview</a:t>
            </a:r>
            <a:endParaRPr lang="en-US" dirty="0"/>
          </a:p>
        </p:txBody>
      </p:sp>
      <p:sp>
        <p:nvSpPr>
          <p:cNvPr id="3" name="Content Placeholder 2"/>
          <p:cNvSpPr>
            <a:spLocks noGrp="1"/>
          </p:cNvSpPr>
          <p:nvPr>
            <p:ph idx="1"/>
          </p:nvPr>
        </p:nvSpPr>
        <p:spPr>
          <a:xfrm>
            <a:off x="228600" y="914400"/>
            <a:ext cx="8686800" cy="5791199"/>
          </a:xfrm>
        </p:spPr>
        <p:txBody>
          <a:bodyPr>
            <a:normAutofit/>
          </a:bodyPr>
          <a:lstStyle/>
          <a:p>
            <a:r>
              <a:rPr lang="en-US" sz="3200" u="sng" dirty="0" smtClean="0"/>
              <a:t>Unit 7 has three big storylines:</a:t>
            </a:r>
          </a:p>
          <a:p>
            <a:pPr lvl="1"/>
            <a:r>
              <a:rPr lang="en-US" sz="3000" dirty="0" smtClean="0"/>
              <a:t>How American farmers forged a political party to challenge railroads and industrialists</a:t>
            </a:r>
          </a:p>
          <a:p>
            <a:pPr lvl="1"/>
            <a:r>
              <a:rPr lang="en-US" sz="3000" dirty="0" smtClean="0">
                <a:solidFill>
                  <a:schemeClr val="accent2">
                    <a:lumMod val="20000"/>
                    <a:lumOff val="80000"/>
                  </a:schemeClr>
                </a:solidFill>
              </a:rPr>
              <a:t>How African Americans responded to increasing segregation and discrimination</a:t>
            </a:r>
          </a:p>
          <a:p>
            <a:pPr lvl="1"/>
            <a:r>
              <a:rPr lang="en-US" sz="3000" dirty="0" smtClean="0">
                <a:solidFill>
                  <a:schemeClr val="accent4">
                    <a:lumMod val="20000"/>
                    <a:lumOff val="80000"/>
                  </a:schemeClr>
                </a:solidFill>
              </a:rPr>
              <a:t>How America acquired territory overseas through wars</a:t>
            </a:r>
          </a:p>
        </p:txBody>
      </p:sp>
      <p:sp>
        <p:nvSpPr>
          <p:cNvPr id="4" name="Rectangle 3"/>
          <p:cNvSpPr/>
          <p:nvPr/>
        </p:nvSpPr>
        <p:spPr>
          <a:xfrm>
            <a:off x="533400" y="1524000"/>
            <a:ext cx="8077200" cy="1066800"/>
          </a:xfrm>
          <a:prstGeom prst="rect">
            <a:avLst/>
          </a:prstGeom>
          <a:solidFill>
            <a:schemeClr val="accent4">
              <a:lumMod val="40000"/>
              <a:lumOff val="60000"/>
              <a:alpha val="42000"/>
            </a:schemeClr>
          </a:solidFill>
          <a:ln w="635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5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4635" y="12864"/>
            <a:ext cx="8556419" cy="68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991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Farming </a:t>
            </a:r>
            <a:r>
              <a:rPr lang="en-US" dirty="0" smtClean="0"/>
              <a:t>Game</a:t>
            </a:r>
            <a:r>
              <a:rPr lang="en-US" smtClean="0"/>
              <a:t/>
            </a:r>
            <a:br>
              <a:rPr lang="en-US" smtClean="0"/>
            </a:br>
            <a:r>
              <a:rPr lang="en-US" smtClean="0"/>
              <a:t>Target 7.01</a:t>
            </a:r>
            <a:endParaRPr lang="en-US" dirty="0"/>
          </a:p>
        </p:txBody>
      </p:sp>
      <p:sp>
        <p:nvSpPr>
          <p:cNvPr id="3" name="Subtitle 2"/>
          <p:cNvSpPr>
            <a:spLocks noGrp="1"/>
          </p:cNvSpPr>
          <p:nvPr>
            <p:ph type="subTitle" idx="1"/>
          </p:nvPr>
        </p:nvSpPr>
        <p:spPr/>
        <p:txBody>
          <a:bodyPr/>
          <a:lstStyle/>
          <a:p>
            <a:r>
              <a:rPr lang="en-US" dirty="0" smtClean="0"/>
              <a:t>Instructions</a:t>
            </a:r>
            <a:endParaRPr lang="en-US" dirty="0"/>
          </a:p>
        </p:txBody>
      </p:sp>
    </p:spTree>
    <p:extLst>
      <p:ext uri="{BB962C8B-B14F-4D97-AF65-F5344CB8AC3E}">
        <p14:creationId xmlns:p14="http://schemas.microsoft.com/office/powerpoint/2010/main" val="1339382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 y="28744"/>
            <a:ext cx="5569041" cy="682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15000" y="382488"/>
            <a:ext cx="2628900" cy="1295400"/>
          </a:xfrm>
        </p:spPr>
        <p:txBody>
          <a:bodyPr>
            <a:normAutofit fontScale="90000"/>
          </a:bodyPr>
          <a:lstStyle/>
          <a:p>
            <a:r>
              <a:rPr lang="en-US" dirty="0" smtClean="0"/>
              <a:t>Farming Game Instructions</a:t>
            </a:r>
            <a:endParaRPr lang="en-US" dirty="0"/>
          </a:p>
        </p:txBody>
      </p:sp>
      <p:sp>
        <p:nvSpPr>
          <p:cNvPr id="3" name="TextBox 2"/>
          <p:cNvSpPr txBox="1"/>
          <p:nvPr/>
        </p:nvSpPr>
        <p:spPr>
          <a:xfrm>
            <a:off x="1147085" y="2665511"/>
            <a:ext cx="383438" cy="307777"/>
          </a:xfrm>
          <a:prstGeom prst="rect">
            <a:avLst/>
          </a:prstGeom>
          <a:noFill/>
        </p:spPr>
        <p:txBody>
          <a:bodyPr wrap="none" rtlCol="0">
            <a:spAutoFit/>
          </a:bodyPr>
          <a:lstStyle/>
          <a:p>
            <a:r>
              <a:rPr lang="en-US" sz="1400" b="1" dirty="0" smtClean="0">
                <a:solidFill>
                  <a:srgbClr val="FF0000"/>
                </a:solidFill>
              </a:rPr>
              <a:t>50</a:t>
            </a:r>
            <a:endParaRPr lang="en-US" sz="1400" b="1" dirty="0">
              <a:solidFill>
                <a:srgbClr val="FF0000"/>
              </a:solidFill>
            </a:endParaRPr>
          </a:p>
        </p:txBody>
      </p:sp>
      <p:sp>
        <p:nvSpPr>
          <p:cNvPr id="6" name="TextBox 5"/>
          <p:cNvSpPr txBox="1"/>
          <p:nvPr/>
        </p:nvSpPr>
        <p:spPr>
          <a:xfrm>
            <a:off x="1155853" y="3077041"/>
            <a:ext cx="383438" cy="307777"/>
          </a:xfrm>
          <a:prstGeom prst="rect">
            <a:avLst/>
          </a:prstGeom>
          <a:noFill/>
        </p:spPr>
        <p:txBody>
          <a:bodyPr wrap="none" rtlCol="0">
            <a:spAutoFit/>
          </a:bodyPr>
          <a:lstStyle/>
          <a:p>
            <a:r>
              <a:rPr lang="en-US" sz="1400" b="1" dirty="0" smtClean="0">
                <a:solidFill>
                  <a:srgbClr val="FF0000"/>
                </a:solidFill>
              </a:rPr>
              <a:t>50</a:t>
            </a:r>
            <a:endParaRPr lang="en-US" sz="1400" b="1" dirty="0">
              <a:solidFill>
                <a:srgbClr val="FF0000"/>
              </a:solidFill>
            </a:endParaRPr>
          </a:p>
        </p:txBody>
      </p:sp>
      <p:sp>
        <p:nvSpPr>
          <p:cNvPr id="8" name="TextBox 7"/>
          <p:cNvSpPr txBox="1"/>
          <p:nvPr/>
        </p:nvSpPr>
        <p:spPr>
          <a:xfrm>
            <a:off x="2968814" y="2658093"/>
            <a:ext cx="582211" cy="307777"/>
          </a:xfrm>
          <a:prstGeom prst="rect">
            <a:avLst/>
          </a:prstGeom>
          <a:noFill/>
        </p:spPr>
        <p:txBody>
          <a:bodyPr wrap="none" rtlCol="0">
            <a:spAutoFit/>
          </a:bodyPr>
          <a:lstStyle/>
          <a:p>
            <a:r>
              <a:rPr lang="en-US" sz="1400" b="1" dirty="0" smtClean="0">
                <a:solidFill>
                  <a:srgbClr val="FF0000"/>
                </a:solidFill>
              </a:rPr>
              <a:t>$250</a:t>
            </a:r>
            <a:endParaRPr lang="en-US" sz="1400" b="1" dirty="0">
              <a:solidFill>
                <a:srgbClr val="FF0000"/>
              </a:solidFill>
            </a:endParaRPr>
          </a:p>
        </p:txBody>
      </p:sp>
      <p:sp>
        <p:nvSpPr>
          <p:cNvPr id="9" name="TextBox 8"/>
          <p:cNvSpPr txBox="1"/>
          <p:nvPr/>
        </p:nvSpPr>
        <p:spPr>
          <a:xfrm>
            <a:off x="639438" y="228600"/>
            <a:ext cx="681597" cy="307777"/>
          </a:xfrm>
          <a:prstGeom prst="rect">
            <a:avLst/>
          </a:prstGeom>
          <a:noFill/>
        </p:spPr>
        <p:txBody>
          <a:bodyPr wrap="none" rtlCol="0">
            <a:spAutoFit/>
          </a:bodyPr>
          <a:lstStyle/>
          <a:p>
            <a:r>
              <a:rPr lang="en-US" sz="1400" b="1" dirty="0" smtClean="0">
                <a:solidFill>
                  <a:srgbClr val="FF0000"/>
                </a:solidFill>
              </a:rPr>
              <a:t>$1000</a:t>
            </a:r>
            <a:endParaRPr lang="en-US" sz="1400" b="1" dirty="0">
              <a:solidFill>
                <a:srgbClr val="FF0000"/>
              </a:solidFill>
            </a:endParaRPr>
          </a:p>
        </p:txBody>
      </p:sp>
      <p:sp>
        <p:nvSpPr>
          <p:cNvPr id="10" name="TextBox 9"/>
          <p:cNvSpPr txBox="1"/>
          <p:nvPr/>
        </p:nvSpPr>
        <p:spPr>
          <a:xfrm>
            <a:off x="2506108" y="228600"/>
            <a:ext cx="582211" cy="307777"/>
          </a:xfrm>
          <a:prstGeom prst="rect">
            <a:avLst/>
          </a:prstGeom>
          <a:noFill/>
        </p:spPr>
        <p:txBody>
          <a:bodyPr wrap="none" rtlCol="0">
            <a:spAutoFit/>
          </a:bodyPr>
          <a:lstStyle/>
          <a:p>
            <a:r>
              <a:rPr lang="en-US" sz="1400" b="1" dirty="0" smtClean="0">
                <a:solidFill>
                  <a:srgbClr val="FF0000"/>
                </a:solidFill>
              </a:rPr>
              <a:t>1885</a:t>
            </a:r>
          </a:p>
        </p:txBody>
      </p:sp>
      <p:sp>
        <p:nvSpPr>
          <p:cNvPr id="11" name="TextBox 10"/>
          <p:cNvSpPr txBox="1"/>
          <p:nvPr/>
        </p:nvSpPr>
        <p:spPr>
          <a:xfrm>
            <a:off x="2968813" y="3091386"/>
            <a:ext cx="582211" cy="307777"/>
          </a:xfrm>
          <a:prstGeom prst="rect">
            <a:avLst/>
          </a:prstGeom>
          <a:noFill/>
        </p:spPr>
        <p:txBody>
          <a:bodyPr wrap="none" rtlCol="0">
            <a:spAutoFit/>
          </a:bodyPr>
          <a:lstStyle/>
          <a:p>
            <a:r>
              <a:rPr lang="en-US" sz="1400" b="1" dirty="0" smtClean="0">
                <a:solidFill>
                  <a:srgbClr val="FF0000"/>
                </a:solidFill>
              </a:rPr>
              <a:t>$100</a:t>
            </a:r>
            <a:endParaRPr lang="en-US" sz="1400" b="1" dirty="0">
              <a:solidFill>
                <a:srgbClr val="FF0000"/>
              </a:solidFill>
            </a:endParaRPr>
          </a:p>
        </p:txBody>
      </p:sp>
      <p:sp>
        <p:nvSpPr>
          <p:cNvPr id="13" name="TextBox 12"/>
          <p:cNvSpPr txBox="1"/>
          <p:nvPr/>
        </p:nvSpPr>
        <p:spPr>
          <a:xfrm>
            <a:off x="1170602" y="3490528"/>
            <a:ext cx="383438" cy="307777"/>
          </a:xfrm>
          <a:prstGeom prst="rect">
            <a:avLst/>
          </a:prstGeom>
          <a:noFill/>
        </p:spPr>
        <p:txBody>
          <a:bodyPr wrap="none" rtlCol="0">
            <a:spAutoFit/>
          </a:bodyPr>
          <a:lstStyle/>
          <a:p>
            <a:r>
              <a:rPr lang="en-US" sz="1400" b="1" dirty="0" smtClean="0">
                <a:solidFill>
                  <a:srgbClr val="FF0000"/>
                </a:solidFill>
              </a:rPr>
              <a:t>50</a:t>
            </a:r>
            <a:endParaRPr lang="en-US" sz="1400" b="1" dirty="0">
              <a:solidFill>
                <a:srgbClr val="FF0000"/>
              </a:solidFill>
            </a:endParaRPr>
          </a:p>
        </p:txBody>
      </p:sp>
      <p:sp>
        <p:nvSpPr>
          <p:cNvPr id="15" name="TextBox 14"/>
          <p:cNvSpPr txBox="1"/>
          <p:nvPr/>
        </p:nvSpPr>
        <p:spPr>
          <a:xfrm>
            <a:off x="2928672" y="3520738"/>
            <a:ext cx="582211" cy="307777"/>
          </a:xfrm>
          <a:prstGeom prst="rect">
            <a:avLst/>
          </a:prstGeom>
          <a:noFill/>
        </p:spPr>
        <p:txBody>
          <a:bodyPr wrap="none" rtlCol="0">
            <a:spAutoFit/>
          </a:bodyPr>
          <a:lstStyle/>
          <a:p>
            <a:r>
              <a:rPr lang="en-US" sz="1400" b="1" dirty="0" smtClean="0">
                <a:solidFill>
                  <a:srgbClr val="FF0000"/>
                </a:solidFill>
              </a:rPr>
              <a:t>$100</a:t>
            </a:r>
            <a:endParaRPr lang="en-US" sz="1400" b="1" dirty="0">
              <a:solidFill>
                <a:srgbClr val="FF0000"/>
              </a:solidFill>
            </a:endParaRPr>
          </a:p>
        </p:txBody>
      </p:sp>
      <p:sp>
        <p:nvSpPr>
          <p:cNvPr id="16" name="TextBox 15"/>
          <p:cNvSpPr txBox="1"/>
          <p:nvPr/>
        </p:nvSpPr>
        <p:spPr>
          <a:xfrm>
            <a:off x="1170602" y="3784632"/>
            <a:ext cx="383438" cy="307777"/>
          </a:xfrm>
          <a:prstGeom prst="rect">
            <a:avLst/>
          </a:prstGeom>
          <a:noFill/>
        </p:spPr>
        <p:txBody>
          <a:bodyPr wrap="none" rtlCol="0">
            <a:spAutoFit/>
          </a:bodyPr>
          <a:lstStyle/>
          <a:p>
            <a:r>
              <a:rPr lang="en-US" sz="1400" b="1" dirty="0">
                <a:solidFill>
                  <a:srgbClr val="FF0000"/>
                </a:solidFill>
              </a:rPr>
              <a:t>1</a:t>
            </a:r>
            <a:r>
              <a:rPr lang="en-US" sz="1400" b="1" dirty="0" smtClean="0">
                <a:solidFill>
                  <a:srgbClr val="FF0000"/>
                </a:solidFill>
              </a:rPr>
              <a:t>0</a:t>
            </a:r>
            <a:endParaRPr lang="en-US" sz="1400" b="1" dirty="0">
              <a:solidFill>
                <a:srgbClr val="FF0000"/>
              </a:solidFill>
            </a:endParaRPr>
          </a:p>
        </p:txBody>
      </p:sp>
      <p:sp>
        <p:nvSpPr>
          <p:cNvPr id="18" name="TextBox 17"/>
          <p:cNvSpPr txBox="1"/>
          <p:nvPr/>
        </p:nvSpPr>
        <p:spPr>
          <a:xfrm>
            <a:off x="2942320" y="3770959"/>
            <a:ext cx="482824" cy="307777"/>
          </a:xfrm>
          <a:prstGeom prst="rect">
            <a:avLst/>
          </a:prstGeom>
          <a:noFill/>
        </p:spPr>
        <p:txBody>
          <a:bodyPr wrap="none" rtlCol="0">
            <a:spAutoFit/>
          </a:bodyPr>
          <a:lstStyle/>
          <a:p>
            <a:r>
              <a:rPr lang="en-US" sz="1400" b="1" dirty="0" smtClean="0">
                <a:solidFill>
                  <a:srgbClr val="FF0000"/>
                </a:solidFill>
              </a:rPr>
              <a:t>$10</a:t>
            </a:r>
            <a:endParaRPr lang="en-US" sz="1400" b="1" dirty="0">
              <a:solidFill>
                <a:srgbClr val="FF0000"/>
              </a:solidFill>
            </a:endParaRPr>
          </a:p>
        </p:txBody>
      </p:sp>
      <p:sp>
        <p:nvSpPr>
          <p:cNvPr id="19" name="TextBox 18"/>
          <p:cNvSpPr txBox="1"/>
          <p:nvPr/>
        </p:nvSpPr>
        <p:spPr>
          <a:xfrm>
            <a:off x="3938770" y="2653041"/>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2</a:t>
            </a:r>
            <a:endParaRPr lang="en-US" sz="1400" b="1" dirty="0">
              <a:solidFill>
                <a:srgbClr val="FF0000"/>
              </a:solidFill>
            </a:endParaRPr>
          </a:p>
        </p:txBody>
      </p:sp>
      <p:sp>
        <p:nvSpPr>
          <p:cNvPr id="20" name="TextBox 19"/>
          <p:cNvSpPr txBox="1"/>
          <p:nvPr/>
        </p:nvSpPr>
        <p:spPr>
          <a:xfrm>
            <a:off x="3938770" y="2845737"/>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3</a:t>
            </a:r>
            <a:endParaRPr lang="en-US" sz="1400" b="1" dirty="0">
              <a:solidFill>
                <a:srgbClr val="FF0000"/>
              </a:solidFill>
            </a:endParaRPr>
          </a:p>
        </p:txBody>
      </p:sp>
      <p:sp>
        <p:nvSpPr>
          <p:cNvPr id="21" name="TextBox 20"/>
          <p:cNvSpPr txBox="1"/>
          <p:nvPr/>
        </p:nvSpPr>
        <p:spPr>
          <a:xfrm>
            <a:off x="3938770" y="3336639"/>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1</a:t>
            </a:r>
            <a:endParaRPr lang="en-US" sz="1400" b="1" dirty="0">
              <a:solidFill>
                <a:srgbClr val="FF0000"/>
              </a:solidFill>
            </a:endParaRPr>
          </a:p>
        </p:txBody>
      </p:sp>
      <p:sp>
        <p:nvSpPr>
          <p:cNvPr id="22" name="TextBox 21"/>
          <p:cNvSpPr txBox="1"/>
          <p:nvPr/>
        </p:nvSpPr>
        <p:spPr>
          <a:xfrm>
            <a:off x="3906001" y="3077040"/>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1</a:t>
            </a:r>
            <a:endParaRPr lang="en-US" sz="1400" b="1" dirty="0">
              <a:solidFill>
                <a:srgbClr val="FF0000"/>
              </a:solidFill>
            </a:endParaRPr>
          </a:p>
        </p:txBody>
      </p:sp>
      <p:sp>
        <p:nvSpPr>
          <p:cNvPr id="23" name="TextBox 22"/>
          <p:cNvSpPr txBox="1"/>
          <p:nvPr/>
        </p:nvSpPr>
        <p:spPr>
          <a:xfrm>
            <a:off x="3944930" y="3520737"/>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1</a:t>
            </a:r>
            <a:endParaRPr lang="en-US" sz="1400" b="1" dirty="0">
              <a:solidFill>
                <a:srgbClr val="FF0000"/>
              </a:solidFill>
            </a:endParaRPr>
          </a:p>
        </p:txBody>
      </p:sp>
      <p:sp>
        <p:nvSpPr>
          <p:cNvPr id="24" name="TextBox 23"/>
          <p:cNvSpPr txBox="1"/>
          <p:nvPr/>
        </p:nvSpPr>
        <p:spPr>
          <a:xfrm>
            <a:off x="3906001" y="3770958"/>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2</a:t>
            </a:r>
            <a:endParaRPr lang="en-US" sz="1400" b="1" dirty="0">
              <a:solidFill>
                <a:srgbClr val="FF0000"/>
              </a:solidFill>
            </a:endParaRPr>
          </a:p>
        </p:txBody>
      </p:sp>
      <p:sp>
        <p:nvSpPr>
          <p:cNvPr id="25" name="TextBox 24"/>
          <p:cNvSpPr txBox="1"/>
          <p:nvPr/>
        </p:nvSpPr>
        <p:spPr>
          <a:xfrm>
            <a:off x="3906001" y="3971824"/>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2</a:t>
            </a:r>
            <a:endParaRPr lang="en-US" sz="1400" b="1" dirty="0">
              <a:solidFill>
                <a:srgbClr val="FF0000"/>
              </a:solidFill>
            </a:endParaRPr>
          </a:p>
        </p:txBody>
      </p:sp>
      <p:sp>
        <p:nvSpPr>
          <p:cNvPr id="26" name="TextBox 25"/>
          <p:cNvSpPr txBox="1"/>
          <p:nvPr/>
        </p:nvSpPr>
        <p:spPr>
          <a:xfrm>
            <a:off x="3938770" y="4207815"/>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2</a:t>
            </a:r>
            <a:endParaRPr lang="en-US" sz="1400" b="1" dirty="0">
              <a:solidFill>
                <a:srgbClr val="FF0000"/>
              </a:solidFill>
            </a:endParaRPr>
          </a:p>
        </p:txBody>
      </p:sp>
      <p:sp>
        <p:nvSpPr>
          <p:cNvPr id="27" name="TextBox 26"/>
          <p:cNvSpPr txBox="1"/>
          <p:nvPr/>
        </p:nvSpPr>
        <p:spPr>
          <a:xfrm>
            <a:off x="3880276" y="4871502"/>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1</a:t>
            </a:r>
            <a:endParaRPr lang="en-US" sz="1400" b="1" dirty="0">
              <a:solidFill>
                <a:srgbClr val="FF0000"/>
              </a:solidFill>
            </a:endParaRPr>
          </a:p>
        </p:txBody>
      </p:sp>
      <p:sp>
        <p:nvSpPr>
          <p:cNvPr id="28" name="TextBox 27"/>
          <p:cNvSpPr txBox="1"/>
          <p:nvPr/>
        </p:nvSpPr>
        <p:spPr>
          <a:xfrm>
            <a:off x="3814447" y="5107154"/>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2</a:t>
            </a:r>
            <a:endParaRPr lang="en-US" sz="1400" b="1" dirty="0">
              <a:solidFill>
                <a:srgbClr val="FF0000"/>
              </a:solidFill>
            </a:endParaRPr>
          </a:p>
        </p:txBody>
      </p:sp>
      <p:sp>
        <p:nvSpPr>
          <p:cNvPr id="29" name="TextBox 28"/>
          <p:cNvSpPr txBox="1"/>
          <p:nvPr/>
        </p:nvSpPr>
        <p:spPr>
          <a:xfrm>
            <a:off x="3814447" y="5324428"/>
            <a:ext cx="433132" cy="307777"/>
          </a:xfrm>
          <a:prstGeom prst="rect">
            <a:avLst/>
          </a:prstGeom>
          <a:noFill/>
        </p:spPr>
        <p:txBody>
          <a:bodyPr wrap="none" rtlCol="0">
            <a:spAutoFit/>
          </a:bodyPr>
          <a:lstStyle/>
          <a:p>
            <a:r>
              <a:rPr lang="en-US" sz="1400" b="1" dirty="0" smtClean="0">
                <a:solidFill>
                  <a:schemeClr val="bg1"/>
                </a:solidFill>
              </a:rPr>
              <a:t>x</a:t>
            </a:r>
            <a:r>
              <a:rPr lang="en-US" sz="1400" b="1" dirty="0" smtClean="0">
                <a:solidFill>
                  <a:srgbClr val="FF0000"/>
                </a:solidFill>
              </a:rPr>
              <a:t> 3</a:t>
            </a:r>
            <a:endParaRPr lang="en-US" sz="1400" b="1" dirty="0">
              <a:solidFill>
                <a:srgbClr val="FF0000"/>
              </a:solidFill>
            </a:endParaRPr>
          </a:p>
        </p:txBody>
      </p:sp>
      <p:sp>
        <p:nvSpPr>
          <p:cNvPr id="30" name="TextBox 29"/>
          <p:cNvSpPr txBox="1"/>
          <p:nvPr/>
        </p:nvSpPr>
        <p:spPr>
          <a:xfrm>
            <a:off x="4701020" y="2653040"/>
            <a:ext cx="736099" cy="307777"/>
          </a:xfrm>
          <a:prstGeom prst="rect">
            <a:avLst/>
          </a:prstGeom>
          <a:noFill/>
        </p:spPr>
        <p:txBody>
          <a:bodyPr wrap="none" rtlCol="0">
            <a:spAutoFit/>
          </a:bodyPr>
          <a:lstStyle/>
          <a:p>
            <a:r>
              <a:rPr lang="en-US" sz="1400" b="1" dirty="0">
                <a:solidFill>
                  <a:schemeClr val="bg1"/>
                </a:solidFill>
              </a:rPr>
              <a:t>=</a:t>
            </a:r>
            <a:r>
              <a:rPr lang="en-US" sz="1400" b="1" dirty="0" smtClean="0">
                <a:solidFill>
                  <a:srgbClr val="FF0000"/>
                </a:solidFill>
              </a:rPr>
              <a:t> $500</a:t>
            </a:r>
            <a:endParaRPr lang="en-US" sz="1400" b="1" dirty="0">
              <a:solidFill>
                <a:srgbClr val="FF0000"/>
              </a:solidFill>
            </a:endParaRPr>
          </a:p>
        </p:txBody>
      </p:sp>
      <p:sp>
        <p:nvSpPr>
          <p:cNvPr id="32" name="TextBox 31"/>
          <p:cNvSpPr txBox="1"/>
          <p:nvPr/>
        </p:nvSpPr>
        <p:spPr>
          <a:xfrm>
            <a:off x="4690258" y="3077041"/>
            <a:ext cx="736099" cy="307777"/>
          </a:xfrm>
          <a:prstGeom prst="rect">
            <a:avLst/>
          </a:prstGeom>
          <a:noFill/>
        </p:spPr>
        <p:txBody>
          <a:bodyPr wrap="none" rtlCol="0">
            <a:spAutoFit/>
          </a:bodyPr>
          <a:lstStyle/>
          <a:p>
            <a:r>
              <a:rPr lang="en-US" sz="1400" b="1" dirty="0">
                <a:solidFill>
                  <a:schemeClr val="bg1"/>
                </a:solidFill>
              </a:rPr>
              <a:t>=</a:t>
            </a:r>
            <a:r>
              <a:rPr lang="en-US" sz="1400" b="1" dirty="0" smtClean="0">
                <a:solidFill>
                  <a:srgbClr val="FF0000"/>
                </a:solidFill>
              </a:rPr>
              <a:t> $100</a:t>
            </a:r>
            <a:endParaRPr lang="en-US" sz="1400" b="1" dirty="0">
              <a:solidFill>
                <a:srgbClr val="FF0000"/>
              </a:solidFill>
            </a:endParaRPr>
          </a:p>
        </p:txBody>
      </p:sp>
      <p:sp>
        <p:nvSpPr>
          <p:cNvPr id="33" name="TextBox 32"/>
          <p:cNvSpPr txBox="1"/>
          <p:nvPr/>
        </p:nvSpPr>
        <p:spPr>
          <a:xfrm>
            <a:off x="4717559" y="3518938"/>
            <a:ext cx="736099" cy="307777"/>
          </a:xfrm>
          <a:prstGeom prst="rect">
            <a:avLst/>
          </a:prstGeom>
          <a:noFill/>
        </p:spPr>
        <p:txBody>
          <a:bodyPr wrap="none" rtlCol="0">
            <a:spAutoFit/>
          </a:bodyPr>
          <a:lstStyle/>
          <a:p>
            <a:r>
              <a:rPr lang="en-US" sz="1400" b="1" dirty="0">
                <a:solidFill>
                  <a:schemeClr val="bg1"/>
                </a:solidFill>
              </a:rPr>
              <a:t>=</a:t>
            </a:r>
            <a:r>
              <a:rPr lang="en-US" sz="1400" b="1" dirty="0" smtClean="0">
                <a:solidFill>
                  <a:srgbClr val="FF0000"/>
                </a:solidFill>
              </a:rPr>
              <a:t> $100</a:t>
            </a:r>
            <a:endParaRPr lang="en-US" sz="1400" b="1" dirty="0">
              <a:solidFill>
                <a:srgbClr val="FF0000"/>
              </a:solidFill>
            </a:endParaRPr>
          </a:p>
        </p:txBody>
      </p:sp>
      <p:sp>
        <p:nvSpPr>
          <p:cNvPr id="35" name="TextBox 34"/>
          <p:cNvSpPr txBox="1"/>
          <p:nvPr/>
        </p:nvSpPr>
        <p:spPr>
          <a:xfrm>
            <a:off x="4648843" y="6009890"/>
            <a:ext cx="731290" cy="307777"/>
          </a:xfrm>
          <a:prstGeom prst="rect">
            <a:avLst/>
          </a:prstGeom>
          <a:noFill/>
        </p:spPr>
        <p:txBody>
          <a:bodyPr wrap="none" rtlCol="0">
            <a:spAutoFit/>
          </a:bodyPr>
          <a:lstStyle/>
          <a:p>
            <a:r>
              <a:rPr lang="en-US" sz="1400" b="1" dirty="0" smtClean="0">
                <a:solidFill>
                  <a:srgbClr val="FF0000"/>
                </a:solidFill>
              </a:rPr>
              <a:t> $1570</a:t>
            </a:r>
            <a:endParaRPr lang="en-US" sz="1400" b="1" dirty="0">
              <a:solidFill>
                <a:srgbClr val="FF0000"/>
              </a:solidFill>
            </a:endParaRPr>
          </a:p>
        </p:txBody>
      </p:sp>
      <p:sp>
        <p:nvSpPr>
          <p:cNvPr id="36" name="TextBox 35"/>
          <p:cNvSpPr txBox="1"/>
          <p:nvPr/>
        </p:nvSpPr>
        <p:spPr>
          <a:xfrm>
            <a:off x="4769724" y="3757285"/>
            <a:ext cx="636713" cy="307777"/>
          </a:xfrm>
          <a:prstGeom prst="rect">
            <a:avLst/>
          </a:prstGeom>
          <a:noFill/>
        </p:spPr>
        <p:txBody>
          <a:bodyPr wrap="none" rtlCol="0">
            <a:spAutoFit/>
          </a:bodyPr>
          <a:lstStyle/>
          <a:p>
            <a:r>
              <a:rPr lang="en-US" sz="1400" b="1" dirty="0">
                <a:solidFill>
                  <a:schemeClr val="bg1"/>
                </a:solidFill>
              </a:rPr>
              <a:t>=</a:t>
            </a:r>
            <a:r>
              <a:rPr lang="en-US" sz="1400" b="1" dirty="0" smtClean="0">
                <a:solidFill>
                  <a:srgbClr val="FF0000"/>
                </a:solidFill>
              </a:rPr>
              <a:t> $20</a:t>
            </a:r>
            <a:endParaRPr lang="en-US" sz="1400" b="1" dirty="0">
              <a:solidFill>
                <a:srgbClr val="FF0000"/>
              </a:solidFill>
            </a:endParaRPr>
          </a:p>
        </p:txBody>
      </p:sp>
      <p:sp>
        <p:nvSpPr>
          <p:cNvPr id="37" name="TextBox 36"/>
          <p:cNvSpPr txBox="1"/>
          <p:nvPr/>
        </p:nvSpPr>
        <p:spPr>
          <a:xfrm>
            <a:off x="4667153" y="6457212"/>
            <a:ext cx="835485" cy="307777"/>
          </a:xfrm>
          <a:prstGeom prst="rect">
            <a:avLst/>
          </a:prstGeom>
          <a:noFill/>
        </p:spPr>
        <p:txBody>
          <a:bodyPr wrap="none" rtlCol="0">
            <a:spAutoFit/>
          </a:bodyPr>
          <a:lstStyle/>
          <a:p>
            <a:r>
              <a:rPr lang="en-US" sz="1400" b="1" dirty="0">
                <a:solidFill>
                  <a:schemeClr val="bg1"/>
                </a:solidFill>
              </a:rPr>
              <a:t>=</a:t>
            </a:r>
            <a:r>
              <a:rPr lang="en-US" sz="1400" b="1" dirty="0" smtClean="0">
                <a:solidFill>
                  <a:srgbClr val="FF0000"/>
                </a:solidFill>
              </a:rPr>
              <a:t> $1260</a:t>
            </a:r>
            <a:endParaRPr lang="en-US" sz="1400" b="1" dirty="0">
              <a:solidFill>
                <a:srgbClr val="FF0000"/>
              </a:solidFill>
            </a:endParaRPr>
          </a:p>
        </p:txBody>
      </p:sp>
      <p:sp>
        <p:nvSpPr>
          <p:cNvPr id="38" name="TextBox 37"/>
          <p:cNvSpPr txBox="1"/>
          <p:nvPr/>
        </p:nvSpPr>
        <p:spPr>
          <a:xfrm>
            <a:off x="2842933" y="4873823"/>
            <a:ext cx="582211" cy="307777"/>
          </a:xfrm>
          <a:prstGeom prst="rect">
            <a:avLst/>
          </a:prstGeom>
          <a:noFill/>
        </p:spPr>
        <p:txBody>
          <a:bodyPr wrap="none" rtlCol="0">
            <a:spAutoFit/>
          </a:bodyPr>
          <a:lstStyle/>
          <a:p>
            <a:r>
              <a:rPr lang="en-US" sz="1400" b="1" dirty="0" smtClean="0">
                <a:solidFill>
                  <a:srgbClr val="FF0000"/>
                </a:solidFill>
              </a:rPr>
              <a:t>$100</a:t>
            </a:r>
            <a:endParaRPr lang="en-US" sz="1400" b="1" dirty="0">
              <a:solidFill>
                <a:srgbClr val="FF0000"/>
              </a:solidFill>
            </a:endParaRPr>
          </a:p>
        </p:txBody>
      </p:sp>
      <p:sp>
        <p:nvSpPr>
          <p:cNvPr id="43" name="TextBox 42"/>
          <p:cNvSpPr txBox="1"/>
          <p:nvPr/>
        </p:nvSpPr>
        <p:spPr>
          <a:xfrm>
            <a:off x="1212984" y="4873823"/>
            <a:ext cx="383438" cy="307777"/>
          </a:xfrm>
          <a:prstGeom prst="rect">
            <a:avLst/>
          </a:prstGeom>
          <a:noFill/>
        </p:spPr>
        <p:txBody>
          <a:bodyPr wrap="none" rtlCol="0">
            <a:spAutoFit/>
          </a:bodyPr>
          <a:lstStyle/>
          <a:p>
            <a:r>
              <a:rPr lang="en-US" sz="1400" b="1" dirty="0" smtClean="0">
                <a:solidFill>
                  <a:srgbClr val="FF0000"/>
                </a:solidFill>
              </a:rPr>
              <a:t>10</a:t>
            </a:r>
            <a:endParaRPr lang="en-US" sz="1400" b="1" dirty="0">
              <a:solidFill>
                <a:srgbClr val="FF0000"/>
              </a:solidFill>
            </a:endParaRPr>
          </a:p>
        </p:txBody>
      </p:sp>
      <p:sp>
        <p:nvSpPr>
          <p:cNvPr id="45" name="TextBox 44"/>
          <p:cNvSpPr txBox="1"/>
          <p:nvPr/>
        </p:nvSpPr>
        <p:spPr>
          <a:xfrm>
            <a:off x="1248687" y="5318665"/>
            <a:ext cx="383438" cy="307777"/>
          </a:xfrm>
          <a:prstGeom prst="rect">
            <a:avLst/>
          </a:prstGeom>
          <a:noFill/>
        </p:spPr>
        <p:txBody>
          <a:bodyPr wrap="none" rtlCol="0">
            <a:spAutoFit/>
          </a:bodyPr>
          <a:lstStyle/>
          <a:p>
            <a:r>
              <a:rPr lang="en-US" sz="1400" b="1" dirty="0" smtClean="0">
                <a:solidFill>
                  <a:srgbClr val="FF0000"/>
                </a:solidFill>
              </a:rPr>
              <a:t>50</a:t>
            </a:r>
            <a:endParaRPr lang="en-US" sz="1400" b="1" dirty="0">
              <a:solidFill>
                <a:srgbClr val="FF0000"/>
              </a:solidFill>
            </a:endParaRPr>
          </a:p>
        </p:txBody>
      </p:sp>
      <p:sp>
        <p:nvSpPr>
          <p:cNvPr id="46" name="TextBox 45"/>
          <p:cNvSpPr txBox="1"/>
          <p:nvPr/>
        </p:nvSpPr>
        <p:spPr>
          <a:xfrm>
            <a:off x="2892626" y="5324428"/>
            <a:ext cx="582211" cy="307777"/>
          </a:xfrm>
          <a:prstGeom prst="rect">
            <a:avLst/>
          </a:prstGeom>
          <a:noFill/>
        </p:spPr>
        <p:txBody>
          <a:bodyPr wrap="none" rtlCol="0">
            <a:spAutoFit/>
          </a:bodyPr>
          <a:lstStyle/>
          <a:p>
            <a:r>
              <a:rPr lang="en-US" sz="1400" b="1" dirty="0" smtClean="0">
                <a:solidFill>
                  <a:srgbClr val="FF0000"/>
                </a:solidFill>
              </a:rPr>
              <a:t>$250</a:t>
            </a:r>
            <a:endParaRPr lang="en-US" sz="1400" b="1" dirty="0">
              <a:solidFill>
                <a:srgbClr val="FF0000"/>
              </a:solidFill>
            </a:endParaRPr>
          </a:p>
        </p:txBody>
      </p:sp>
      <p:sp>
        <p:nvSpPr>
          <p:cNvPr id="47" name="TextBox 46"/>
          <p:cNvSpPr txBox="1"/>
          <p:nvPr/>
        </p:nvSpPr>
        <p:spPr>
          <a:xfrm>
            <a:off x="4777963" y="4873823"/>
            <a:ext cx="582211" cy="307777"/>
          </a:xfrm>
          <a:prstGeom prst="rect">
            <a:avLst/>
          </a:prstGeom>
          <a:noFill/>
        </p:spPr>
        <p:txBody>
          <a:bodyPr wrap="none" rtlCol="0">
            <a:spAutoFit/>
          </a:bodyPr>
          <a:lstStyle/>
          <a:p>
            <a:r>
              <a:rPr lang="en-US" sz="1400" b="1" dirty="0" smtClean="0">
                <a:solidFill>
                  <a:srgbClr val="FF0000"/>
                </a:solidFill>
              </a:rPr>
              <a:t>$100</a:t>
            </a:r>
            <a:endParaRPr lang="en-US" sz="1400" b="1" dirty="0">
              <a:solidFill>
                <a:srgbClr val="FF0000"/>
              </a:solidFill>
            </a:endParaRPr>
          </a:p>
        </p:txBody>
      </p:sp>
      <p:sp>
        <p:nvSpPr>
          <p:cNvPr id="48" name="TextBox 47"/>
          <p:cNvSpPr txBox="1"/>
          <p:nvPr/>
        </p:nvSpPr>
        <p:spPr>
          <a:xfrm>
            <a:off x="4773540" y="5300169"/>
            <a:ext cx="582211" cy="307777"/>
          </a:xfrm>
          <a:prstGeom prst="rect">
            <a:avLst/>
          </a:prstGeom>
          <a:noFill/>
        </p:spPr>
        <p:txBody>
          <a:bodyPr wrap="none" rtlCol="0">
            <a:spAutoFit/>
          </a:bodyPr>
          <a:lstStyle/>
          <a:p>
            <a:r>
              <a:rPr lang="en-US" sz="1400" b="1" dirty="0" smtClean="0">
                <a:solidFill>
                  <a:srgbClr val="FF0000"/>
                </a:solidFill>
              </a:rPr>
              <a:t>$750</a:t>
            </a:r>
            <a:endParaRPr lang="en-US" sz="1400" b="1" dirty="0">
              <a:solidFill>
                <a:srgbClr val="FF0000"/>
              </a:solidFill>
            </a:endParaRPr>
          </a:p>
        </p:txBody>
      </p:sp>
      <p:sp>
        <p:nvSpPr>
          <p:cNvPr id="57" name="TextBox 56"/>
          <p:cNvSpPr txBox="1"/>
          <p:nvPr/>
        </p:nvSpPr>
        <p:spPr>
          <a:xfrm>
            <a:off x="4694486" y="5762827"/>
            <a:ext cx="631904" cy="307777"/>
          </a:xfrm>
          <a:prstGeom prst="rect">
            <a:avLst/>
          </a:prstGeom>
          <a:noFill/>
        </p:spPr>
        <p:txBody>
          <a:bodyPr wrap="none" rtlCol="0">
            <a:spAutoFit/>
          </a:bodyPr>
          <a:lstStyle/>
          <a:p>
            <a:r>
              <a:rPr lang="en-US" sz="1400" b="1" dirty="0" smtClean="0">
                <a:solidFill>
                  <a:srgbClr val="FF0000"/>
                </a:solidFill>
              </a:rPr>
              <a:t> $810</a:t>
            </a:r>
            <a:endParaRPr lang="en-US" sz="1400" b="1" dirty="0">
              <a:solidFill>
                <a:srgbClr val="FF0000"/>
              </a:solidFill>
            </a:endParaRPr>
          </a:p>
        </p:txBody>
      </p:sp>
      <p:sp>
        <p:nvSpPr>
          <p:cNvPr id="55" name="Rectangle 54"/>
          <p:cNvSpPr/>
          <p:nvPr/>
        </p:nvSpPr>
        <p:spPr>
          <a:xfrm>
            <a:off x="5867400" y="1905000"/>
            <a:ext cx="3048000" cy="47061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Results for 1885:</a:t>
            </a:r>
          </a:p>
          <a:p>
            <a:pPr algn="ctr"/>
            <a:endParaRPr lang="en-US" dirty="0"/>
          </a:p>
          <a:p>
            <a:pPr algn="ctr"/>
            <a:r>
              <a:rPr lang="en-US" dirty="0" smtClean="0"/>
              <a:t>A serious lack of early spring rains destroyed the wheat, barley, and oat crop.  The prices paid for corn, beans, field peas, and tobacco are up because of drought east of the Mississippi River.  Cattle prices are depressed because of large herds of range stock being sold.  The price for sheep is up and the price of hogs is at an all-time high.</a:t>
            </a:r>
            <a:endParaRPr lang="en-US" dirty="0"/>
          </a:p>
        </p:txBody>
      </p:sp>
    </p:spTree>
    <p:extLst>
      <p:ext uri="{BB962C8B-B14F-4D97-AF65-F5344CB8AC3E}">
        <p14:creationId xmlns:p14="http://schemas.microsoft.com/office/powerpoint/2010/main" val="11393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75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ppt_x"/>
                                          </p:val>
                                        </p:tav>
                                        <p:tav tm="100000">
                                          <p:val>
                                            <p:strVal val="#ppt_x"/>
                                          </p:val>
                                        </p:tav>
                                      </p:tavLst>
                                    </p:anim>
                                    <p:anim calcmode="lin" valueType="num">
                                      <p:cBhvr additive="base">
                                        <p:cTn id="7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ppt_x"/>
                                          </p:val>
                                        </p:tav>
                                        <p:tav tm="100000">
                                          <p:val>
                                            <p:strVal val="#ppt_x"/>
                                          </p:val>
                                        </p:tav>
                                      </p:tavLst>
                                    </p:anim>
                                    <p:anim calcmode="lin" valueType="num">
                                      <p:cBhvr additive="base">
                                        <p:cTn id="8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anim calcmode="lin" valueType="num">
                                      <p:cBhvr>
                                        <p:cTn id="90" dur="500" fill="hold"/>
                                        <p:tgtEl>
                                          <p:spTgt spid="19"/>
                                        </p:tgtEl>
                                        <p:attrNameLst>
                                          <p:attrName>ppt_x</p:attrName>
                                        </p:attrNameLst>
                                      </p:cBhvr>
                                      <p:tavLst>
                                        <p:tav tm="0">
                                          <p:val>
                                            <p:strVal val="#ppt_x"/>
                                          </p:val>
                                        </p:tav>
                                        <p:tav tm="100000">
                                          <p:val>
                                            <p:strVal val="#ppt_x"/>
                                          </p:val>
                                        </p:tav>
                                      </p:tavLst>
                                    </p:anim>
                                    <p:anim calcmode="lin" valueType="num">
                                      <p:cBhvr>
                                        <p:cTn id="9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additive="base">
                                        <p:cTn id="96" dur="500" fill="hold"/>
                                        <p:tgtEl>
                                          <p:spTgt spid="20"/>
                                        </p:tgtEl>
                                        <p:attrNameLst>
                                          <p:attrName>ppt_x</p:attrName>
                                        </p:attrNameLst>
                                      </p:cBhvr>
                                      <p:tavLst>
                                        <p:tav tm="0">
                                          <p:val>
                                            <p:strVal val="#ppt_x"/>
                                          </p:val>
                                        </p:tav>
                                        <p:tav tm="100000">
                                          <p:val>
                                            <p:strVal val="#ppt_x"/>
                                          </p:val>
                                        </p:tav>
                                      </p:tavLst>
                                    </p:anim>
                                    <p:anim calcmode="lin" valueType="num">
                                      <p:cBhvr additive="base">
                                        <p:cTn id="9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base">
                                        <p:cTn id="102" dur="500" fill="hold"/>
                                        <p:tgtEl>
                                          <p:spTgt spid="21"/>
                                        </p:tgtEl>
                                        <p:attrNameLst>
                                          <p:attrName>ppt_x</p:attrName>
                                        </p:attrNameLst>
                                      </p:cBhvr>
                                      <p:tavLst>
                                        <p:tav tm="0">
                                          <p:val>
                                            <p:strVal val="#ppt_x"/>
                                          </p:val>
                                        </p:tav>
                                        <p:tav tm="100000">
                                          <p:val>
                                            <p:strVal val="#ppt_x"/>
                                          </p:val>
                                        </p:tav>
                                      </p:tavLst>
                                    </p:anim>
                                    <p:anim calcmode="lin" valueType="num">
                                      <p:cBhvr additive="base">
                                        <p:cTn id="10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additive="base">
                                        <p:cTn id="108" dur="500" fill="hold"/>
                                        <p:tgtEl>
                                          <p:spTgt spid="22"/>
                                        </p:tgtEl>
                                        <p:attrNameLst>
                                          <p:attrName>ppt_x</p:attrName>
                                        </p:attrNameLst>
                                      </p:cBhvr>
                                      <p:tavLst>
                                        <p:tav tm="0">
                                          <p:val>
                                            <p:strVal val="#ppt_x"/>
                                          </p:val>
                                        </p:tav>
                                        <p:tav tm="100000">
                                          <p:val>
                                            <p:strVal val="#ppt_x"/>
                                          </p:val>
                                        </p:tav>
                                      </p:tavLst>
                                    </p:anim>
                                    <p:anim calcmode="lin" valueType="num">
                                      <p:cBhvr additive="base">
                                        <p:cTn id="10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500" fill="hold"/>
                                        <p:tgtEl>
                                          <p:spTgt spid="23"/>
                                        </p:tgtEl>
                                        <p:attrNameLst>
                                          <p:attrName>ppt_x</p:attrName>
                                        </p:attrNameLst>
                                      </p:cBhvr>
                                      <p:tavLst>
                                        <p:tav tm="0">
                                          <p:val>
                                            <p:strVal val="#ppt_x"/>
                                          </p:val>
                                        </p:tav>
                                        <p:tav tm="100000">
                                          <p:val>
                                            <p:strVal val="#ppt_x"/>
                                          </p:val>
                                        </p:tav>
                                      </p:tavLst>
                                    </p:anim>
                                    <p:anim calcmode="lin" valueType="num">
                                      <p:cBhvr additive="base">
                                        <p:cTn id="1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additive="base">
                                        <p:cTn id="120" dur="500" fill="hold"/>
                                        <p:tgtEl>
                                          <p:spTgt spid="24"/>
                                        </p:tgtEl>
                                        <p:attrNameLst>
                                          <p:attrName>ppt_x</p:attrName>
                                        </p:attrNameLst>
                                      </p:cBhvr>
                                      <p:tavLst>
                                        <p:tav tm="0">
                                          <p:val>
                                            <p:strVal val="#ppt_x"/>
                                          </p:val>
                                        </p:tav>
                                        <p:tav tm="100000">
                                          <p:val>
                                            <p:strVal val="#ppt_x"/>
                                          </p:val>
                                        </p:tav>
                                      </p:tavLst>
                                    </p:anim>
                                    <p:anim calcmode="lin" valueType="num">
                                      <p:cBhvr additive="base">
                                        <p:cTn id="1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additive="base">
                                        <p:cTn id="126" dur="500" fill="hold"/>
                                        <p:tgtEl>
                                          <p:spTgt spid="25"/>
                                        </p:tgtEl>
                                        <p:attrNameLst>
                                          <p:attrName>ppt_x</p:attrName>
                                        </p:attrNameLst>
                                      </p:cBhvr>
                                      <p:tavLst>
                                        <p:tav tm="0">
                                          <p:val>
                                            <p:strVal val="#ppt_x"/>
                                          </p:val>
                                        </p:tav>
                                        <p:tav tm="100000">
                                          <p:val>
                                            <p:strVal val="#ppt_x"/>
                                          </p:val>
                                        </p:tav>
                                      </p:tavLst>
                                    </p:anim>
                                    <p:anim calcmode="lin" valueType="num">
                                      <p:cBhvr additive="base">
                                        <p:cTn id="1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 calcmode="lin" valueType="num">
                                      <p:cBhvr additive="base">
                                        <p:cTn id="132" dur="500" fill="hold"/>
                                        <p:tgtEl>
                                          <p:spTgt spid="26"/>
                                        </p:tgtEl>
                                        <p:attrNameLst>
                                          <p:attrName>ppt_x</p:attrName>
                                        </p:attrNameLst>
                                      </p:cBhvr>
                                      <p:tavLst>
                                        <p:tav tm="0">
                                          <p:val>
                                            <p:strVal val="#ppt_x"/>
                                          </p:val>
                                        </p:tav>
                                        <p:tav tm="100000">
                                          <p:val>
                                            <p:strVal val="#ppt_x"/>
                                          </p:val>
                                        </p:tav>
                                      </p:tavLst>
                                    </p:anim>
                                    <p:anim calcmode="lin" valueType="num">
                                      <p:cBhvr additive="base">
                                        <p:cTn id="1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additive="base">
                                        <p:cTn id="138" dur="500" fill="hold"/>
                                        <p:tgtEl>
                                          <p:spTgt spid="27"/>
                                        </p:tgtEl>
                                        <p:attrNameLst>
                                          <p:attrName>ppt_x</p:attrName>
                                        </p:attrNameLst>
                                      </p:cBhvr>
                                      <p:tavLst>
                                        <p:tav tm="0">
                                          <p:val>
                                            <p:strVal val="#ppt_x"/>
                                          </p:val>
                                        </p:tav>
                                        <p:tav tm="100000">
                                          <p:val>
                                            <p:strVal val="#ppt_x"/>
                                          </p:val>
                                        </p:tav>
                                      </p:tavLst>
                                    </p:anim>
                                    <p:anim calcmode="lin" valueType="num">
                                      <p:cBhvr additive="base">
                                        <p:cTn id="1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additive="base">
                                        <p:cTn id="144" dur="500" fill="hold"/>
                                        <p:tgtEl>
                                          <p:spTgt spid="28"/>
                                        </p:tgtEl>
                                        <p:attrNameLst>
                                          <p:attrName>ppt_x</p:attrName>
                                        </p:attrNameLst>
                                      </p:cBhvr>
                                      <p:tavLst>
                                        <p:tav tm="0">
                                          <p:val>
                                            <p:strVal val="#ppt_x"/>
                                          </p:val>
                                        </p:tav>
                                        <p:tav tm="100000">
                                          <p:val>
                                            <p:strVal val="#ppt_x"/>
                                          </p:val>
                                        </p:tav>
                                      </p:tavLst>
                                    </p:anim>
                                    <p:anim calcmode="lin" valueType="num">
                                      <p:cBhvr additive="base">
                                        <p:cTn id="1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29"/>
                                        </p:tgtEl>
                                        <p:attrNameLst>
                                          <p:attrName>style.visibility</p:attrName>
                                        </p:attrNameLst>
                                      </p:cBhvr>
                                      <p:to>
                                        <p:strVal val="visible"/>
                                      </p:to>
                                    </p:set>
                                    <p:anim calcmode="lin" valueType="num">
                                      <p:cBhvr additive="base">
                                        <p:cTn id="150" dur="500" fill="hold"/>
                                        <p:tgtEl>
                                          <p:spTgt spid="29"/>
                                        </p:tgtEl>
                                        <p:attrNameLst>
                                          <p:attrName>ppt_x</p:attrName>
                                        </p:attrNameLst>
                                      </p:cBhvr>
                                      <p:tavLst>
                                        <p:tav tm="0">
                                          <p:val>
                                            <p:strVal val="#ppt_x"/>
                                          </p:val>
                                        </p:tav>
                                        <p:tav tm="100000">
                                          <p:val>
                                            <p:strVal val="#ppt_x"/>
                                          </p:val>
                                        </p:tav>
                                      </p:tavLst>
                                    </p:anim>
                                    <p:anim calcmode="lin" valueType="num">
                                      <p:cBhvr additive="base">
                                        <p:cTn id="1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30"/>
                                        </p:tgtEl>
                                        <p:attrNameLst>
                                          <p:attrName>style.visibility</p:attrName>
                                        </p:attrNameLst>
                                      </p:cBhvr>
                                      <p:to>
                                        <p:strVal val="visible"/>
                                      </p:to>
                                    </p:set>
                                    <p:anim calcmode="lin" valueType="num">
                                      <p:cBhvr additive="base">
                                        <p:cTn id="156" dur="500" fill="hold"/>
                                        <p:tgtEl>
                                          <p:spTgt spid="30"/>
                                        </p:tgtEl>
                                        <p:attrNameLst>
                                          <p:attrName>ppt_x</p:attrName>
                                        </p:attrNameLst>
                                      </p:cBhvr>
                                      <p:tavLst>
                                        <p:tav tm="0">
                                          <p:val>
                                            <p:strVal val="#ppt_x"/>
                                          </p:val>
                                        </p:tav>
                                        <p:tav tm="100000">
                                          <p:val>
                                            <p:strVal val="#ppt_x"/>
                                          </p:val>
                                        </p:tav>
                                      </p:tavLst>
                                    </p:anim>
                                    <p:anim calcmode="lin" valueType="num">
                                      <p:cBhvr additive="base">
                                        <p:cTn id="15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32"/>
                                        </p:tgtEl>
                                        <p:attrNameLst>
                                          <p:attrName>style.visibility</p:attrName>
                                        </p:attrNameLst>
                                      </p:cBhvr>
                                      <p:to>
                                        <p:strVal val="visible"/>
                                      </p:to>
                                    </p:set>
                                    <p:anim calcmode="lin" valueType="num">
                                      <p:cBhvr additive="base">
                                        <p:cTn id="162" dur="500" fill="hold"/>
                                        <p:tgtEl>
                                          <p:spTgt spid="32"/>
                                        </p:tgtEl>
                                        <p:attrNameLst>
                                          <p:attrName>ppt_x</p:attrName>
                                        </p:attrNameLst>
                                      </p:cBhvr>
                                      <p:tavLst>
                                        <p:tav tm="0">
                                          <p:val>
                                            <p:strVal val="#ppt_x"/>
                                          </p:val>
                                        </p:tav>
                                        <p:tav tm="100000">
                                          <p:val>
                                            <p:strVal val="#ppt_x"/>
                                          </p:val>
                                        </p:tav>
                                      </p:tavLst>
                                    </p:anim>
                                    <p:anim calcmode="lin" valueType="num">
                                      <p:cBhvr additive="base">
                                        <p:cTn id="1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33"/>
                                        </p:tgtEl>
                                        <p:attrNameLst>
                                          <p:attrName>style.visibility</p:attrName>
                                        </p:attrNameLst>
                                      </p:cBhvr>
                                      <p:to>
                                        <p:strVal val="visible"/>
                                      </p:to>
                                    </p:set>
                                    <p:anim calcmode="lin" valueType="num">
                                      <p:cBhvr additive="base">
                                        <p:cTn id="168" dur="500" fill="hold"/>
                                        <p:tgtEl>
                                          <p:spTgt spid="33"/>
                                        </p:tgtEl>
                                        <p:attrNameLst>
                                          <p:attrName>ppt_x</p:attrName>
                                        </p:attrNameLst>
                                      </p:cBhvr>
                                      <p:tavLst>
                                        <p:tav tm="0">
                                          <p:val>
                                            <p:strVal val="#ppt_x"/>
                                          </p:val>
                                        </p:tav>
                                        <p:tav tm="100000">
                                          <p:val>
                                            <p:strVal val="#ppt_x"/>
                                          </p:val>
                                        </p:tav>
                                      </p:tavLst>
                                    </p:anim>
                                    <p:anim calcmode="lin" valueType="num">
                                      <p:cBhvr additive="base">
                                        <p:cTn id="16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36"/>
                                        </p:tgtEl>
                                        <p:attrNameLst>
                                          <p:attrName>style.visibility</p:attrName>
                                        </p:attrNameLst>
                                      </p:cBhvr>
                                      <p:to>
                                        <p:strVal val="visible"/>
                                      </p:to>
                                    </p:set>
                                    <p:anim calcmode="lin" valueType="num">
                                      <p:cBhvr additive="base">
                                        <p:cTn id="174" dur="500" fill="hold"/>
                                        <p:tgtEl>
                                          <p:spTgt spid="36"/>
                                        </p:tgtEl>
                                        <p:attrNameLst>
                                          <p:attrName>ppt_x</p:attrName>
                                        </p:attrNameLst>
                                      </p:cBhvr>
                                      <p:tavLst>
                                        <p:tav tm="0">
                                          <p:val>
                                            <p:strVal val="#ppt_x"/>
                                          </p:val>
                                        </p:tav>
                                        <p:tav tm="100000">
                                          <p:val>
                                            <p:strVal val="#ppt_x"/>
                                          </p:val>
                                        </p:tav>
                                      </p:tavLst>
                                    </p:anim>
                                    <p:anim calcmode="lin" valueType="num">
                                      <p:cBhvr additive="base">
                                        <p:cTn id="17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47"/>
                                        </p:tgtEl>
                                        <p:attrNameLst>
                                          <p:attrName>style.visibility</p:attrName>
                                        </p:attrNameLst>
                                      </p:cBhvr>
                                      <p:to>
                                        <p:strVal val="visible"/>
                                      </p:to>
                                    </p:set>
                                    <p:anim calcmode="lin" valueType="num">
                                      <p:cBhvr additive="base">
                                        <p:cTn id="180" dur="500" fill="hold"/>
                                        <p:tgtEl>
                                          <p:spTgt spid="47"/>
                                        </p:tgtEl>
                                        <p:attrNameLst>
                                          <p:attrName>ppt_x</p:attrName>
                                        </p:attrNameLst>
                                      </p:cBhvr>
                                      <p:tavLst>
                                        <p:tav tm="0">
                                          <p:val>
                                            <p:strVal val="#ppt_x"/>
                                          </p:val>
                                        </p:tav>
                                        <p:tav tm="100000">
                                          <p:val>
                                            <p:strVal val="#ppt_x"/>
                                          </p:val>
                                        </p:tav>
                                      </p:tavLst>
                                    </p:anim>
                                    <p:anim calcmode="lin" valueType="num">
                                      <p:cBhvr additive="base">
                                        <p:cTn id="18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48"/>
                                        </p:tgtEl>
                                        <p:attrNameLst>
                                          <p:attrName>style.visibility</p:attrName>
                                        </p:attrNameLst>
                                      </p:cBhvr>
                                      <p:to>
                                        <p:strVal val="visible"/>
                                      </p:to>
                                    </p:set>
                                    <p:anim calcmode="lin" valueType="num">
                                      <p:cBhvr additive="base">
                                        <p:cTn id="186" dur="500" fill="hold"/>
                                        <p:tgtEl>
                                          <p:spTgt spid="48"/>
                                        </p:tgtEl>
                                        <p:attrNameLst>
                                          <p:attrName>ppt_x</p:attrName>
                                        </p:attrNameLst>
                                      </p:cBhvr>
                                      <p:tavLst>
                                        <p:tav tm="0">
                                          <p:val>
                                            <p:strVal val="#ppt_x"/>
                                          </p:val>
                                        </p:tav>
                                        <p:tav tm="100000">
                                          <p:val>
                                            <p:strVal val="#ppt_x"/>
                                          </p:val>
                                        </p:tav>
                                      </p:tavLst>
                                    </p:anim>
                                    <p:anim calcmode="lin" valueType="num">
                                      <p:cBhvr additive="base">
                                        <p:cTn id="18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57"/>
                                        </p:tgtEl>
                                        <p:attrNameLst>
                                          <p:attrName>style.visibility</p:attrName>
                                        </p:attrNameLst>
                                      </p:cBhvr>
                                      <p:to>
                                        <p:strVal val="visible"/>
                                      </p:to>
                                    </p:set>
                                    <p:anim calcmode="lin" valueType="num">
                                      <p:cBhvr additive="base">
                                        <p:cTn id="192" dur="500" fill="hold"/>
                                        <p:tgtEl>
                                          <p:spTgt spid="57"/>
                                        </p:tgtEl>
                                        <p:attrNameLst>
                                          <p:attrName>ppt_x</p:attrName>
                                        </p:attrNameLst>
                                      </p:cBhvr>
                                      <p:tavLst>
                                        <p:tav tm="0">
                                          <p:val>
                                            <p:strVal val="#ppt_x"/>
                                          </p:val>
                                        </p:tav>
                                        <p:tav tm="100000">
                                          <p:val>
                                            <p:strVal val="#ppt_x"/>
                                          </p:val>
                                        </p:tav>
                                      </p:tavLst>
                                    </p:anim>
                                    <p:anim calcmode="lin" valueType="num">
                                      <p:cBhvr additive="base">
                                        <p:cTn id="19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35"/>
                                        </p:tgtEl>
                                        <p:attrNameLst>
                                          <p:attrName>style.visibility</p:attrName>
                                        </p:attrNameLst>
                                      </p:cBhvr>
                                      <p:to>
                                        <p:strVal val="visible"/>
                                      </p:to>
                                    </p:set>
                                    <p:anim calcmode="lin" valueType="num">
                                      <p:cBhvr additive="base">
                                        <p:cTn id="198" dur="500" fill="hold"/>
                                        <p:tgtEl>
                                          <p:spTgt spid="35"/>
                                        </p:tgtEl>
                                        <p:attrNameLst>
                                          <p:attrName>ppt_x</p:attrName>
                                        </p:attrNameLst>
                                      </p:cBhvr>
                                      <p:tavLst>
                                        <p:tav tm="0">
                                          <p:val>
                                            <p:strVal val="#ppt_x"/>
                                          </p:val>
                                        </p:tav>
                                        <p:tav tm="100000">
                                          <p:val>
                                            <p:strVal val="#ppt_x"/>
                                          </p:val>
                                        </p:tav>
                                      </p:tavLst>
                                    </p:anim>
                                    <p:anim calcmode="lin" valueType="num">
                                      <p:cBhvr additive="base">
                                        <p:cTn id="19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37"/>
                                        </p:tgtEl>
                                        <p:attrNameLst>
                                          <p:attrName>style.visibility</p:attrName>
                                        </p:attrNameLst>
                                      </p:cBhvr>
                                      <p:to>
                                        <p:strVal val="visible"/>
                                      </p:to>
                                    </p:set>
                                    <p:anim calcmode="lin" valueType="num">
                                      <p:cBhvr additive="base">
                                        <p:cTn id="204" dur="500" fill="hold"/>
                                        <p:tgtEl>
                                          <p:spTgt spid="37"/>
                                        </p:tgtEl>
                                        <p:attrNameLst>
                                          <p:attrName>ppt_x</p:attrName>
                                        </p:attrNameLst>
                                      </p:cBhvr>
                                      <p:tavLst>
                                        <p:tav tm="0">
                                          <p:val>
                                            <p:strVal val="#ppt_x"/>
                                          </p:val>
                                        </p:tav>
                                        <p:tav tm="100000">
                                          <p:val>
                                            <p:strVal val="#ppt_x"/>
                                          </p:val>
                                        </p:tav>
                                      </p:tavLst>
                                    </p:anim>
                                    <p:anim calcmode="lin" valueType="num">
                                      <p:cBhvr additive="base">
                                        <p:cTn id="20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additive="base">
                                        <p:cTn id="210" dur="500" fill="hold"/>
                                        <p:tgtEl>
                                          <p:spTgt spid="55"/>
                                        </p:tgtEl>
                                        <p:attrNameLst>
                                          <p:attrName>ppt_x</p:attrName>
                                        </p:attrNameLst>
                                      </p:cBhvr>
                                      <p:tavLst>
                                        <p:tav tm="0">
                                          <p:val>
                                            <p:strVal val="#ppt_x"/>
                                          </p:val>
                                        </p:tav>
                                        <p:tav tm="100000">
                                          <p:val>
                                            <p:strVal val="#ppt_x"/>
                                          </p:val>
                                        </p:tav>
                                      </p:tavLst>
                                    </p:anim>
                                    <p:anim calcmode="lin" valueType="num">
                                      <p:cBhvr additive="base">
                                        <p:cTn id="21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P spid="13"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32" grpId="0"/>
      <p:bldP spid="33" grpId="0"/>
      <p:bldP spid="35" grpId="0"/>
      <p:bldP spid="36" grpId="0"/>
      <p:bldP spid="37" grpId="0"/>
      <p:bldP spid="38" grpId="0"/>
      <p:bldP spid="43" grpId="0"/>
      <p:bldP spid="45" grpId="0"/>
      <p:bldP spid="46" grpId="0"/>
      <p:bldP spid="47" grpId="0"/>
      <p:bldP spid="48" grpId="0"/>
      <p:bldP spid="57" grpId="0"/>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5506589"/>
              </p:ext>
            </p:extLst>
          </p:nvPr>
        </p:nvGraphicFramePr>
        <p:xfrm>
          <a:off x="1" y="-4316"/>
          <a:ext cx="9143998" cy="6862320"/>
        </p:xfrm>
        <a:graphic>
          <a:graphicData uri="http://schemas.openxmlformats.org/drawingml/2006/table">
            <a:tbl>
              <a:tblPr firstRow="1" firstCol="1" bandRow="1">
                <a:tableStyleId>{3C2FFA5D-87B4-456A-9821-1D502468CF0F}</a:tableStyleId>
              </a:tblPr>
              <a:tblGrid>
                <a:gridCol w="1524000"/>
                <a:gridCol w="1156143"/>
                <a:gridCol w="1418895"/>
                <a:gridCol w="1497723"/>
                <a:gridCol w="1340068"/>
                <a:gridCol w="2207169"/>
              </a:tblGrid>
              <a:tr h="537480">
                <a:tc>
                  <a:txBody>
                    <a:bodyPr/>
                    <a:lstStyle/>
                    <a:p>
                      <a:pPr marL="0" marR="0">
                        <a:spcBef>
                          <a:spcPts val="0"/>
                        </a:spcBef>
                        <a:spcAft>
                          <a:spcPts val="0"/>
                        </a:spcAft>
                      </a:pPr>
                      <a:r>
                        <a:rPr lang="en-US" sz="1400" b="1" dirty="0" smtClean="0">
                          <a:effectLst/>
                          <a:latin typeface="Calibri"/>
                          <a:ea typeface="Calibri"/>
                          <a:cs typeface="Times New Roman"/>
                        </a:rPr>
                        <a:t>A Crop</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dirty="0">
                          <a:effectLst/>
                          <a:latin typeface="Calibri"/>
                          <a:ea typeface="Calibri"/>
                          <a:cs typeface="Times New Roman"/>
                        </a:rPr>
                        <a:t>B # of Acres of that Crop</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Calibri"/>
                          <a:ea typeface="Calibri"/>
                          <a:cs typeface="Times New Roman"/>
                        </a:rPr>
                        <a:t>C Cost per Acre</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bg2"/>
                          </a:solidFill>
                          <a:effectLst/>
                          <a:latin typeface="Calibri"/>
                          <a:ea typeface="Calibri"/>
                          <a:cs typeface="Times New Roman"/>
                        </a:rPr>
                        <a:t>D Total Cost of Crop</a:t>
                      </a:r>
                      <a:endParaRPr lang="en-US" sz="1400" dirty="0">
                        <a:solidFill>
                          <a:schemeClr val="bg2"/>
                        </a:solidFill>
                        <a:effectLst/>
                        <a:latin typeface="Calibri"/>
                        <a:ea typeface="Calibri"/>
                        <a:cs typeface="Times New Roman"/>
                      </a:endParaRPr>
                    </a:p>
                  </a:txBody>
                  <a:tcPr marL="68580" marR="68580" marT="0" marB="0">
                    <a:solidFill>
                      <a:srgbClr val="FFFF00"/>
                    </a:solidFill>
                  </a:tcPr>
                </a:tc>
                <a:tc>
                  <a:txBody>
                    <a:bodyPr/>
                    <a:lstStyle/>
                    <a:p>
                      <a:pPr marL="0" marR="0">
                        <a:spcBef>
                          <a:spcPts val="0"/>
                        </a:spcBef>
                        <a:spcAft>
                          <a:spcPts val="0"/>
                        </a:spcAft>
                      </a:pPr>
                      <a:r>
                        <a:rPr lang="en-US" sz="1400" b="1" dirty="0">
                          <a:effectLst/>
                          <a:latin typeface="Calibri"/>
                          <a:ea typeface="Calibri"/>
                          <a:cs typeface="Times New Roman"/>
                        </a:rPr>
                        <a:t>E Return </a:t>
                      </a:r>
                      <a:r>
                        <a:rPr lang="en-US" sz="1400" b="1" dirty="0" smtClean="0">
                          <a:effectLst/>
                          <a:latin typeface="Calibri"/>
                          <a:ea typeface="Calibri"/>
                          <a:cs typeface="Times New Roman"/>
                        </a:rPr>
                        <a:t>on</a:t>
                      </a:r>
                      <a:r>
                        <a:rPr lang="en-US" sz="1400" b="1" baseline="0" dirty="0" smtClean="0">
                          <a:effectLst/>
                          <a:latin typeface="Calibri"/>
                          <a:ea typeface="Calibri"/>
                          <a:cs typeface="Times New Roman"/>
                        </a:rPr>
                        <a:t> Investment</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Calibri"/>
                          <a:ea typeface="Calibri"/>
                          <a:cs typeface="Times New Roman"/>
                        </a:rPr>
                        <a:t>F Profit (= Total Cost of Crop X Return)</a:t>
                      </a:r>
                      <a:endParaRPr lang="en-US" sz="1400">
                        <a:effectLst/>
                        <a:latin typeface="Calibri"/>
                        <a:ea typeface="Calibri"/>
                        <a:cs typeface="Times New Roman"/>
                      </a:endParaRPr>
                    </a:p>
                  </a:txBody>
                  <a:tcPr marL="68580" marR="68580" marT="0" marB="0"/>
                </a:tc>
              </a:tr>
              <a:tr h="361440">
                <a:tc>
                  <a:txBody>
                    <a:bodyPr/>
                    <a:lstStyle/>
                    <a:p>
                      <a:pPr marL="0" marR="0">
                        <a:lnSpc>
                          <a:spcPct val="150000"/>
                        </a:lnSpc>
                        <a:spcBef>
                          <a:spcPts val="0"/>
                        </a:spcBef>
                        <a:spcAft>
                          <a:spcPts val="0"/>
                        </a:spcAft>
                      </a:pPr>
                      <a:r>
                        <a:rPr lang="en-US" sz="1400">
                          <a:effectLst/>
                          <a:latin typeface="Calibri"/>
                          <a:ea typeface="Calibri"/>
                          <a:cs typeface="Times New Roman"/>
                        </a:rPr>
                        <a:t>CORN</a:t>
                      </a:r>
                    </a:p>
                  </a:txBody>
                  <a:tcPr marL="68580" marR="68580" marT="0" marB="0"/>
                </a:tc>
                <a:tc>
                  <a:txBody>
                    <a:bodyPr/>
                    <a:lstStyle/>
                    <a:p>
                      <a:pPr marL="0" marR="0" algn="r">
                        <a:lnSpc>
                          <a:spcPct val="150000"/>
                        </a:lnSpc>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BEANS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WHEAT</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BARLEY</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OATS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FIELD HAY</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$1</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TOBACCO</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$10</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FIELD PEAS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537480">
                <a:tc>
                  <a:txBody>
                    <a:bodyPr/>
                    <a:lstStyle/>
                    <a:p>
                      <a:pPr marL="0" marR="0">
                        <a:spcBef>
                          <a:spcPts val="0"/>
                        </a:spcBef>
                        <a:spcAft>
                          <a:spcPts val="0"/>
                        </a:spcAft>
                      </a:pPr>
                      <a:r>
                        <a:rPr lang="en-US" sz="1400" b="1">
                          <a:effectLst/>
                          <a:latin typeface="Calibri"/>
                          <a:ea typeface="Calibri"/>
                          <a:cs typeface="Times New Roman"/>
                        </a:rPr>
                        <a:t>ANIMALS</a:t>
                      </a:r>
                      <a:endParaRPr lang="en-US" sz="140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 of Animals</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a:effectLst/>
                          <a:latin typeface="Calibri"/>
                          <a:ea typeface="Calibri"/>
                          <a:cs typeface="Times New Roman"/>
                        </a:rPr>
                        <a:t>Cost Per Animal</a:t>
                      </a:r>
                      <a:endParaRPr lang="en-US" sz="140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Total Cost of Animals</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Return on your Investment</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Profit (= Total cost of animals X Return)</a:t>
                      </a:r>
                      <a:endParaRPr lang="en-US" sz="1400" dirty="0">
                        <a:effectLst/>
                        <a:latin typeface="Calibri"/>
                        <a:ea typeface="Calibri"/>
                        <a:cs typeface="Times New Roman"/>
                      </a:endParaRPr>
                    </a:p>
                  </a:txBody>
                  <a:tcPr marL="68580" marR="68580" marT="0" marB="0">
                    <a:solidFill>
                      <a:schemeClr val="accent1"/>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CATTLE</a:t>
                      </a:r>
                    </a:p>
                  </a:txBody>
                  <a:tcPr marL="68580" marR="68580" marT="0" marB="0"/>
                </a:tc>
                <a:tc>
                  <a:txBody>
                    <a:bodyPr/>
                    <a:lstStyle/>
                    <a:p>
                      <a:pPr marL="0" marR="0" algn="r">
                        <a:lnSpc>
                          <a:spcPct val="150000"/>
                        </a:lnSpc>
                        <a:spcBef>
                          <a:spcPts val="0"/>
                        </a:spcBef>
                        <a:spcAft>
                          <a:spcPts val="0"/>
                        </a:spcAft>
                      </a:pPr>
                      <a:r>
                        <a:rPr lang="en-US" sz="1400" dirty="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$10</a:t>
                      </a:r>
                      <a:endParaRPr lang="en-US" sz="14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0</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SHEEP</a:t>
                      </a:r>
                    </a:p>
                  </a:txBody>
                  <a:tcPr marL="68580" marR="68580" marT="0" marB="0"/>
                </a:tc>
                <a:tc>
                  <a:txBody>
                    <a:bodyPr/>
                    <a:lstStyle/>
                    <a:p>
                      <a:pPr marL="0" marR="0" algn="r">
                        <a:lnSpc>
                          <a:spcPct val="150000"/>
                        </a:lnSpc>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$5</a:t>
                      </a:r>
                      <a:endParaRPr lang="en-US" sz="14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3</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HOGS</a:t>
                      </a:r>
                    </a:p>
                  </a:txBody>
                  <a:tcPr marL="68580" marR="68580" marT="0" marB="0"/>
                </a:tc>
                <a:tc>
                  <a:txBody>
                    <a:bodyPr/>
                    <a:lstStyle/>
                    <a:p>
                      <a:pPr marL="0" marR="0" algn="r">
                        <a:lnSpc>
                          <a:spcPct val="150000"/>
                        </a:lnSpc>
                        <a:spcBef>
                          <a:spcPts val="0"/>
                        </a:spcBef>
                        <a:spcAft>
                          <a:spcPts val="0"/>
                        </a:spcAft>
                      </a:pPr>
                      <a:r>
                        <a:rPr lang="en-US" sz="1400" dirty="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0</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STARTING CAPITAL </a:t>
                      </a:r>
                      <a:r>
                        <a:rPr lang="en-US" sz="1400" dirty="0" smtClean="0">
                          <a:effectLst/>
                          <a:latin typeface="Calibri"/>
                          <a:ea typeface="Calibri"/>
                          <a:cs typeface="Times New Roman"/>
                        </a:rPr>
                        <a:t>(from</a:t>
                      </a:r>
                      <a:r>
                        <a:rPr lang="en-US" sz="1400" baseline="0" dirty="0" smtClean="0">
                          <a:effectLst/>
                          <a:latin typeface="Calibri"/>
                          <a:ea typeface="Calibri"/>
                          <a:cs typeface="Times New Roman"/>
                        </a:rPr>
                        <a:t> previous year)</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a:t>
                      </a:r>
                      <a:endParaRPr lang="en-US" sz="1400" b="1" dirty="0">
                        <a:effectLst/>
                        <a:latin typeface="Calibri"/>
                        <a:ea typeface="Calibri"/>
                        <a:cs typeface="Times New Roman"/>
                      </a:endParaRPr>
                    </a:p>
                  </a:txBody>
                  <a:tcPr marL="68580" marR="68580" marT="0" marB="0"/>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SUBTRACT TOTAL COSTS OF CROPS AND ANIMALS (add up column D)</a:t>
                      </a:r>
                    </a:p>
                  </a:txBody>
                  <a:tcPr marL="68580" marR="68580" marT="0" marB="0">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a:effectLst/>
                          <a:latin typeface="Calibri"/>
                          <a:ea typeface="Calibri"/>
                          <a:cs typeface="Times New Roman"/>
                        </a:rPr>
                        <a:t>-</a:t>
                      </a:r>
                    </a:p>
                  </a:txBody>
                  <a:tcPr marL="68580" marR="68580" marT="0" marB="0">
                    <a:solidFill>
                      <a:srgbClr val="FFFF00"/>
                    </a:solidFill>
                  </a:tcPr>
                </a:tc>
              </a:tr>
              <a:tr h="361440">
                <a:tc gridSpan="5">
                  <a:txBody>
                    <a:bodyPr/>
                    <a:lstStyle/>
                    <a:p>
                      <a:pPr marL="0" marR="0">
                        <a:lnSpc>
                          <a:spcPct val="150000"/>
                        </a:lnSpc>
                        <a:spcBef>
                          <a:spcPts val="0"/>
                        </a:spcBef>
                        <a:spcAft>
                          <a:spcPts val="0"/>
                        </a:spcAft>
                      </a:pPr>
                      <a:r>
                        <a:rPr lang="en-US" sz="1400" dirty="0" smtClean="0">
                          <a:effectLst/>
                          <a:latin typeface="Calibri"/>
                          <a:ea typeface="Calibri"/>
                          <a:cs typeface="Times New Roman"/>
                        </a:rPr>
                        <a:t>PROFIT (add up all your profits on animals and crops) (add up column F)</a:t>
                      </a:r>
                      <a:endParaRPr lang="en-US" sz="1400" dirty="0">
                        <a:effectLst/>
                        <a:latin typeface="Calibri"/>
                        <a:ea typeface="Calibri"/>
                        <a:cs typeface="Times New Roman"/>
                      </a:endParaRPr>
                    </a:p>
                  </a:txBody>
                  <a:tcPr marL="68580" marR="68580" marT="0" marB="0">
                    <a:solidFill>
                      <a:schemeClr val="accent4">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a:t>
                      </a:r>
                      <a:endParaRPr lang="en-US" sz="1400" b="1" dirty="0">
                        <a:effectLst/>
                        <a:latin typeface="Calibri"/>
                        <a:ea typeface="Calibri"/>
                        <a:cs typeface="Times New Roman"/>
                      </a:endParaRPr>
                    </a:p>
                  </a:txBody>
                  <a:tcPr marL="68580" marR="68580" marT="0" marB="0">
                    <a:solidFill>
                      <a:schemeClr val="accent4">
                        <a:lumMod val="60000"/>
                        <a:lumOff val="40000"/>
                        <a:alpha val="40000"/>
                      </a:schemeClr>
                    </a:solidFill>
                  </a:tcPr>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SUBTRACT EXPENSES ($500.00 for shipping and living expenses)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a:effectLst/>
                          <a:latin typeface="Calibri"/>
                          <a:ea typeface="Calibri"/>
                          <a:cs typeface="Times New Roman"/>
                        </a:rPr>
                        <a:t>-$500.00</a:t>
                      </a:r>
                    </a:p>
                  </a:txBody>
                  <a:tcPr marL="68580" marR="68580" marT="0" marB="0"/>
                </a:tc>
              </a:tr>
              <a:tr h="361440">
                <a:tc gridSpan="5">
                  <a:txBody>
                    <a:bodyPr/>
                    <a:lstStyle/>
                    <a:p>
                      <a:pPr marL="0" marR="0">
                        <a:lnSpc>
                          <a:spcPct val="150000"/>
                        </a:lnSpc>
                        <a:spcBef>
                          <a:spcPts val="0"/>
                        </a:spcBef>
                        <a:spcAft>
                          <a:spcPts val="0"/>
                        </a:spcAft>
                      </a:pPr>
                      <a:r>
                        <a:rPr lang="en-US" sz="1400" dirty="0" smtClean="0">
                          <a:effectLst/>
                          <a:latin typeface="Calibri"/>
                          <a:ea typeface="Calibri"/>
                          <a:cs typeface="Times New Roman"/>
                        </a:rPr>
                        <a:t>TOTAL MONEY</a:t>
                      </a:r>
                      <a:r>
                        <a:rPr lang="en-US" sz="1400" baseline="0" dirty="0" smtClean="0">
                          <a:effectLst/>
                          <a:latin typeface="Calibri"/>
                          <a:ea typeface="Calibri"/>
                          <a:cs typeface="Times New Roman"/>
                        </a:rPr>
                        <a:t> LEFT AT THE END OF THE YEAR:  </a:t>
                      </a:r>
                      <a:r>
                        <a:rPr lang="en-US" sz="1600" baseline="0" dirty="0" smtClean="0">
                          <a:solidFill>
                            <a:srgbClr val="FF0000"/>
                          </a:solidFill>
                          <a:effectLst/>
                          <a:latin typeface="Calibri"/>
                          <a:ea typeface="Calibri"/>
                          <a:cs typeface="Times New Roman"/>
                        </a:rPr>
                        <a:t>1886</a:t>
                      </a:r>
                      <a:endParaRPr lang="en-US" sz="1600" dirty="0">
                        <a:solidFill>
                          <a:srgbClr val="FF000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endParaRPr lang="en-US" sz="1400" b="1"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0" y="0"/>
            <a:ext cx="48006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Remember to carry over your profit from the previous year. Are you going to gamble it all or save $500 for expenses?</a:t>
            </a:r>
            <a:endParaRPr lang="en-US" b="1" dirty="0"/>
          </a:p>
        </p:txBody>
      </p:sp>
      <p:sp>
        <p:nvSpPr>
          <p:cNvPr id="2" name="Rectangle 1"/>
          <p:cNvSpPr/>
          <p:nvPr/>
        </p:nvSpPr>
        <p:spPr>
          <a:xfrm>
            <a:off x="5638800" y="533400"/>
            <a:ext cx="1219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38800" y="4038600"/>
            <a:ext cx="12597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1219200"/>
            <a:ext cx="3886200" cy="3733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Results for 1886</a:t>
            </a:r>
          </a:p>
          <a:p>
            <a:pPr algn="ctr"/>
            <a:endParaRPr lang="en-US" dirty="0"/>
          </a:p>
          <a:p>
            <a:pPr algn="ctr"/>
            <a:r>
              <a:rPr lang="en-US" dirty="0" smtClean="0"/>
              <a:t>The coldest winter in history with temperatures 60 below zero destroyed most of the cattle and hogs.  Sheep prices are high.  Abundant spring and summer rains has produced excellent crops.  The price of corn, wheat, barely, and oats is good.  The bean crop has a small yield because of a late frost.  Limited demand for hay accounts for current hay prices.</a:t>
            </a:r>
            <a:endParaRPr lang="en-US" dirty="0"/>
          </a:p>
        </p:txBody>
      </p:sp>
    </p:spTree>
    <p:extLst>
      <p:ext uri="{BB962C8B-B14F-4D97-AF65-F5344CB8AC3E}">
        <p14:creationId xmlns:p14="http://schemas.microsoft.com/office/powerpoint/2010/main" val="1877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2699418"/>
              </p:ext>
            </p:extLst>
          </p:nvPr>
        </p:nvGraphicFramePr>
        <p:xfrm>
          <a:off x="1" y="-4316"/>
          <a:ext cx="9143998" cy="6862320"/>
        </p:xfrm>
        <a:graphic>
          <a:graphicData uri="http://schemas.openxmlformats.org/drawingml/2006/table">
            <a:tbl>
              <a:tblPr firstRow="1" firstCol="1" bandRow="1">
                <a:tableStyleId>{3C2FFA5D-87B4-456A-9821-1D502468CF0F}</a:tableStyleId>
              </a:tblPr>
              <a:tblGrid>
                <a:gridCol w="1524000"/>
                <a:gridCol w="1156143"/>
                <a:gridCol w="1418895"/>
                <a:gridCol w="1497723"/>
                <a:gridCol w="1340068"/>
                <a:gridCol w="2207169"/>
              </a:tblGrid>
              <a:tr h="537480">
                <a:tc>
                  <a:txBody>
                    <a:bodyPr/>
                    <a:lstStyle/>
                    <a:p>
                      <a:pPr marL="0" marR="0">
                        <a:spcBef>
                          <a:spcPts val="0"/>
                        </a:spcBef>
                        <a:spcAft>
                          <a:spcPts val="0"/>
                        </a:spcAft>
                      </a:pPr>
                      <a:r>
                        <a:rPr lang="en-US" sz="1400" b="1" dirty="0" smtClean="0">
                          <a:effectLst/>
                          <a:latin typeface="Calibri"/>
                          <a:ea typeface="Calibri"/>
                          <a:cs typeface="Times New Roman"/>
                        </a:rPr>
                        <a:t>A Crop</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dirty="0">
                          <a:effectLst/>
                          <a:latin typeface="Calibri"/>
                          <a:ea typeface="Calibri"/>
                          <a:cs typeface="Times New Roman"/>
                        </a:rPr>
                        <a:t>B # of Acres of that Crop</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Calibri"/>
                          <a:ea typeface="Calibri"/>
                          <a:cs typeface="Times New Roman"/>
                        </a:rPr>
                        <a:t>C Cost per Acre</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bg2"/>
                          </a:solidFill>
                          <a:effectLst/>
                          <a:latin typeface="Calibri"/>
                          <a:ea typeface="Calibri"/>
                          <a:cs typeface="Times New Roman"/>
                        </a:rPr>
                        <a:t>D Total Cost of Crop</a:t>
                      </a:r>
                      <a:endParaRPr lang="en-US" sz="1400" dirty="0">
                        <a:solidFill>
                          <a:schemeClr val="bg2"/>
                        </a:solidFill>
                        <a:effectLst/>
                        <a:latin typeface="Calibri"/>
                        <a:ea typeface="Calibri"/>
                        <a:cs typeface="Times New Roman"/>
                      </a:endParaRPr>
                    </a:p>
                  </a:txBody>
                  <a:tcPr marL="68580" marR="68580" marT="0" marB="0">
                    <a:solidFill>
                      <a:srgbClr val="FFFF00"/>
                    </a:solidFill>
                  </a:tcPr>
                </a:tc>
                <a:tc>
                  <a:txBody>
                    <a:bodyPr/>
                    <a:lstStyle/>
                    <a:p>
                      <a:pPr marL="0" marR="0">
                        <a:spcBef>
                          <a:spcPts val="0"/>
                        </a:spcBef>
                        <a:spcAft>
                          <a:spcPts val="0"/>
                        </a:spcAft>
                      </a:pPr>
                      <a:r>
                        <a:rPr lang="en-US" sz="1400" b="1" dirty="0">
                          <a:effectLst/>
                          <a:latin typeface="Calibri"/>
                          <a:ea typeface="Calibri"/>
                          <a:cs typeface="Times New Roman"/>
                        </a:rPr>
                        <a:t>E Return </a:t>
                      </a:r>
                      <a:r>
                        <a:rPr lang="en-US" sz="1400" b="1" dirty="0" smtClean="0">
                          <a:effectLst/>
                          <a:latin typeface="Calibri"/>
                          <a:ea typeface="Calibri"/>
                          <a:cs typeface="Times New Roman"/>
                        </a:rPr>
                        <a:t>on</a:t>
                      </a:r>
                      <a:r>
                        <a:rPr lang="en-US" sz="1400" b="1" baseline="0" dirty="0" smtClean="0">
                          <a:effectLst/>
                          <a:latin typeface="Calibri"/>
                          <a:ea typeface="Calibri"/>
                          <a:cs typeface="Times New Roman"/>
                        </a:rPr>
                        <a:t> Investment</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Calibri"/>
                          <a:ea typeface="Calibri"/>
                          <a:cs typeface="Times New Roman"/>
                        </a:rPr>
                        <a:t>F Profit (= Total Cost of Crop X Return)</a:t>
                      </a:r>
                      <a:endParaRPr lang="en-US" sz="1400">
                        <a:effectLst/>
                        <a:latin typeface="Calibri"/>
                        <a:ea typeface="Calibri"/>
                        <a:cs typeface="Times New Roman"/>
                      </a:endParaRPr>
                    </a:p>
                  </a:txBody>
                  <a:tcPr marL="68580" marR="68580" marT="0" marB="0"/>
                </a:tc>
              </a:tr>
              <a:tr h="361440">
                <a:tc>
                  <a:txBody>
                    <a:bodyPr/>
                    <a:lstStyle/>
                    <a:p>
                      <a:pPr marL="0" marR="0">
                        <a:lnSpc>
                          <a:spcPct val="150000"/>
                        </a:lnSpc>
                        <a:spcBef>
                          <a:spcPts val="0"/>
                        </a:spcBef>
                        <a:spcAft>
                          <a:spcPts val="0"/>
                        </a:spcAft>
                      </a:pPr>
                      <a:r>
                        <a:rPr lang="en-US" sz="1400">
                          <a:effectLst/>
                          <a:latin typeface="Calibri"/>
                          <a:ea typeface="Calibri"/>
                          <a:cs typeface="Times New Roman"/>
                        </a:rPr>
                        <a:t>CORN</a:t>
                      </a:r>
                    </a:p>
                  </a:txBody>
                  <a:tcPr marL="68580" marR="68580" marT="0" marB="0"/>
                </a:tc>
                <a:tc>
                  <a:txBody>
                    <a:bodyPr/>
                    <a:lstStyle/>
                    <a:p>
                      <a:pPr marL="0" marR="0" algn="r">
                        <a:lnSpc>
                          <a:spcPct val="150000"/>
                        </a:lnSpc>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BEANS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WHEAT</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BARLEY</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OATS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FIELD HAY</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$1</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TOBACCO</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$10</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FIELD PEAS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537480">
                <a:tc>
                  <a:txBody>
                    <a:bodyPr/>
                    <a:lstStyle/>
                    <a:p>
                      <a:pPr marL="0" marR="0">
                        <a:spcBef>
                          <a:spcPts val="0"/>
                        </a:spcBef>
                        <a:spcAft>
                          <a:spcPts val="0"/>
                        </a:spcAft>
                      </a:pPr>
                      <a:r>
                        <a:rPr lang="en-US" sz="1400" b="1">
                          <a:effectLst/>
                          <a:latin typeface="Calibri"/>
                          <a:ea typeface="Calibri"/>
                          <a:cs typeface="Times New Roman"/>
                        </a:rPr>
                        <a:t>ANIMALS</a:t>
                      </a:r>
                      <a:endParaRPr lang="en-US" sz="140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 of Animals</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a:effectLst/>
                          <a:latin typeface="Calibri"/>
                          <a:ea typeface="Calibri"/>
                          <a:cs typeface="Times New Roman"/>
                        </a:rPr>
                        <a:t>Cost Per Animal</a:t>
                      </a:r>
                      <a:endParaRPr lang="en-US" sz="140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Total Cost of Animals</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Return on your Investment</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Profit (= Total cost of animals X Return)</a:t>
                      </a:r>
                      <a:endParaRPr lang="en-US" sz="1400" dirty="0">
                        <a:effectLst/>
                        <a:latin typeface="Calibri"/>
                        <a:ea typeface="Calibri"/>
                        <a:cs typeface="Times New Roman"/>
                      </a:endParaRPr>
                    </a:p>
                  </a:txBody>
                  <a:tcPr marL="68580" marR="68580" marT="0" marB="0">
                    <a:solidFill>
                      <a:schemeClr val="accent1"/>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CATTLE</a:t>
                      </a:r>
                    </a:p>
                  </a:txBody>
                  <a:tcPr marL="68580" marR="68580" marT="0" marB="0"/>
                </a:tc>
                <a:tc>
                  <a:txBody>
                    <a:bodyPr/>
                    <a:lstStyle/>
                    <a:p>
                      <a:pPr marL="0" marR="0" algn="r">
                        <a:lnSpc>
                          <a:spcPct val="150000"/>
                        </a:lnSpc>
                        <a:spcBef>
                          <a:spcPts val="0"/>
                        </a:spcBef>
                        <a:spcAft>
                          <a:spcPts val="0"/>
                        </a:spcAft>
                      </a:pPr>
                      <a:r>
                        <a:rPr lang="en-US" sz="1400" dirty="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$10</a:t>
                      </a:r>
                      <a:endParaRPr lang="en-US" sz="14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3</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SHEEP</a:t>
                      </a:r>
                    </a:p>
                  </a:txBody>
                  <a:tcPr marL="68580" marR="68580" marT="0" marB="0"/>
                </a:tc>
                <a:tc>
                  <a:txBody>
                    <a:bodyPr/>
                    <a:lstStyle/>
                    <a:p>
                      <a:pPr marL="0" marR="0" algn="r">
                        <a:lnSpc>
                          <a:spcPct val="150000"/>
                        </a:lnSpc>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$5</a:t>
                      </a:r>
                      <a:endParaRPr lang="en-US" sz="14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HOGS</a:t>
                      </a:r>
                    </a:p>
                  </a:txBody>
                  <a:tcPr marL="68580" marR="68580" marT="0" marB="0"/>
                </a:tc>
                <a:tc>
                  <a:txBody>
                    <a:bodyPr/>
                    <a:lstStyle/>
                    <a:p>
                      <a:pPr marL="0" marR="0" algn="r">
                        <a:lnSpc>
                          <a:spcPct val="150000"/>
                        </a:lnSpc>
                        <a:spcBef>
                          <a:spcPts val="0"/>
                        </a:spcBef>
                        <a:spcAft>
                          <a:spcPts val="0"/>
                        </a:spcAft>
                      </a:pPr>
                      <a:r>
                        <a:rPr lang="en-US" sz="1400" dirty="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STARTING CAPITAL </a:t>
                      </a:r>
                      <a:r>
                        <a:rPr lang="en-US" sz="1400" dirty="0" smtClean="0">
                          <a:effectLst/>
                          <a:latin typeface="Calibri"/>
                          <a:ea typeface="Calibri"/>
                          <a:cs typeface="Times New Roman"/>
                        </a:rPr>
                        <a:t>(from</a:t>
                      </a:r>
                      <a:r>
                        <a:rPr lang="en-US" sz="1400" baseline="0" dirty="0" smtClean="0">
                          <a:effectLst/>
                          <a:latin typeface="Calibri"/>
                          <a:ea typeface="Calibri"/>
                          <a:cs typeface="Times New Roman"/>
                        </a:rPr>
                        <a:t> previous year)</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a:t>
                      </a:r>
                      <a:endParaRPr lang="en-US" sz="1400" b="1" dirty="0">
                        <a:effectLst/>
                        <a:latin typeface="Calibri"/>
                        <a:ea typeface="Calibri"/>
                        <a:cs typeface="Times New Roman"/>
                      </a:endParaRPr>
                    </a:p>
                  </a:txBody>
                  <a:tcPr marL="68580" marR="68580" marT="0" marB="0"/>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SUBTRACT TOTAL COSTS OF CROPS AND ANIMALS (add up column D)</a:t>
                      </a:r>
                    </a:p>
                  </a:txBody>
                  <a:tcPr marL="68580" marR="68580" marT="0" marB="0">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a:effectLst/>
                          <a:latin typeface="Calibri"/>
                          <a:ea typeface="Calibri"/>
                          <a:cs typeface="Times New Roman"/>
                        </a:rPr>
                        <a:t>-</a:t>
                      </a:r>
                    </a:p>
                  </a:txBody>
                  <a:tcPr marL="68580" marR="68580" marT="0" marB="0">
                    <a:solidFill>
                      <a:srgbClr val="FFFF00"/>
                    </a:solidFill>
                  </a:tcPr>
                </a:tc>
              </a:tr>
              <a:tr h="361440">
                <a:tc gridSpan="5">
                  <a:txBody>
                    <a:bodyPr/>
                    <a:lstStyle/>
                    <a:p>
                      <a:pPr marL="0" marR="0">
                        <a:lnSpc>
                          <a:spcPct val="150000"/>
                        </a:lnSpc>
                        <a:spcBef>
                          <a:spcPts val="0"/>
                        </a:spcBef>
                        <a:spcAft>
                          <a:spcPts val="0"/>
                        </a:spcAft>
                      </a:pPr>
                      <a:r>
                        <a:rPr lang="en-US" sz="1400" dirty="0" smtClean="0">
                          <a:effectLst/>
                          <a:latin typeface="Calibri"/>
                          <a:ea typeface="Calibri"/>
                          <a:cs typeface="Times New Roman"/>
                        </a:rPr>
                        <a:t>PROFIT (add up all your profits on animals and crops) (add up column F)</a:t>
                      </a:r>
                      <a:endParaRPr lang="en-US" sz="1400" dirty="0">
                        <a:effectLst/>
                        <a:latin typeface="Calibri"/>
                        <a:ea typeface="Calibri"/>
                        <a:cs typeface="Times New Roman"/>
                      </a:endParaRPr>
                    </a:p>
                  </a:txBody>
                  <a:tcPr marL="68580" marR="68580" marT="0" marB="0">
                    <a:solidFill>
                      <a:schemeClr val="accent4">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a:t>
                      </a:r>
                      <a:endParaRPr lang="en-US" sz="1400" b="1" dirty="0">
                        <a:effectLst/>
                        <a:latin typeface="Calibri"/>
                        <a:ea typeface="Calibri"/>
                        <a:cs typeface="Times New Roman"/>
                      </a:endParaRPr>
                    </a:p>
                  </a:txBody>
                  <a:tcPr marL="68580" marR="68580" marT="0" marB="0">
                    <a:solidFill>
                      <a:schemeClr val="accent4">
                        <a:lumMod val="60000"/>
                        <a:lumOff val="40000"/>
                        <a:alpha val="40000"/>
                      </a:schemeClr>
                    </a:solidFill>
                  </a:tcPr>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SUBTRACT EXPENSES ($500.00 for shipping and living expenses)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-$500.00</a:t>
                      </a:r>
                      <a:endParaRPr lang="en-US" sz="1400" b="1" dirty="0">
                        <a:effectLst/>
                        <a:latin typeface="Calibri"/>
                        <a:ea typeface="Calibri"/>
                        <a:cs typeface="Times New Roman"/>
                      </a:endParaRPr>
                    </a:p>
                  </a:txBody>
                  <a:tcPr marL="68580" marR="68580" marT="0" marB="0"/>
                </a:tc>
              </a:tr>
              <a:tr h="361440">
                <a:tc gridSpan="5">
                  <a:txBody>
                    <a:bodyPr/>
                    <a:lstStyle/>
                    <a:p>
                      <a:pPr marL="0" marR="0">
                        <a:lnSpc>
                          <a:spcPct val="150000"/>
                        </a:lnSpc>
                        <a:spcBef>
                          <a:spcPts val="0"/>
                        </a:spcBef>
                        <a:spcAft>
                          <a:spcPts val="0"/>
                        </a:spcAft>
                      </a:pPr>
                      <a:r>
                        <a:rPr lang="en-US" sz="1400" dirty="0" smtClean="0">
                          <a:effectLst/>
                          <a:latin typeface="Calibri"/>
                          <a:ea typeface="Calibri"/>
                          <a:cs typeface="Times New Roman"/>
                        </a:rPr>
                        <a:t>TOTAL MONEY</a:t>
                      </a:r>
                      <a:r>
                        <a:rPr lang="en-US" sz="1400" baseline="0" dirty="0" smtClean="0">
                          <a:effectLst/>
                          <a:latin typeface="Calibri"/>
                          <a:ea typeface="Calibri"/>
                          <a:cs typeface="Times New Roman"/>
                        </a:rPr>
                        <a:t> LEFT AT THE END OF THE YEAR:  </a:t>
                      </a:r>
                      <a:r>
                        <a:rPr lang="en-US" sz="1600" baseline="0" dirty="0" smtClean="0">
                          <a:solidFill>
                            <a:srgbClr val="FF0000"/>
                          </a:solidFill>
                          <a:effectLst/>
                          <a:latin typeface="Calibri"/>
                          <a:ea typeface="Calibri"/>
                          <a:cs typeface="Times New Roman"/>
                        </a:rPr>
                        <a:t>1887</a:t>
                      </a:r>
                      <a:endParaRPr lang="en-US" sz="1600" dirty="0">
                        <a:solidFill>
                          <a:srgbClr val="FF000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endParaRPr lang="en-US" sz="1400" b="1"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0" y="0"/>
            <a:ext cx="48006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Remember to carry over your profit from the previous year. Are you going to gamble it all or save $500 for expenses?</a:t>
            </a:r>
            <a:endParaRPr lang="en-US" b="1" dirty="0"/>
          </a:p>
        </p:txBody>
      </p:sp>
      <p:sp>
        <p:nvSpPr>
          <p:cNvPr id="2" name="Rectangle 1"/>
          <p:cNvSpPr/>
          <p:nvPr/>
        </p:nvSpPr>
        <p:spPr>
          <a:xfrm>
            <a:off x="5638800" y="533400"/>
            <a:ext cx="1219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38800" y="4013860"/>
            <a:ext cx="12597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1219200"/>
            <a:ext cx="3886200" cy="3733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Results for 1887</a:t>
            </a:r>
          </a:p>
          <a:p>
            <a:pPr algn="ctr"/>
            <a:endParaRPr lang="en-US" dirty="0"/>
          </a:p>
          <a:p>
            <a:pPr algn="ctr"/>
            <a:r>
              <a:rPr lang="en-US" dirty="0" smtClean="0"/>
              <a:t>Nature deals a crushing blow to farmers.  After a hot, dry spring with little rain, a plague of grasshoppers attacks.  Most crops are badly damaged.  Cattle prices are very good.  Sheep prices are depressed but hog prices are good.</a:t>
            </a:r>
            <a:endParaRPr lang="en-US" dirty="0"/>
          </a:p>
        </p:txBody>
      </p:sp>
      <p:sp>
        <p:nvSpPr>
          <p:cNvPr id="9" name="Explosion 1 8"/>
          <p:cNvSpPr/>
          <p:nvPr/>
        </p:nvSpPr>
        <p:spPr>
          <a:xfrm>
            <a:off x="2348840" y="4191000"/>
            <a:ext cx="4648200" cy="2743200"/>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Oh No!  The railroad raises its rates $100.  Now deduct $600 from your profit</a:t>
            </a:r>
            <a:endParaRPr lang="en-US" dirty="0"/>
          </a:p>
        </p:txBody>
      </p:sp>
    </p:spTree>
    <p:extLst>
      <p:ext uri="{BB962C8B-B14F-4D97-AF65-F5344CB8AC3E}">
        <p14:creationId xmlns:p14="http://schemas.microsoft.com/office/powerpoint/2010/main" val="17188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31554634"/>
              </p:ext>
            </p:extLst>
          </p:nvPr>
        </p:nvGraphicFramePr>
        <p:xfrm>
          <a:off x="1" y="-4316"/>
          <a:ext cx="9143998" cy="6862320"/>
        </p:xfrm>
        <a:graphic>
          <a:graphicData uri="http://schemas.openxmlformats.org/drawingml/2006/table">
            <a:tbl>
              <a:tblPr firstRow="1" firstCol="1" bandRow="1">
                <a:tableStyleId>{3C2FFA5D-87B4-456A-9821-1D502468CF0F}</a:tableStyleId>
              </a:tblPr>
              <a:tblGrid>
                <a:gridCol w="1524000"/>
                <a:gridCol w="1156143"/>
                <a:gridCol w="1418895"/>
                <a:gridCol w="1497723"/>
                <a:gridCol w="1340068"/>
                <a:gridCol w="2207169"/>
              </a:tblGrid>
              <a:tr h="537480">
                <a:tc>
                  <a:txBody>
                    <a:bodyPr/>
                    <a:lstStyle/>
                    <a:p>
                      <a:pPr marL="0" marR="0">
                        <a:spcBef>
                          <a:spcPts val="0"/>
                        </a:spcBef>
                        <a:spcAft>
                          <a:spcPts val="0"/>
                        </a:spcAft>
                      </a:pPr>
                      <a:r>
                        <a:rPr lang="en-US" sz="1400" b="1" dirty="0" smtClean="0">
                          <a:effectLst/>
                          <a:latin typeface="Calibri"/>
                          <a:ea typeface="Calibri"/>
                          <a:cs typeface="Times New Roman"/>
                        </a:rPr>
                        <a:t>A Crop</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dirty="0">
                          <a:effectLst/>
                          <a:latin typeface="Calibri"/>
                          <a:ea typeface="Calibri"/>
                          <a:cs typeface="Times New Roman"/>
                        </a:rPr>
                        <a:t>B # of Acres of that Crop</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Calibri"/>
                          <a:ea typeface="Calibri"/>
                          <a:cs typeface="Times New Roman"/>
                        </a:rPr>
                        <a:t>C Cost per Acre</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bg2"/>
                          </a:solidFill>
                          <a:effectLst/>
                          <a:latin typeface="Calibri"/>
                          <a:ea typeface="Calibri"/>
                          <a:cs typeface="Times New Roman"/>
                        </a:rPr>
                        <a:t>D Total Cost of Crop</a:t>
                      </a:r>
                      <a:endParaRPr lang="en-US" sz="1400" dirty="0">
                        <a:solidFill>
                          <a:schemeClr val="bg2"/>
                        </a:solidFill>
                        <a:effectLst/>
                        <a:latin typeface="Calibri"/>
                        <a:ea typeface="Calibri"/>
                        <a:cs typeface="Times New Roman"/>
                      </a:endParaRPr>
                    </a:p>
                  </a:txBody>
                  <a:tcPr marL="68580" marR="68580" marT="0" marB="0">
                    <a:solidFill>
                      <a:srgbClr val="FFFF00"/>
                    </a:solidFill>
                  </a:tcPr>
                </a:tc>
                <a:tc>
                  <a:txBody>
                    <a:bodyPr/>
                    <a:lstStyle/>
                    <a:p>
                      <a:pPr marL="0" marR="0">
                        <a:spcBef>
                          <a:spcPts val="0"/>
                        </a:spcBef>
                        <a:spcAft>
                          <a:spcPts val="0"/>
                        </a:spcAft>
                      </a:pPr>
                      <a:r>
                        <a:rPr lang="en-US" sz="1400" b="1" dirty="0">
                          <a:effectLst/>
                          <a:latin typeface="Calibri"/>
                          <a:ea typeface="Calibri"/>
                          <a:cs typeface="Times New Roman"/>
                        </a:rPr>
                        <a:t>E Return </a:t>
                      </a:r>
                      <a:r>
                        <a:rPr lang="en-US" sz="1400" b="1" dirty="0" smtClean="0">
                          <a:effectLst/>
                          <a:latin typeface="Calibri"/>
                          <a:ea typeface="Calibri"/>
                          <a:cs typeface="Times New Roman"/>
                        </a:rPr>
                        <a:t>on</a:t>
                      </a:r>
                      <a:r>
                        <a:rPr lang="en-US" sz="1400" b="1" baseline="0" dirty="0" smtClean="0">
                          <a:effectLst/>
                          <a:latin typeface="Calibri"/>
                          <a:ea typeface="Calibri"/>
                          <a:cs typeface="Times New Roman"/>
                        </a:rPr>
                        <a:t> Investment</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Calibri"/>
                          <a:ea typeface="Calibri"/>
                          <a:cs typeface="Times New Roman"/>
                        </a:rPr>
                        <a:t>F Profit (= Total Cost of Crop X Return)</a:t>
                      </a:r>
                      <a:endParaRPr lang="en-US" sz="1400">
                        <a:effectLst/>
                        <a:latin typeface="Calibri"/>
                        <a:ea typeface="Calibri"/>
                        <a:cs typeface="Times New Roman"/>
                      </a:endParaRPr>
                    </a:p>
                  </a:txBody>
                  <a:tcPr marL="68580" marR="68580" marT="0" marB="0"/>
                </a:tc>
              </a:tr>
              <a:tr h="361440">
                <a:tc>
                  <a:txBody>
                    <a:bodyPr/>
                    <a:lstStyle/>
                    <a:p>
                      <a:pPr marL="0" marR="0">
                        <a:lnSpc>
                          <a:spcPct val="150000"/>
                        </a:lnSpc>
                        <a:spcBef>
                          <a:spcPts val="0"/>
                        </a:spcBef>
                        <a:spcAft>
                          <a:spcPts val="0"/>
                        </a:spcAft>
                      </a:pPr>
                      <a:r>
                        <a:rPr lang="en-US" sz="1400">
                          <a:effectLst/>
                          <a:latin typeface="Calibri"/>
                          <a:ea typeface="Calibri"/>
                          <a:cs typeface="Times New Roman"/>
                        </a:rPr>
                        <a:t>CORN</a:t>
                      </a:r>
                    </a:p>
                  </a:txBody>
                  <a:tcPr marL="68580" marR="68580" marT="0" marB="0"/>
                </a:tc>
                <a:tc>
                  <a:txBody>
                    <a:bodyPr/>
                    <a:lstStyle/>
                    <a:p>
                      <a:pPr marL="0" marR="0" algn="r">
                        <a:lnSpc>
                          <a:spcPct val="150000"/>
                        </a:lnSpc>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3</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BEANS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3</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WHEAT</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0</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BARLEY</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0</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OATS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0</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FIELD HAY</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$1</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TOBACCO</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$10</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FIELD PEAS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3</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537480">
                <a:tc>
                  <a:txBody>
                    <a:bodyPr/>
                    <a:lstStyle/>
                    <a:p>
                      <a:pPr marL="0" marR="0">
                        <a:spcBef>
                          <a:spcPts val="0"/>
                        </a:spcBef>
                        <a:spcAft>
                          <a:spcPts val="0"/>
                        </a:spcAft>
                      </a:pPr>
                      <a:r>
                        <a:rPr lang="en-US" sz="1400" b="1">
                          <a:effectLst/>
                          <a:latin typeface="Calibri"/>
                          <a:ea typeface="Calibri"/>
                          <a:cs typeface="Times New Roman"/>
                        </a:rPr>
                        <a:t>ANIMALS</a:t>
                      </a:r>
                      <a:endParaRPr lang="en-US" sz="140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 of Animals</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a:effectLst/>
                          <a:latin typeface="Calibri"/>
                          <a:ea typeface="Calibri"/>
                          <a:cs typeface="Times New Roman"/>
                        </a:rPr>
                        <a:t>Cost Per Animal</a:t>
                      </a:r>
                      <a:endParaRPr lang="en-US" sz="140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Total Cost of Animals</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Return on your Investment</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Profit (= Total cost of animals X Return)</a:t>
                      </a:r>
                      <a:endParaRPr lang="en-US" sz="1400" dirty="0">
                        <a:effectLst/>
                        <a:latin typeface="Calibri"/>
                        <a:ea typeface="Calibri"/>
                        <a:cs typeface="Times New Roman"/>
                      </a:endParaRPr>
                    </a:p>
                  </a:txBody>
                  <a:tcPr marL="68580" marR="68580" marT="0" marB="0">
                    <a:solidFill>
                      <a:schemeClr val="accent1"/>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CATTLE</a:t>
                      </a:r>
                    </a:p>
                  </a:txBody>
                  <a:tcPr marL="68580" marR="68580" marT="0" marB="0"/>
                </a:tc>
                <a:tc>
                  <a:txBody>
                    <a:bodyPr/>
                    <a:lstStyle/>
                    <a:p>
                      <a:pPr marL="0" marR="0" algn="r">
                        <a:lnSpc>
                          <a:spcPct val="150000"/>
                        </a:lnSpc>
                        <a:spcBef>
                          <a:spcPts val="0"/>
                        </a:spcBef>
                        <a:spcAft>
                          <a:spcPts val="0"/>
                        </a:spcAft>
                      </a:pPr>
                      <a:r>
                        <a:rPr lang="en-US" sz="1400" dirty="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$10</a:t>
                      </a:r>
                      <a:endParaRPr lang="en-US" sz="14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SHEEP</a:t>
                      </a:r>
                    </a:p>
                  </a:txBody>
                  <a:tcPr marL="68580" marR="68580" marT="0" marB="0"/>
                </a:tc>
                <a:tc>
                  <a:txBody>
                    <a:bodyPr/>
                    <a:lstStyle/>
                    <a:p>
                      <a:pPr marL="0" marR="0" algn="r">
                        <a:lnSpc>
                          <a:spcPct val="150000"/>
                        </a:lnSpc>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$5</a:t>
                      </a:r>
                      <a:endParaRPr lang="en-US" sz="14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HOGS</a:t>
                      </a:r>
                    </a:p>
                  </a:txBody>
                  <a:tcPr marL="68580" marR="68580" marT="0" marB="0"/>
                </a:tc>
                <a:tc>
                  <a:txBody>
                    <a:bodyPr/>
                    <a:lstStyle/>
                    <a:p>
                      <a:pPr marL="0" marR="0" algn="r">
                        <a:lnSpc>
                          <a:spcPct val="150000"/>
                        </a:lnSpc>
                        <a:spcBef>
                          <a:spcPts val="0"/>
                        </a:spcBef>
                        <a:spcAft>
                          <a:spcPts val="0"/>
                        </a:spcAft>
                      </a:pPr>
                      <a:r>
                        <a:rPr lang="en-US" sz="1400" dirty="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0</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STARTING CAPITAL </a:t>
                      </a:r>
                      <a:r>
                        <a:rPr lang="en-US" sz="1400" dirty="0" smtClean="0">
                          <a:effectLst/>
                          <a:latin typeface="Calibri"/>
                          <a:ea typeface="Calibri"/>
                          <a:cs typeface="Times New Roman"/>
                        </a:rPr>
                        <a:t>(from</a:t>
                      </a:r>
                      <a:r>
                        <a:rPr lang="en-US" sz="1400" baseline="0" dirty="0" smtClean="0">
                          <a:effectLst/>
                          <a:latin typeface="Calibri"/>
                          <a:ea typeface="Calibri"/>
                          <a:cs typeface="Times New Roman"/>
                        </a:rPr>
                        <a:t> previous year)</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a:t>
                      </a:r>
                      <a:endParaRPr lang="en-US" sz="1400" b="1" dirty="0">
                        <a:effectLst/>
                        <a:latin typeface="Calibri"/>
                        <a:ea typeface="Calibri"/>
                        <a:cs typeface="Times New Roman"/>
                      </a:endParaRPr>
                    </a:p>
                  </a:txBody>
                  <a:tcPr marL="68580" marR="68580" marT="0" marB="0"/>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SUBTRACT TOTAL COSTS OF CROPS AND ANIMALS (add up column D)</a:t>
                      </a:r>
                    </a:p>
                  </a:txBody>
                  <a:tcPr marL="68580" marR="68580" marT="0" marB="0">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a:effectLst/>
                          <a:latin typeface="Calibri"/>
                          <a:ea typeface="Calibri"/>
                          <a:cs typeface="Times New Roman"/>
                        </a:rPr>
                        <a:t>-</a:t>
                      </a:r>
                    </a:p>
                  </a:txBody>
                  <a:tcPr marL="68580" marR="68580" marT="0" marB="0">
                    <a:solidFill>
                      <a:srgbClr val="FFFF00"/>
                    </a:solidFill>
                  </a:tcPr>
                </a:tc>
              </a:tr>
              <a:tr h="361440">
                <a:tc gridSpan="5">
                  <a:txBody>
                    <a:bodyPr/>
                    <a:lstStyle/>
                    <a:p>
                      <a:pPr marL="0" marR="0">
                        <a:lnSpc>
                          <a:spcPct val="150000"/>
                        </a:lnSpc>
                        <a:spcBef>
                          <a:spcPts val="0"/>
                        </a:spcBef>
                        <a:spcAft>
                          <a:spcPts val="0"/>
                        </a:spcAft>
                      </a:pPr>
                      <a:r>
                        <a:rPr lang="en-US" sz="1400" dirty="0" smtClean="0">
                          <a:effectLst/>
                          <a:latin typeface="Calibri"/>
                          <a:ea typeface="Calibri"/>
                          <a:cs typeface="Times New Roman"/>
                        </a:rPr>
                        <a:t>PROFIT (add up all your profits on animals and crops) (add up column F)</a:t>
                      </a:r>
                      <a:endParaRPr lang="en-US" sz="1400" dirty="0">
                        <a:effectLst/>
                        <a:latin typeface="Calibri"/>
                        <a:ea typeface="Calibri"/>
                        <a:cs typeface="Times New Roman"/>
                      </a:endParaRPr>
                    </a:p>
                  </a:txBody>
                  <a:tcPr marL="68580" marR="68580" marT="0" marB="0">
                    <a:solidFill>
                      <a:schemeClr val="accent4">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a:t>
                      </a:r>
                      <a:endParaRPr lang="en-US" sz="1400" b="1" dirty="0">
                        <a:effectLst/>
                        <a:latin typeface="Calibri"/>
                        <a:ea typeface="Calibri"/>
                        <a:cs typeface="Times New Roman"/>
                      </a:endParaRPr>
                    </a:p>
                  </a:txBody>
                  <a:tcPr marL="68580" marR="68580" marT="0" marB="0">
                    <a:solidFill>
                      <a:schemeClr val="accent4">
                        <a:lumMod val="60000"/>
                        <a:lumOff val="40000"/>
                        <a:alpha val="40000"/>
                      </a:schemeClr>
                    </a:solidFill>
                  </a:tcPr>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SUBTRACT EXPENSES ($500.00 for shipping and living expenses)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-$600.00</a:t>
                      </a:r>
                      <a:endParaRPr lang="en-US" sz="1400" b="1" dirty="0">
                        <a:effectLst/>
                        <a:latin typeface="Calibri"/>
                        <a:ea typeface="Calibri"/>
                        <a:cs typeface="Times New Roman"/>
                      </a:endParaRPr>
                    </a:p>
                  </a:txBody>
                  <a:tcPr marL="68580" marR="68580" marT="0" marB="0"/>
                </a:tc>
              </a:tr>
              <a:tr h="361440">
                <a:tc gridSpan="5">
                  <a:txBody>
                    <a:bodyPr/>
                    <a:lstStyle/>
                    <a:p>
                      <a:pPr marL="0" marR="0">
                        <a:lnSpc>
                          <a:spcPct val="150000"/>
                        </a:lnSpc>
                        <a:spcBef>
                          <a:spcPts val="0"/>
                        </a:spcBef>
                        <a:spcAft>
                          <a:spcPts val="0"/>
                        </a:spcAft>
                      </a:pPr>
                      <a:r>
                        <a:rPr lang="en-US" sz="1400" dirty="0" smtClean="0">
                          <a:effectLst/>
                          <a:latin typeface="Calibri"/>
                          <a:ea typeface="Calibri"/>
                          <a:cs typeface="Times New Roman"/>
                        </a:rPr>
                        <a:t>TOTAL MONEY</a:t>
                      </a:r>
                      <a:r>
                        <a:rPr lang="en-US" sz="1400" baseline="0" dirty="0" smtClean="0">
                          <a:effectLst/>
                          <a:latin typeface="Calibri"/>
                          <a:ea typeface="Calibri"/>
                          <a:cs typeface="Times New Roman"/>
                        </a:rPr>
                        <a:t> LEFT AT THE END OF THE YEAR:  </a:t>
                      </a:r>
                      <a:r>
                        <a:rPr lang="en-US" sz="1600" baseline="0" dirty="0" smtClean="0">
                          <a:solidFill>
                            <a:srgbClr val="FF0000"/>
                          </a:solidFill>
                          <a:effectLst/>
                          <a:latin typeface="Calibri"/>
                          <a:ea typeface="Calibri"/>
                          <a:cs typeface="Times New Roman"/>
                        </a:rPr>
                        <a:t>1888</a:t>
                      </a:r>
                      <a:endParaRPr lang="en-US" sz="1600" dirty="0">
                        <a:solidFill>
                          <a:srgbClr val="FF000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endParaRPr lang="en-US" sz="1400" b="1"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0" y="0"/>
            <a:ext cx="48006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Remember to carry over your profit from the previous year. Are you going to gamble it all or save $600 for expenses?</a:t>
            </a:r>
            <a:endParaRPr lang="en-US" b="1" dirty="0"/>
          </a:p>
        </p:txBody>
      </p:sp>
      <p:sp>
        <p:nvSpPr>
          <p:cNvPr id="2" name="Rectangle 1"/>
          <p:cNvSpPr/>
          <p:nvPr/>
        </p:nvSpPr>
        <p:spPr>
          <a:xfrm>
            <a:off x="5638800" y="533400"/>
            <a:ext cx="1219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38800" y="4038600"/>
            <a:ext cx="12597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1219200"/>
            <a:ext cx="3886200" cy="3733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Results for 1888</a:t>
            </a:r>
          </a:p>
          <a:p>
            <a:pPr algn="ctr"/>
            <a:endParaRPr lang="en-US" dirty="0"/>
          </a:p>
          <a:p>
            <a:pPr algn="ctr"/>
            <a:r>
              <a:rPr lang="en-US" dirty="0" smtClean="0"/>
              <a:t>A serious drought destroyed the wheat, barley, oats, and tobacco crops.  Corn, beans, and field peas are in good condition thanks to irrigation systems in the west.  Sheep prices are low.  Hogs are infested with tapeworms.</a:t>
            </a:r>
            <a:endParaRPr lang="en-US" dirty="0"/>
          </a:p>
        </p:txBody>
      </p:sp>
      <p:sp>
        <p:nvSpPr>
          <p:cNvPr id="7" name="Explosion 1 6"/>
          <p:cNvSpPr/>
          <p:nvPr/>
        </p:nvSpPr>
        <p:spPr>
          <a:xfrm>
            <a:off x="2348840" y="4038600"/>
            <a:ext cx="4648200" cy="2895600"/>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Oh No!  You were late on your mortgage payment.  The bank charges you an extra $100 dollars.</a:t>
            </a:r>
            <a:endParaRPr lang="en-US" dirty="0"/>
          </a:p>
        </p:txBody>
      </p:sp>
    </p:spTree>
    <p:extLst>
      <p:ext uri="{BB962C8B-B14F-4D97-AF65-F5344CB8AC3E}">
        <p14:creationId xmlns:p14="http://schemas.microsoft.com/office/powerpoint/2010/main" val="1877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7849683"/>
              </p:ext>
            </p:extLst>
          </p:nvPr>
        </p:nvGraphicFramePr>
        <p:xfrm>
          <a:off x="1" y="-4316"/>
          <a:ext cx="9143998" cy="6862320"/>
        </p:xfrm>
        <a:graphic>
          <a:graphicData uri="http://schemas.openxmlformats.org/drawingml/2006/table">
            <a:tbl>
              <a:tblPr firstRow="1" firstCol="1" bandRow="1">
                <a:tableStyleId>{3C2FFA5D-87B4-456A-9821-1D502468CF0F}</a:tableStyleId>
              </a:tblPr>
              <a:tblGrid>
                <a:gridCol w="1524000"/>
                <a:gridCol w="1156143"/>
                <a:gridCol w="1418895"/>
                <a:gridCol w="1497723"/>
                <a:gridCol w="1340068"/>
                <a:gridCol w="2207169"/>
              </a:tblGrid>
              <a:tr h="537480">
                <a:tc>
                  <a:txBody>
                    <a:bodyPr/>
                    <a:lstStyle/>
                    <a:p>
                      <a:pPr marL="0" marR="0">
                        <a:spcBef>
                          <a:spcPts val="0"/>
                        </a:spcBef>
                        <a:spcAft>
                          <a:spcPts val="0"/>
                        </a:spcAft>
                      </a:pPr>
                      <a:r>
                        <a:rPr lang="en-US" sz="1400" b="1" dirty="0" smtClean="0">
                          <a:effectLst/>
                          <a:latin typeface="Calibri"/>
                          <a:ea typeface="Calibri"/>
                          <a:cs typeface="Times New Roman"/>
                        </a:rPr>
                        <a:t>A Crop</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dirty="0">
                          <a:effectLst/>
                          <a:latin typeface="Calibri"/>
                          <a:ea typeface="Calibri"/>
                          <a:cs typeface="Times New Roman"/>
                        </a:rPr>
                        <a:t>B # of Acres of that Crop</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Calibri"/>
                          <a:ea typeface="Calibri"/>
                          <a:cs typeface="Times New Roman"/>
                        </a:rPr>
                        <a:t>C Cost per Acre</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bg2"/>
                          </a:solidFill>
                          <a:effectLst/>
                          <a:latin typeface="Calibri"/>
                          <a:ea typeface="Calibri"/>
                          <a:cs typeface="Times New Roman"/>
                        </a:rPr>
                        <a:t>D Total Cost of Crop</a:t>
                      </a:r>
                      <a:endParaRPr lang="en-US" sz="1400" dirty="0">
                        <a:solidFill>
                          <a:schemeClr val="bg2"/>
                        </a:solidFill>
                        <a:effectLst/>
                        <a:latin typeface="Calibri"/>
                        <a:ea typeface="Calibri"/>
                        <a:cs typeface="Times New Roman"/>
                      </a:endParaRPr>
                    </a:p>
                  </a:txBody>
                  <a:tcPr marL="68580" marR="68580" marT="0" marB="0">
                    <a:solidFill>
                      <a:srgbClr val="FFFF00"/>
                    </a:solidFill>
                  </a:tcPr>
                </a:tc>
                <a:tc>
                  <a:txBody>
                    <a:bodyPr/>
                    <a:lstStyle/>
                    <a:p>
                      <a:pPr marL="0" marR="0">
                        <a:spcBef>
                          <a:spcPts val="0"/>
                        </a:spcBef>
                        <a:spcAft>
                          <a:spcPts val="0"/>
                        </a:spcAft>
                      </a:pPr>
                      <a:r>
                        <a:rPr lang="en-US" sz="1400" b="1" dirty="0">
                          <a:effectLst/>
                          <a:latin typeface="Calibri"/>
                          <a:ea typeface="Calibri"/>
                          <a:cs typeface="Times New Roman"/>
                        </a:rPr>
                        <a:t>E Return </a:t>
                      </a:r>
                      <a:r>
                        <a:rPr lang="en-US" sz="1400" b="1" dirty="0" smtClean="0">
                          <a:effectLst/>
                          <a:latin typeface="Calibri"/>
                          <a:ea typeface="Calibri"/>
                          <a:cs typeface="Times New Roman"/>
                        </a:rPr>
                        <a:t>on</a:t>
                      </a:r>
                      <a:r>
                        <a:rPr lang="en-US" sz="1400" b="1" baseline="0" dirty="0" smtClean="0">
                          <a:effectLst/>
                          <a:latin typeface="Calibri"/>
                          <a:ea typeface="Calibri"/>
                          <a:cs typeface="Times New Roman"/>
                        </a:rPr>
                        <a:t> Investment</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b="1">
                          <a:effectLst/>
                          <a:latin typeface="Calibri"/>
                          <a:ea typeface="Calibri"/>
                          <a:cs typeface="Times New Roman"/>
                        </a:rPr>
                        <a:t>F Profit (= Total Cost of Crop X Return)</a:t>
                      </a:r>
                      <a:endParaRPr lang="en-US" sz="1400">
                        <a:effectLst/>
                        <a:latin typeface="Calibri"/>
                        <a:ea typeface="Calibri"/>
                        <a:cs typeface="Times New Roman"/>
                      </a:endParaRPr>
                    </a:p>
                  </a:txBody>
                  <a:tcPr marL="68580" marR="68580" marT="0" marB="0"/>
                </a:tc>
              </a:tr>
              <a:tr h="361440">
                <a:tc>
                  <a:txBody>
                    <a:bodyPr/>
                    <a:lstStyle/>
                    <a:p>
                      <a:pPr marL="0" marR="0">
                        <a:lnSpc>
                          <a:spcPct val="150000"/>
                        </a:lnSpc>
                        <a:spcBef>
                          <a:spcPts val="0"/>
                        </a:spcBef>
                        <a:spcAft>
                          <a:spcPts val="0"/>
                        </a:spcAft>
                      </a:pPr>
                      <a:r>
                        <a:rPr lang="en-US" sz="1400">
                          <a:effectLst/>
                          <a:latin typeface="Calibri"/>
                          <a:ea typeface="Calibri"/>
                          <a:cs typeface="Times New Roman"/>
                        </a:rPr>
                        <a:t>CORN</a:t>
                      </a:r>
                    </a:p>
                  </a:txBody>
                  <a:tcPr marL="68580" marR="68580" marT="0" marB="0"/>
                </a:tc>
                <a:tc>
                  <a:txBody>
                    <a:bodyPr/>
                    <a:lstStyle/>
                    <a:p>
                      <a:pPr marL="0" marR="0" algn="r">
                        <a:lnSpc>
                          <a:spcPct val="150000"/>
                        </a:lnSpc>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BEANS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WHEAT</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BARLEY</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OATS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$2</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FIELD HAY</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$1</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1</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TOBACCO</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$10</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FIELD PEAS</a:t>
                      </a:r>
                    </a:p>
                  </a:txBody>
                  <a:tcPr marL="68580" marR="68580" marT="0" marB="0"/>
                </a:tc>
                <a:tc>
                  <a:txBody>
                    <a:bodyPr/>
                    <a:lstStyle/>
                    <a:p>
                      <a:pPr marL="0" marR="0" algn="r">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2</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537480">
                <a:tc>
                  <a:txBody>
                    <a:bodyPr/>
                    <a:lstStyle/>
                    <a:p>
                      <a:pPr marL="0" marR="0">
                        <a:spcBef>
                          <a:spcPts val="0"/>
                        </a:spcBef>
                        <a:spcAft>
                          <a:spcPts val="0"/>
                        </a:spcAft>
                      </a:pPr>
                      <a:r>
                        <a:rPr lang="en-US" sz="1400" b="1">
                          <a:effectLst/>
                          <a:latin typeface="Calibri"/>
                          <a:ea typeface="Calibri"/>
                          <a:cs typeface="Times New Roman"/>
                        </a:rPr>
                        <a:t>ANIMALS</a:t>
                      </a:r>
                      <a:endParaRPr lang="en-US" sz="140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 of Animals</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a:effectLst/>
                          <a:latin typeface="Calibri"/>
                          <a:ea typeface="Calibri"/>
                          <a:cs typeface="Times New Roman"/>
                        </a:rPr>
                        <a:t>Cost Per Animal</a:t>
                      </a:r>
                      <a:endParaRPr lang="en-US" sz="140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Total Cost of Animals</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Return on your Investment</a:t>
                      </a:r>
                      <a:endParaRPr lang="en-US" sz="1400" dirty="0">
                        <a:effectLst/>
                        <a:latin typeface="Calibri"/>
                        <a:ea typeface="Calibri"/>
                        <a:cs typeface="Times New Roman"/>
                      </a:endParaRPr>
                    </a:p>
                  </a:txBody>
                  <a:tcPr marL="68580" marR="68580" marT="0" marB="0">
                    <a:solidFill>
                      <a:schemeClr val="accent1"/>
                    </a:solidFill>
                  </a:tcPr>
                </a:tc>
                <a:tc>
                  <a:txBody>
                    <a:bodyPr/>
                    <a:lstStyle/>
                    <a:p>
                      <a:pPr marL="0" marR="0">
                        <a:spcBef>
                          <a:spcPts val="0"/>
                        </a:spcBef>
                        <a:spcAft>
                          <a:spcPts val="0"/>
                        </a:spcAft>
                      </a:pPr>
                      <a:r>
                        <a:rPr lang="en-US" sz="1400" b="1" dirty="0">
                          <a:effectLst/>
                          <a:latin typeface="Calibri"/>
                          <a:ea typeface="Calibri"/>
                          <a:cs typeface="Times New Roman"/>
                        </a:rPr>
                        <a:t>Profit (= Total cost of animals X Return)</a:t>
                      </a:r>
                      <a:endParaRPr lang="en-US" sz="1400" dirty="0">
                        <a:effectLst/>
                        <a:latin typeface="Calibri"/>
                        <a:ea typeface="Calibri"/>
                        <a:cs typeface="Times New Roman"/>
                      </a:endParaRPr>
                    </a:p>
                  </a:txBody>
                  <a:tcPr marL="68580" marR="68580" marT="0" marB="0">
                    <a:solidFill>
                      <a:schemeClr val="accent1"/>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CATTLE</a:t>
                      </a:r>
                    </a:p>
                  </a:txBody>
                  <a:tcPr marL="68580" marR="68580" marT="0" marB="0"/>
                </a:tc>
                <a:tc>
                  <a:txBody>
                    <a:bodyPr/>
                    <a:lstStyle/>
                    <a:p>
                      <a:pPr marL="0" marR="0" algn="r">
                        <a:lnSpc>
                          <a:spcPct val="150000"/>
                        </a:lnSpc>
                        <a:spcBef>
                          <a:spcPts val="0"/>
                        </a:spcBef>
                        <a:spcAft>
                          <a:spcPts val="0"/>
                        </a:spcAft>
                      </a:pPr>
                      <a:r>
                        <a:rPr lang="en-US" sz="1400" dirty="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$10</a:t>
                      </a:r>
                      <a:endParaRPr lang="en-US" sz="14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0</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SHEEP</a:t>
                      </a:r>
                    </a:p>
                  </a:txBody>
                  <a:tcPr marL="68580" marR="68580" marT="0" marB="0"/>
                </a:tc>
                <a:tc>
                  <a:txBody>
                    <a:bodyPr/>
                    <a:lstStyle/>
                    <a:p>
                      <a:pPr marL="0" marR="0" algn="r">
                        <a:lnSpc>
                          <a:spcPct val="150000"/>
                        </a:lnSpc>
                        <a:spcBef>
                          <a:spcPts val="0"/>
                        </a:spcBef>
                        <a:spcAft>
                          <a:spcPts val="0"/>
                        </a:spcAft>
                      </a:pPr>
                      <a:r>
                        <a:rPr lang="en-US" sz="140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dirty="0">
                          <a:effectLst/>
                          <a:latin typeface="Calibri"/>
                          <a:ea typeface="Calibri"/>
                          <a:cs typeface="Times New Roman"/>
                        </a:rPr>
                        <a:t>$5</a:t>
                      </a:r>
                      <a:endParaRPr lang="en-US" sz="14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3</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a:txBody>
                    <a:bodyPr/>
                    <a:lstStyle/>
                    <a:p>
                      <a:pPr marL="0" marR="0">
                        <a:lnSpc>
                          <a:spcPct val="150000"/>
                        </a:lnSpc>
                        <a:spcBef>
                          <a:spcPts val="0"/>
                        </a:spcBef>
                        <a:spcAft>
                          <a:spcPts val="0"/>
                        </a:spcAft>
                      </a:pPr>
                      <a:r>
                        <a:rPr lang="en-US" sz="1400">
                          <a:effectLst/>
                          <a:latin typeface="Calibri"/>
                          <a:ea typeface="Calibri"/>
                          <a:cs typeface="Times New Roman"/>
                        </a:rPr>
                        <a:t>HOGS</a:t>
                      </a:r>
                    </a:p>
                  </a:txBody>
                  <a:tcPr marL="68580" marR="68580" marT="0" marB="0"/>
                </a:tc>
                <a:tc>
                  <a:txBody>
                    <a:bodyPr/>
                    <a:lstStyle/>
                    <a:p>
                      <a:pPr marL="0" marR="0" algn="r">
                        <a:lnSpc>
                          <a:spcPct val="150000"/>
                        </a:lnSpc>
                        <a:spcBef>
                          <a:spcPts val="0"/>
                        </a:spcBef>
                        <a:spcAft>
                          <a:spcPts val="0"/>
                        </a:spcAft>
                      </a:pPr>
                      <a:r>
                        <a:rPr lang="en-US" sz="1400" dirty="0">
                          <a:effectLst/>
                          <a:latin typeface="Calibri"/>
                          <a:ea typeface="Calibri"/>
                          <a:cs typeface="Times New Roman"/>
                        </a:rPr>
                        <a:t>x</a:t>
                      </a:r>
                    </a:p>
                  </a:txBody>
                  <a:tcPr marL="68580" marR="68580" marT="0" marB="0"/>
                </a:tc>
                <a:tc>
                  <a:txBody>
                    <a:bodyPr/>
                    <a:lstStyle/>
                    <a:p>
                      <a:pPr marL="0" marR="0">
                        <a:lnSpc>
                          <a:spcPct val="150000"/>
                        </a:lnSpc>
                        <a:spcBef>
                          <a:spcPts val="0"/>
                        </a:spcBef>
                        <a:spcAft>
                          <a:spcPts val="0"/>
                        </a:spcAft>
                      </a:pPr>
                      <a:r>
                        <a:rPr lang="en-US" sz="1400" b="1">
                          <a:effectLst/>
                          <a:latin typeface="Calibri"/>
                          <a:ea typeface="Calibri"/>
                          <a:cs typeface="Times New Roman"/>
                        </a:rPr>
                        <a:t>$5</a:t>
                      </a:r>
                      <a:endParaRPr lang="en-US" sz="14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400" dirty="0">
                          <a:effectLst/>
                          <a:latin typeface="Calibri"/>
                          <a:ea typeface="Calibri"/>
                          <a:cs typeface="Times New Roman"/>
                        </a:rPr>
                        <a:t>=</a:t>
                      </a:r>
                    </a:p>
                  </a:txBody>
                  <a:tcPr marL="68580" marR="68580" marT="0" marB="0">
                    <a:solidFill>
                      <a:srgbClr val="FFFF00"/>
                    </a:solidFill>
                  </a:tcPr>
                </a:tc>
                <a:tc>
                  <a:txBody>
                    <a:bodyPr/>
                    <a:lstStyle/>
                    <a:p>
                      <a:pPr marL="0" marR="0">
                        <a:spcBef>
                          <a:spcPts val="0"/>
                        </a:spcBef>
                        <a:spcAft>
                          <a:spcPts val="0"/>
                        </a:spcAft>
                      </a:pPr>
                      <a:r>
                        <a:rPr lang="en-US" sz="1600" b="1" dirty="0" smtClean="0">
                          <a:solidFill>
                            <a:srgbClr val="FF0000"/>
                          </a:solidFill>
                          <a:effectLst/>
                          <a:latin typeface="Calibri"/>
                          <a:ea typeface="Calibri"/>
                          <a:cs typeface="Times New Roman"/>
                        </a:rPr>
                        <a:t>0</a:t>
                      </a:r>
                      <a:endParaRPr lang="en-US" sz="1600" b="1" dirty="0">
                        <a:solidFill>
                          <a:srgbClr val="FF0000"/>
                        </a:solidFill>
                        <a:effectLst/>
                        <a:latin typeface="Calibri"/>
                        <a:ea typeface="Calibri"/>
                        <a:cs typeface="Times New Roman"/>
                      </a:endParaRPr>
                    </a:p>
                  </a:txBody>
                  <a:tcPr marL="68580" marR="68580" marT="0" marB="0">
                    <a:solidFill>
                      <a:schemeClr val="tx1">
                        <a:lumMod val="95000"/>
                      </a:schemeClr>
                    </a:solidFill>
                  </a:tcPr>
                </a:tc>
                <a:tc>
                  <a:txBody>
                    <a:bodyPr/>
                    <a:lstStyle/>
                    <a:p>
                      <a:pPr marL="0" marR="0">
                        <a:lnSpc>
                          <a:spcPct val="150000"/>
                        </a:lnSpc>
                        <a:spcBef>
                          <a:spcPts val="0"/>
                        </a:spcBef>
                        <a:spcAft>
                          <a:spcPts val="0"/>
                        </a:spcAft>
                      </a:pPr>
                      <a:r>
                        <a:rPr lang="en-US" sz="1400" dirty="0">
                          <a:effectLst/>
                          <a:latin typeface="Calibri"/>
                          <a:ea typeface="Calibri"/>
                          <a:cs typeface="Times New Roman"/>
                        </a:rPr>
                        <a:t> </a:t>
                      </a:r>
                    </a:p>
                  </a:txBody>
                  <a:tcPr marL="68580" marR="68580" marT="0" marB="0">
                    <a:solidFill>
                      <a:schemeClr val="accent4">
                        <a:lumMod val="40000"/>
                        <a:lumOff val="60000"/>
                      </a:schemeClr>
                    </a:solidFill>
                  </a:tcPr>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STARTING CAPITAL </a:t>
                      </a:r>
                      <a:r>
                        <a:rPr lang="en-US" sz="1400" dirty="0" smtClean="0">
                          <a:effectLst/>
                          <a:latin typeface="Calibri"/>
                          <a:ea typeface="Calibri"/>
                          <a:cs typeface="Times New Roman"/>
                        </a:rPr>
                        <a:t>(from</a:t>
                      </a:r>
                      <a:r>
                        <a:rPr lang="en-US" sz="1400" baseline="0" dirty="0" smtClean="0">
                          <a:effectLst/>
                          <a:latin typeface="Calibri"/>
                          <a:ea typeface="Calibri"/>
                          <a:cs typeface="Times New Roman"/>
                        </a:rPr>
                        <a:t> previous year)</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a:t>
                      </a:r>
                      <a:endParaRPr lang="en-US" sz="1400" b="1" dirty="0">
                        <a:effectLst/>
                        <a:latin typeface="Calibri"/>
                        <a:ea typeface="Calibri"/>
                        <a:cs typeface="Times New Roman"/>
                      </a:endParaRPr>
                    </a:p>
                  </a:txBody>
                  <a:tcPr marL="68580" marR="68580" marT="0" marB="0"/>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SUBTRACT TOTAL COSTS OF CROPS AND ANIMALS (add up column D)</a:t>
                      </a:r>
                    </a:p>
                  </a:txBody>
                  <a:tcPr marL="68580" marR="68580" marT="0" marB="0">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a:effectLst/>
                          <a:latin typeface="Calibri"/>
                          <a:ea typeface="Calibri"/>
                          <a:cs typeface="Times New Roman"/>
                        </a:rPr>
                        <a:t>-</a:t>
                      </a:r>
                    </a:p>
                  </a:txBody>
                  <a:tcPr marL="68580" marR="68580" marT="0" marB="0">
                    <a:solidFill>
                      <a:srgbClr val="FFFF00"/>
                    </a:solidFill>
                  </a:tcPr>
                </a:tc>
              </a:tr>
              <a:tr h="361440">
                <a:tc gridSpan="5">
                  <a:txBody>
                    <a:bodyPr/>
                    <a:lstStyle/>
                    <a:p>
                      <a:pPr marL="0" marR="0">
                        <a:lnSpc>
                          <a:spcPct val="150000"/>
                        </a:lnSpc>
                        <a:spcBef>
                          <a:spcPts val="0"/>
                        </a:spcBef>
                        <a:spcAft>
                          <a:spcPts val="0"/>
                        </a:spcAft>
                      </a:pPr>
                      <a:r>
                        <a:rPr lang="en-US" sz="1400" dirty="0" smtClean="0">
                          <a:effectLst/>
                          <a:latin typeface="Calibri"/>
                          <a:ea typeface="Calibri"/>
                          <a:cs typeface="Times New Roman"/>
                        </a:rPr>
                        <a:t>PROFIT (add up all your profits on animals and crops) (add up column F)</a:t>
                      </a:r>
                      <a:endParaRPr lang="en-US" sz="1400" dirty="0">
                        <a:effectLst/>
                        <a:latin typeface="Calibri"/>
                        <a:ea typeface="Calibri"/>
                        <a:cs typeface="Times New Roman"/>
                      </a:endParaRPr>
                    </a:p>
                  </a:txBody>
                  <a:tcPr marL="68580" marR="68580" marT="0" marB="0">
                    <a:solidFill>
                      <a:schemeClr val="accent4">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a:t>
                      </a:r>
                      <a:endParaRPr lang="en-US" sz="1400" b="1" dirty="0">
                        <a:effectLst/>
                        <a:latin typeface="Calibri"/>
                        <a:ea typeface="Calibri"/>
                        <a:cs typeface="Times New Roman"/>
                      </a:endParaRPr>
                    </a:p>
                  </a:txBody>
                  <a:tcPr marL="68580" marR="68580" marT="0" marB="0">
                    <a:solidFill>
                      <a:schemeClr val="accent4">
                        <a:lumMod val="60000"/>
                        <a:lumOff val="40000"/>
                        <a:alpha val="40000"/>
                      </a:schemeClr>
                    </a:solidFill>
                  </a:tcPr>
                </a:tc>
              </a:tr>
              <a:tr h="361440">
                <a:tc gridSpan="5">
                  <a:txBody>
                    <a:bodyPr/>
                    <a:lstStyle/>
                    <a:p>
                      <a:pPr marL="0" marR="0">
                        <a:lnSpc>
                          <a:spcPct val="150000"/>
                        </a:lnSpc>
                        <a:spcBef>
                          <a:spcPts val="0"/>
                        </a:spcBef>
                        <a:spcAft>
                          <a:spcPts val="0"/>
                        </a:spcAft>
                      </a:pPr>
                      <a:r>
                        <a:rPr lang="en-US" sz="1400" dirty="0">
                          <a:effectLst/>
                          <a:latin typeface="Calibri"/>
                          <a:ea typeface="Calibri"/>
                          <a:cs typeface="Times New Roman"/>
                        </a:rPr>
                        <a:t>SUBTRACT EXPENSES </a:t>
                      </a:r>
                      <a:r>
                        <a:rPr lang="en-US" sz="1400" dirty="0" smtClean="0">
                          <a:effectLst/>
                          <a:latin typeface="Calibri"/>
                          <a:ea typeface="Calibri"/>
                          <a:cs typeface="Times New Roman"/>
                        </a:rPr>
                        <a:t>($600.00 </a:t>
                      </a:r>
                      <a:r>
                        <a:rPr lang="en-US" sz="1400" dirty="0">
                          <a:effectLst/>
                          <a:latin typeface="Calibri"/>
                          <a:ea typeface="Calibri"/>
                          <a:cs typeface="Times New Roman"/>
                        </a:rPr>
                        <a:t>for shipping and living expenses)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US" sz="1400" b="1" dirty="0" smtClean="0">
                          <a:effectLst/>
                          <a:latin typeface="Calibri"/>
                          <a:ea typeface="Calibri"/>
                          <a:cs typeface="Times New Roman"/>
                        </a:rPr>
                        <a:t>-$600.00</a:t>
                      </a:r>
                      <a:endParaRPr lang="en-US" sz="1400" b="1" dirty="0">
                        <a:effectLst/>
                        <a:latin typeface="Calibri"/>
                        <a:ea typeface="Calibri"/>
                        <a:cs typeface="Times New Roman"/>
                      </a:endParaRPr>
                    </a:p>
                  </a:txBody>
                  <a:tcPr marL="68580" marR="68580" marT="0" marB="0"/>
                </a:tc>
              </a:tr>
              <a:tr h="361440">
                <a:tc gridSpan="5">
                  <a:txBody>
                    <a:bodyPr/>
                    <a:lstStyle/>
                    <a:p>
                      <a:pPr marL="0" marR="0">
                        <a:lnSpc>
                          <a:spcPct val="150000"/>
                        </a:lnSpc>
                        <a:spcBef>
                          <a:spcPts val="0"/>
                        </a:spcBef>
                        <a:spcAft>
                          <a:spcPts val="0"/>
                        </a:spcAft>
                      </a:pPr>
                      <a:r>
                        <a:rPr lang="en-US" sz="1400" dirty="0" smtClean="0">
                          <a:effectLst/>
                          <a:latin typeface="Calibri"/>
                          <a:ea typeface="Calibri"/>
                          <a:cs typeface="Times New Roman"/>
                        </a:rPr>
                        <a:t>TOTAL MONEY</a:t>
                      </a:r>
                      <a:r>
                        <a:rPr lang="en-US" sz="1400" baseline="0" dirty="0" smtClean="0">
                          <a:effectLst/>
                          <a:latin typeface="Calibri"/>
                          <a:ea typeface="Calibri"/>
                          <a:cs typeface="Times New Roman"/>
                        </a:rPr>
                        <a:t> LEFT AT THE END OF THE YEAR:  </a:t>
                      </a:r>
                      <a:r>
                        <a:rPr lang="en-US" sz="1600" baseline="0" dirty="0" smtClean="0">
                          <a:solidFill>
                            <a:srgbClr val="FF0000"/>
                          </a:solidFill>
                          <a:effectLst/>
                          <a:latin typeface="Calibri"/>
                          <a:ea typeface="Calibri"/>
                          <a:cs typeface="Times New Roman"/>
                        </a:rPr>
                        <a:t>1889</a:t>
                      </a:r>
                      <a:endParaRPr lang="en-US" sz="1600" dirty="0">
                        <a:solidFill>
                          <a:srgbClr val="FF000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endParaRPr lang="en-US" sz="1400" b="1"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0" y="0"/>
            <a:ext cx="48006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Remember to carry over your profit from the previous year. Are you going to gamble it all or save $600 for expenses?</a:t>
            </a:r>
            <a:endParaRPr lang="en-US" b="1" dirty="0"/>
          </a:p>
        </p:txBody>
      </p:sp>
      <p:sp>
        <p:nvSpPr>
          <p:cNvPr id="2" name="Rectangle 1"/>
          <p:cNvSpPr/>
          <p:nvPr/>
        </p:nvSpPr>
        <p:spPr>
          <a:xfrm>
            <a:off x="5638800" y="533400"/>
            <a:ext cx="1219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18513" y="4038600"/>
            <a:ext cx="12597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1219200"/>
            <a:ext cx="3886200" cy="3733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Results for 1889</a:t>
            </a:r>
          </a:p>
          <a:p>
            <a:pPr algn="ctr"/>
            <a:endParaRPr lang="en-US" dirty="0"/>
          </a:p>
          <a:p>
            <a:pPr algn="ctr"/>
            <a:r>
              <a:rPr lang="en-US" dirty="0" smtClean="0"/>
              <a:t>A good spring season of rain brought about abundant crops this year of wheat, barley, oats, and tobacco.  Corn and beans were plentiful while field hay and field peas suffered from overproduction.  Cattle and hogs suffered from disease but sheep are at an all-time high.</a:t>
            </a:r>
            <a:endParaRPr lang="en-US" dirty="0"/>
          </a:p>
        </p:txBody>
      </p:sp>
    </p:spTree>
    <p:extLst>
      <p:ext uri="{BB962C8B-B14F-4D97-AF65-F5344CB8AC3E}">
        <p14:creationId xmlns:p14="http://schemas.microsoft.com/office/powerpoint/2010/main" val="1877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315200" cy="838200"/>
          </a:xfrm>
        </p:spPr>
        <p:txBody>
          <a:bodyPr>
            <a:normAutofit fontScale="90000"/>
          </a:bodyPr>
          <a:lstStyle/>
          <a:p>
            <a:r>
              <a:rPr lang="en-US" dirty="0" smtClean="0"/>
              <a:t>Debriefing:  The Farming Game</a:t>
            </a:r>
            <a:endParaRPr lang="en-US" dirty="0"/>
          </a:p>
        </p:txBody>
      </p:sp>
      <p:sp>
        <p:nvSpPr>
          <p:cNvPr id="3" name="Content Placeholder 2"/>
          <p:cNvSpPr>
            <a:spLocks noGrp="1"/>
          </p:cNvSpPr>
          <p:nvPr>
            <p:ph idx="1"/>
          </p:nvPr>
        </p:nvSpPr>
        <p:spPr>
          <a:xfrm>
            <a:off x="304800" y="1371600"/>
            <a:ext cx="8534400" cy="5333999"/>
          </a:xfrm>
        </p:spPr>
        <p:txBody>
          <a:bodyPr>
            <a:normAutofit/>
          </a:bodyPr>
          <a:lstStyle/>
          <a:p>
            <a:r>
              <a:rPr lang="en-US" sz="3200" dirty="0" smtClean="0"/>
              <a:t>What was the most difficult part of the farming experience?</a:t>
            </a:r>
          </a:p>
          <a:p>
            <a:endParaRPr lang="en-US" sz="3200" dirty="0"/>
          </a:p>
          <a:p>
            <a:r>
              <a:rPr lang="en-US" sz="3200" dirty="0" smtClean="0"/>
              <a:t>Would you have wanted to be a farmer during the 1880s?  Why or why not?</a:t>
            </a:r>
          </a:p>
          <a:p>
            <a:endParaRPr lang="en-US" sz="3200" dirty="0"/>
          </a:p>
          <a:p>
            <a:r>
              <a:rPr lang="en-US" sz="3200" dirty="0" smtClean="0"/>
              <a:t>Why is so hard to get ahead if you make the wrong choice early in the game?</a:t>
            </a:r>
            <a:endParaRPr lang="en-US" sz="3200" dirty="0"/>
          </a:p>
        </p:txBody>
      </p:sp>
    </p:spTree>
    <p:extLst>
      <p:ext uri="{BB962C8B-B14F-4D97-AF65-F5344CB8AC3E}">
        <p14:creationId xmlns:p14="http://schemas.microsoft.com/office/powerpoint/2010/main" val="701051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19138" y="0"/>
            <a:ext cx="7705725" cy="728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910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385</TotalTime>
  <Words>1355</Words>
  <Application>Microsoft Office PowerPoint</Application>
  <PresentationFormat>On-screen Show (4:3)</PresentationFormat>
  <Paragraphs>417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Perspective</vt:lpstr>
      <vt:lpstr>Unit 7 Overview</vt:lpstr>
      <vt:lpstr>The Farming Game Target 7.01</vt:lpstr>
      <vt:lpstr>Farming Game Instructions</vt:lpstr>
      <vt:lpstr>PowerPoint Presentation</vt:lpstr>
      <vt:lpstr>PowerPoint Presentation</vt:lpstr>
      <vt:lpstr>PowerPoint Presentation</vt:lpstr>
      <vt:lpstr>PowerPoint Presentation</vt:lpstr>
      <vt:lpstr>Debriefing:  The Farming Game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Farming Game</dc:title>
  <dc:creator>Scott King-Owen</dc:creator>
  <cp:lastModifiedBy>Scott King-Owen</cp:lastModifiedBy>
  <cp:revision>34</cp:revision>
  <dcterms:created xsi:type="dcterms:W3CDTF">2011-09-30T18:58:12Z</dcterms:created>
  <dcterms:modified xsi:type="dcterms:W3CDTF">2012-12-03T11:45:22Z</dcterms:modified>
</cp:coreProperties>
</file>