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76" r:id="rId7"/>
    <p:sldId id="262" r:id="rId8"/>
    <p:sldId id="263" r:id="rId9"/>
    <p:sldId id="269" r:id="rId10"/>
    <p:sldId id="264" r:id="rId11"/>
    <p:sldId id="268" r:id="rId12"/>
    <p:sldId id="265" r:id="rId13"/>
    <p:sldId id="273" r:id="rId14"/>
    <p:sldId id="267" r:id="rId15"/>
    <p:sldId id="266" r:id="rId16"/>
    <p:sldId id="272" r:id="rId17"/>
    <p:sldId id="270" r:id="rId18"/>
    <p:sldId id="271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4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51908" y="0"/>
            <a:ext cx="299209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pol_cartoon-McKinley as Imperialist Taylor-1900-Puck"/>
          <p:cNvPicPr>
            <a:picLocks noChangeAspect="1" noChangeArrowheads="1"/>
          </p:cNvPicPr>
          <p:nvPr userDrawn="1"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908" cy="6858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4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3DC0-30DC-424E-9862-BA182A6BDB65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F8291A-0C2F-4999-8990-7D85E8231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51908" y="0"/>
            <a:ext cx="299209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pol_cartoon-McKinley as Imperialist Taylor-1900-Puck"/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908" cy="6858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71600"/>
            <a:ext cx="8839200" cy="5334000"/>
          </a:xfrm>
          <a:prstGeom prst="rect">
            <a:avLst/>
          </a:prstGeom>
          <a:solidFill>
            <a:schemeClr val="accent5">
              <a:lumMod val="20000"/>
              <a:lumOff val="80000"/>
              <a:alpha val="96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arrow.wav"/>
          </p:stSnd>
        </p:sndAc>
      </p:transition>
    </mc:Choice>
    <mc:Fallback xmlns="">
      <p:transition spd="slow">
        <p:split orient="vert"/>
        <p:sndAc>
          <p:stSnd>
            <p:snd r:embed="rId15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ebdings" pitchFamily="18" charset="2"/>
        <a:buChar char=""/>
        <a:defRPr sz="3200" b="1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ebdings" pitchFamily="18" charset="2"/>
        <a:buChar char=""/>
        <a:defRPr sz="3200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ebdings" pitchFamily="18" charset="2"/>
        <a:buChar char=""/>
        <a:defRPr sz="3200" b="1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ebdings" pitchFamily="18" charset="2"/>
        <a:buChar char=""/>
        <a:defRPr sz="3200" b="1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ebdings" pitchFamily="18" charset="2"/>
        <a:buChar char=""/>
        <a:defRPr sz="3200" b="1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America:  World Power</a:t>
            </a:r>
            <a:br>
              <a:rPr lang="en-US" dirty="0" smtClean="0"/>
            </a:br>
            <a:r>
              <a:rPr lang="en-US" dirty="0" smtClean="0"/>
              <a:t>Dr. </a:t>
            </a:r>
            <a:r>
              <a:rPr lang="en-US" dirty="0" err="1" smtClean="0"/>
              <a:t>King-owen</a:t>
            </a:r>
            <a:r>
              <a:rPr lang="en-US" dirty="0" smtClean="0"/>
              <a:t> [7.03]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</a:rPr>
              <a:t>United States History</a:t>
            </a:r>
            <a:endParaRPr lang="en-US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71618"/>
      </p:ext>
    </p:extLst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Open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086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United States did not always </a:t>
            </a:r>
            <a:r>
              <a:rPr lang="en-US" i="1" dirty="0" smtClean="0"/>
              <a:t>conquer</a:t>
            </a:r>
            <a:r>
              <a:rPr lang="en-US" dirty="0" smtClean="0"/>
              <a:t> new lands but did insist on the right to trade</a:t>
            </a:r>
          </a:p>
          <a:p>
            <a:pPr lvl="1"/>
            <a:r>
              <a:rPr lang="en-US" dirty="0" smtClean="0"/>
              <a:t>1899 – John Hay (Secretary of State) wrote a series of “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Door</a:t>
            </a:r>
            <a:r>
              <a:rPr lang="en-US" dirty="0" smtClean="0"/>
              <a:t>” notes concerning China</a:t>
            </a:r>
          </a:p>
          <a:p>
            <a:pPr lvl="1"/>
            <a:r>
              <a:rPr lang="en-US" dirty="0" smtClean="0"/>
              <a:t>Hay insisted that no European country have a right to monopolize China’s trade</a:t>
            </a:r>
          </a:p>
          <a:p>
            <a:r>
              <a:rPr lang="en-US" dirty="0" smtClean="0"/>
              <a:t>America did send troops to China in 1900 after a rebellion broke out – to protect American trading rights, the U.S. would use force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394" y="2667000"/>
            <a:ext cx="17621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2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b="4269"/>
          <a:stretch/>
        </p:blipFill>
        <p:spPr bwMode="auto">
          <a:xfrm>
            <a:off x="-1" y="99891"/>
            <a:ext cx="9144001" cy="675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4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Panama Canal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8768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1903 – United States navy helped a rebellion start in Panama so that the U.S. could build  canal that would link the Atlantic and Pacific Oceans</a:t>
            </a:r>
          </a:p>
          <a:p>
            <a:r>
              <a:rPr lang="en-US" dirty="0" smtClean="0"/>
              <a:t>U.S. involvement in the rebellion caused resentment in Latin America</a:t>
            </a:r>
          </a:p>
          <a:p>
            <a:r>
              <a:rPr lang="en-US" dirty="0" smtClean="0"/>
              <a:t>In 1914, at a cost of $380 million and 5600 deaths, the Panama Canal opened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1524000"/>
            <a:ext cx="4114999" cy="48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2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5400"/>
            <a:ext cx="2362200" cy="6832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President Teddy Roosevelt is shown here using America’s “big stick” to get what he wants in Panama.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43917" cy="6858000"/>
          </a:xfrm>
        </p:spPr>
      </p:pic>
    </p:spTree>
    <p:extLst>
      <p:ext uri="{BB962C8B-B14F-4D97-AF65-F5344CB8AC3E}">
        <p14:creationId xmlns:p14="http://schemas.microsoft.com/office/powerpoint/2010/main" val="10389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America:  World Policeman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Principles guiding American involvement in the world:</a:t>
            </a:r>
          </a:p>
          <a:p>
            <a:pPr lvl="1"/>
            <a:r>
              <a:rPr lang="en-US" dirty="0" smtClean="0"/>
              <a:t>The U.S. would force any country in Latin America to maintain order or pay its debts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Roosevelt Corollary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 U.S. would use force to protect the investments of businessmen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Dollar Diplomacy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 U.S. would force weaker countries to change their governments to suit U.S. interests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Platt Amendment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08039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50" y="0"/>
            <a:ext cx="8494803" cy="6858000"/>
          </a:xfrm>
        </p:spPr>
      </p:pic>
    </p:spTree>
    <p:extLst>
      <p:ext uri="{BB962C8B-B14F-4D97-AF65-F5344CB8AC3E}">
        <p14:creationId xmlns:p14="http://schemas.microsoft.com/office/powerpoint/2010/main" val="3113782064"/>
      </p:ext>
    </p:extLst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400"/>
            <a:ext cx="8839200" cy="736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Teddy Roosevelt:  “Walk softly, and carry a big stick….”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53" y="687185"/>
            <a:ext cx="9232453" cy="6186055"/>
          </a:xfrm>
        </p:spPr>
      </p:pic>
    </p:spTree>
    <p:extLst>
      <p:ext uri="{BB962C8B-B14F-4D97-AF65-F5344CB8AC3E}">
        <p14:creationId xmlns:p14="http://schemas.microsoft.com/office/powerpoint/2010/main" val="24222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m America World Police Int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66" y="-64376"/>
            <a:ext cx="9128234" cy="68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arrow.wav"/>
          </p:stSnd>
        </p:sndAc>
      </p:transition>
    </mc:Choice>
    <mc:Fallback xmlns="">
      <p:transition spd="slow">
        <p:split orient="vert"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Imperialism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371600"/>
            <a:ext cx="8839200" cy="53340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6" name="Freeform 5"/>
          <p:cNvSpPr/>
          <p:nvPr/>
        </p:nvSpPr>
        <p:spPr>
          <a:xfrm>
            <a:off x="3886213" y="3276594"/>
            <a:ext cx="1600200" cy="1600200"/>
          </a:xfrm>
          <a:custGeom>
            <a:avLst/>
            <a:gdLst>
              <a:gd name="connsiteX0" fmla="*/ 0 w 1600200"/>
              <a:gd name="connsiteY0" fmla="*/ 266705 h 1600200"/>
              <a:gd name="connsiteX1" fmla="*/ 266705 w 1600200"/>
              <a:gd name="connsiteY1" fmla="*/ 0 h 1600200"/>
              <a:gd name="connsiteX2" fmla="*/ 1333495 w 1600200"/>
              <a:gd name="connsiteY2" fmla="*/ 0 h 1600200"/>
              <a:gd name="connsiteX3" fmla="*/ 1600200 w 1600200"/>
              <a:gd name="connsiteY3" fmla="*/ 266705 h 1600200"/>
              <a:gd name="connsiteX4" fmla="*/ 1600200 w 1600200"/>
              <a:gd name="connsiteY4" fmla="*/ 1333495 h 1600200"/>
              <a:gd name="connsiteX5" fmla="*/ 1333495 w 1600200"/>
              <a:gd name="connsiteY5" fmla="*/ 1600200 h 1600200"/>
              <a:gd name="connsiteX6" fmla="*/ 266705 w 1600200"/>
              <a:gd name="connsiteY6" fmla="*/ 1600200 h 1600200"/>
              <a:gd name="connsiteX7" fmla="*/ 0 w 1600200"/>
              <a:gd name="connsiteY7" fmla="*/ 1333495 h 1600200"/>
              <a:gd name="connsiteX8" fmla="*/ 0 w 1600200"/>
              <a:gd name="connsiteY8" fmla="*/ 266705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" h="1600200">
                <a:moveTo>
                  <a:pt x="0" y="266705"/>
                </a:moveTo>
                <a:cubicBezTo>
                  <a:pt x="0" y="119408"/>
                  <a:pt x="119408" y="0"/>
                  <a:pt x="266705" y="0"/>
                </a:cubicBezTo>
                <a:lnTo>
                  <a:pt x="1333495" y="0"/>
                </a:lnTo>
                <a:cubicBezTo>
                  <a:pt x="1480792" y="0"/>
                  <a:pt x="1600200" y="119408"/>
                  <a:pt x="1600200" y="266705"/>
                </a:cubicBezTo>
                <a:lnTo>
                  <a:pt x="1600200" y="1333495"/>
                </a:lnTo>
                <a:cubicBezTo>
                  <a:pt x="1600200" y="1480792"/>
                  <a:pt x="1480792" y="1600200"/>
                  <a:pt x="1333495" y="1600200"/>
                </a:cubicBezTo>
                <a:lnTo>
                  <a:pt x="266705" y="1600200"/>
                </a:lnTo>
                <a:cubicBezTo>
                  <a:pt x="119408" y="1600200"/>
                  <a:pt x="0" y="1480792"/>
                  <a:pt x="0" y="1333495"/>
                </a:cubicBezTo>
                <a:lnTo>
                  <a:pt x="0" y="266705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455" tIns="131455" rIns="131455" bIns="13145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smtClean="0"/>
              <a:t>American Imperialism</a:t>
            </a:r>
            <a:endParaRPr lang="en-US" sz="2100" b="1" kern="1200" dirty="0"/>
          </a:p>
        </p:txBody>
      </p:sp>
      <p:sp>
        <p:nvSpPr>
          <p:cNvPr id="7" name="Freeform 6"/>
          <p:cNvSpPr/>
          <p:nvPr/>
        </p:nvSpPr>
        <p:spPr>
          <a:xfrm rot="16269550">
            <a:off x="4538280" y="3109015"/>
            <a:ext cx="33522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35225" y="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895586" y="1447804"/>
            <a:ext cx="3657617" cy="1493632"/>
          </a:xfrm>
          <a:custGeom>
            <a:avLst/>
            <a:gdLst>
              <a:gd name="connsiteX0" fmla="*/ 0 w 3657617"/>
              <a:gd name="connsiteY0" fmla="*/ 248944 h 1493632"/>
              <a:gd name="connsiteX1" fmla="*/ 248944 w 3657617"/>
              <a:gd name="connsiteY1" fmla="*/ 0 h 1493632"/>
              <a:gd name="connsiteX2" fmla="*/ 3408673 w 3657617"/>
              <a:gd name="connsiteY2" fmla="*/ 0 h 1493632"/>
              <a:gd name="connsiteX3" fmla="*/ 3657617 w 3657617"/>
              <a:gd name="connsiteY3" fmla="*/ 248944 h 1493632"/>
              <a:gd name="connsiteX4" fmla="*/ 3657617 w 3657617"/>
              <a:gd name="connsiteY4" fmla="*/ 1244688 h 1493632"/>
              <a:gd name="connsiteX5" fmla="*/ 3408673 w 3657617"/>
              <a:gd name="connsiteY5" fmla="*/ 1493632 h 1493632"/>
              <a:gd name="connsiteX6" fmla="*/ 248944 w 3657617"/>
              <a:gd name="connsiteY6" fmla="*/ 1493632 h 1493632"/>
              <a:gd name="connsiteX7" fmla="*/ 0 w 3657617"/>
              <a:gd name="connsiteY7" fmla="*/ 1244688 h 1493632"/>
              <a:gd name="connsiteX8" fmla="*/ 0 w 3657617"/>
              <a:gd name="connsiteY8" fmla="*/ 248944 h 149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17" h="1493632">
                <a:moveTo>
                  <a:pt x="0" y="248944"/>
                </a:moveTo>
                <a:cubicBezTo>
                  <a:pt x="0" y="111456"/>
                  <a:pt x="111456" y="0"/>
                  <a:pt x="248944" y="0"/>
                </a:cubicBezTo>
                <a:lnTo>
                  <a:pt x="3408673" y="0"/>
                </a:lnTo>
                <a:cubicBezTo>
                  <a:pt x="3546161" y="0"/>
                  <a:pt x="3657617" y="111456"/>
                  <a:pt x="3657617" y="248944"/>
                </a:cubicBezTo>
                <a:lnTo>
                  <a:pt x="3657617" y="1244688"/>
                </a:lnTo>
                <a:cubicBezTo>
                  <a:pt x="3657617" y="1382176"/>
                  <a:pt x="3546161" y="1493632"/>
                  <a:pt x="3408673" y="1493632"/>
                </a:cubicBezTo>
                <a:lnTo>
                  <a:pt x="248944" y="1493632"/>
                </a:lnTo>
                <a:cubicBezTo>
                  <a:pt x="111456" y="1493632"/>
                  <a:pt x="0" y="1382176"/>
                  <a:pt x="0" y="1244688"/>
                </a:cubicBezTo>
                <a:lnTo>
                  <a:pt x="0" y="248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91952"/>
              <a:satOff val="0"/>
              <a:lumOff val="-2598"/>
              <a:alphaOff val="0"/>
            </a:schemeClr>
          </a:fillRef>
          <a:effectRef idx="0">
            <a:schemeClr val="accent5">
              <a:hueOff val="91952"/>
              <a:satOff val="0"/>
              <a:lumOff val="-25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53" tIns="164353" rIns="164353" bIns="164353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u="sng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400" b="1" u="sng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veryone’s Doing It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Race for empire around the globe</a:t>
            </a:r>
            <a:endParaRPr lang="en-US" sz="2400" b="1" kern="1200" dirty="0"/>
          </a:p>
        </p:txBody>
      </p:sp>
      <p:sp>
        <p:nvSpPr>
          <p:cNvPr id="9" name="Freeform 8"/>
          <p:cNvSpPr/>
          <p:nvPr/>
        </p:nvSpPr>
        <p:spPr>
          <a:xfrm rot="5561931">
            <a:off x="4568716" y="4952998"/>
            <a:ext cx="15257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52578" y="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971794" y="5029203"/>
            <a:ext cx="3260466" cy="1671070"/>
          </a:xfrm>
          <a:custGeom>
            <a:avLst/>
            <a:gdLst>
              <a:gd name="connsiteX0" fmla="*/ 0 w 3260466"/>
              <a:gd name="connsiteY0" fmla="*/ 278517 h 1671070"/>
              <a:gd name="connsiteX1" fmla="*/ 278517 w 3260466"/>
              <a:gd name="connsiteY1" fmla="*/ 0 h 1671070"/>
              <a:gd name="connsiteX2" fmla="*/ 2981949 w 3260466"/>
              <a:gd name="connsiteY2" fmla="*/ 0 h 1671070"/>
              <a:gd name="connsiteX3" fmla="*/ 3260466 w 3260466"/>
              <a:gd name="connsiteY3" fmla="*/ 278517 h 1671070"/>
              <a:gd name="connsiteX4" fmla="*/ 3260466 w 3260466"/>
              <a:gd name="connsiteY4" fmla="*/ 1392553 h 1671070"/>
              <a:gd name="connsiteX5" fmla="*/ 2981949 w 3260466"/>
              <a:gd name="connsiteY5" fmla="*/ 1671070 h 1671070"/>
              <a:gd name="connsiteX6" fmla="*/ 278517 w 3260466"/>
              <a:gd name="connsiteY6" fmla="*/ 1671070 h 1671070"/>
              <a:gd name="connsiteX7" fmla="*/ 0 w 3260466"/>
              <a:gd name="connsiteY7" fmla="*/ 1392553 h 1671070"/>
              <a:gd name="connsiteX8" fmla="*/ 0 w 3260466"/>
              <a:gd name="connsiteY8" fmla="*/ 278517 h 167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0466" h="1671070">
                <a:moveTo>
                  <a:pt x="0" y="278517"/>
                </a:moveTo>
                <a:cubicBezTo>
                  <a:pt x="0" y="124696"/>
                  <a:pt x="124696" y="0"/>
                  <a:pt x="278517" y="0"/>
                </a:cubicBezTo>
                <a:lnTo>
                  <a:pt x="2981949" y="0"/>
                </a:lnTo>
                <a:cubicBezTo>
                  <a:pt x="3135770" y="0"/>
                  <a:pt x="3260466" y="124696"/>
                  <a:pt x="3260466" y="278517"/>
                </a:cubicBezTo>
                <a:lnTo>
                  <a:pt x="3260466" y="1392553"/>
                </a:lnTo>
                <a:cubicBezTo>
                  <a:pt x="3260466" y="1546374"/>
                  <a:pt x="3135770" y="1671070"/>
                  <a:pt x="2981949" y="1671070"/>
                </a:cubicBezTo>
                <a:lnTo>
                  <a:pt x="278517" y="1671070"/>
                </a:lnTo>
                <a:cubicBezTo>
                  <a:pt x="124696" y="1671070"/>
                  <a:pt x="0" y="1546374"/>
                  <a:pt x="0" y="1392553"/>
                </a:cubicBezTo>
                <a:lnTo>
                  <a:pt x="0" y="27851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83903"/>
              <a:satOff val="0"/>
              <a:lumOff val="-5196"/>
              <a:alphaOff val="0"/>
            </a:schemeClr>
          </a:fillRef>
          <a:effectRef idx="0">
            <a:schemeClr val="accent5">
              <a:hueOff val="183903"/>
              <a:satOff val="0"/>
              <a:lumOff val="-5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015" tIns="173015" rIns="173015" bIns="173015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u="sng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2400" b="1" u="sng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uperiority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American civilization is the best</a:t>
            </a:r>
            <a:endParaRPr lang="en-US" sz="2400" b="1" kern="1200" dirty="0"/>
          </a:p>
        </p:txBody>
      </p:sp>
      <p:sp>
        <p:nvSpPr>
          <p:cNvPr id="11" name="Freeform 10"/>
          <p:cNvSpPr/>
          <p:nvPr/>
        </p:nvSpPr>
        <p:spPr>
          <a:xfrm rot="21451603">
            <a:off x="5486377" y="4040489"/>
            <a:ext cx="7626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76266" y="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5562609" y="3428990"/>
            <a:ext cx="3416547" cy="1072134"/>
          </a:xfrm>
          <a:custGeom>
            <a:avLst/>
            <a:gdLst>
              <a:gd name="connsiteX0" fmla="*/ 0 w 3416547"/>
              <a:gd name="connsiteY0" fmla="*/ 178693 h 1072134"/>
              <a:gd name="connsiteX1" fmla="*/ 178693 w 3416547"/>
              <a:gd name="connsiteY1" fmla="*/ 0 h 1072134"/>
              <a:gd name="connsiteX2" fmla="*/ 3237854 w 3416547"/>
              <a:gd name="connsiteY2" fmla="*/ 0 h 1072134"/>
              <a:gd name="connsiteX3" fmla="*/ 3416547 w 3416547"/>
              <a:gd name="connsiteY3" fmla="*/ 178693 h 1072134"/>
              <a:gd name="connsiteX4" fmla="*/ 3416547 w 3416547"/>
              <a:gd name="connsiteY4" fmla="*/ 893441 h 1072134"/>
              <a:gd name="connsiteX5" fmla="*/ 3237854 w 3416547"/>
              <a:gd name="connsiteY5" fmla="*/ 1072134 h 1072134"/>
              <a:gd name="connsiteX6" fmla="*/ 178693 w 3416547"/>
              <a:gd name="connsiteY6" fmla="*/ 1072134 h 1072134"/>
              <a:gd name="connsiteX7" fmla="*/ 0 w 3416547"/>
              <a:gd name="connsiteY7" fmla="*/ 893441 h 1072134"/>
              <a:gd name="connsiteX8" fmla="*/ 0 w 3416547"/>
              <a:gd name="connsiteY8" fmla="*/ 178693 h 107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6547" h="1072134">
                <a:moveTo>
                  <a:pt x="0" y="178693"/>
                </a:moveTo>
                <a:cubicBezTo>
                  <a:pt x="0" y="80004"/>
                  <a:pt x="80004" y="0"/>
                  <a:pt x="178693" y="0"/>
                </a:cubicBezTo>
                <a:lnTo>
                  <a:pt x="3237854" y="0"/>
                </a:lnTo>
                <a:cubicBezTo>
                  <a:pt x="3336543" y="0"/>
                  <a:pt x="3416547" y="80004"/>
                  <a:pt x="3416547" y="178693"/>
                </a:cubicBezTo>
                <a:lnTo>
                  <a:pt x="3416547" y="893441"/>
                </a:lnTo>
                <a:cubicBezTo>
                  <a:pt x="3416547" y="992130"/>
                  <a:pt x="3336543" y="1072134"/>
                  <a:pt x="3237854" y="1072134"/>
                </a:cubicBezTo>
                <a:lnTo>
                  <a:pt x="178693" y="1072134"/>
                </a:lnTo>
                <a:cubicBezTo>
                  <a:pt x="80004" y="1072134"/>
                  <a:pt x="0" y="992130"/>
                  <a:pt x="0" y="893441"/>
                </a:cubicBezTo>
                <a:lnTo>
                  <a:pt x="0" y="1786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75855"/>
              <a:satOff val="0"/>
              <a:lumOff val="-7795"/>
              <a:alphaOff val="0"/>
            </a:schemeClr>
          </a:fillRef>
          <a:effectRef idx="0">
            <a:schemeClr val="accent5">
              <a:hueOff val="275855"/>
              <a:satOff val="0"/>
              <a:lumOff val="-77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777" tIns="143777" rIns="143777" bIns="14377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u="sng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2500" b="1" u="sng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hirst for Markets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 dirty="0" smtClean="0"/>
              <a:t>Selling American goods</a:t>
            </a:r>
            <a:endParaRPr lang="en-US" sz="2500" b="1" kern="1200" dirty="0"/>
          </a:p>
        </p:txBody>
      </p:sp>
      <p:sp>
        <p:nvSpPr>
          <p:cNvPr id="13" name="Freeform 12"/>
          <p:cNvSpPr/>
          <p:nvPr/>
        </p:nvSpPr>
        <p:spPr>
          <a:xfrm rot="10844471">
            <a:off x="3667995" y="4064931"/>
            <a:ext cx="21822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18227" y="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28609" y="3276610"/>
            <a:ext cx="3439395" cy="1529324"/>
          </a:xfrm>
          <a:custGeom>
            <a:avLst/>
            <a:gdLst>
              <a:gd name="connsiteX0" fmla="*/ 0 w 3439395"/>
              <a:gd name="connsiteY0" fmla="*/ 254892 h 1529324"/>
              <a:gd name="connsiteX1" fmla="*/ 254892 w 3439395"/>
              <a:gd name="connsiteY1" fmla="*/ 0 h 1529324"/>
              <a:gd name="connsiteX2" fmla="*/ 3184503 w 3439395"/>
              <a:gd name="connsiteY2" fmla="*/ 0 h 1529324"/>
              <a:gd name="connsiteX3" fmla="*/ 3439395 w 3439395"/>
              <a:gd name="connsiteY3" fmla="*/ 254892 h 1529324"/>
              <a:gd name="connsiteX4" fmla="*/ 3439395 w 3439395"/>
              <a:gd name="connsiteY4" fmla="*/ 1274432 h 1529324"/>
              <a:gd name="connsiteX5" fmla="*/ 3184503 w 3439395"/>
              <a:gd name="connsiteY5" fmla="*/ 1529324 h 1529324"/>
              <a:gd name="connsiteX6" fmla="*/ 254892 w 3439395"/>
              <a:gd name="connsiteY6" fmla="*/ 1529324 h 1529324"/>
              <a:gd name="connsiteX7" fmla="*/ 0 w 3439395"/>
              <a:gd name="connsiteY7" fmla="*/ 1274432 h 1529324"/>
              <a:gd name="connsiteX8" fmla="*/ 0 w 3439395"/>
              <a:gd name="connsiteY8" fmla="*/ 254892 h 152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9395" h="1529324">
                <a:moveTo>
                  <a:pt x="0" y="254892"/>
                </a:moveTo>
                <a:cubicBezTo>
                  <a:pt x="0" y="114119"/>
                  <a:pt x="114119" y="0"/>
                  <a:pt x="254892" y="0"/>
                </a:cubicBezTo>
                <a:lnTo>
                  <a:pt x="3184503" y="0"/>
                </a:lnTo>
                <a:cubicBezTo>
                  <a:pt x="3325276" y="0"/>
                  <a:pt x="3439395" y="114119"/>
                  <a:pt x="3439395" y="254892"/>
                </a:cubicBezTo>
                <a:lnTo>
                  <a:pt x="3439395" y="1274432"/>
                </a:lnTo>
                <a:cubicBezTo>
                  <a:pt x="3439395" y="1415205"/>
                  <a:pt x="3325276" y="1529324"/>
                  <a:pt x="3184503" y="1529324"/>
                </a:cubicBezTo>
                <a:lnTo>
                  <a:pt x="254892" y="1529324"/>
                </a:lnTo>
                <a:cubicBezTo>
                  <a:pt x="114119" y="1529324"/>
                  <a:pt x="0" y="1415205"/>
                  <a:pt x="0" y="1274432"/>
                </a:cubicBezTo>
                <a:lnTo>
                  <a:pt x="0" y="25489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367807"/>
              <a:satOff val="0"/>
              <a:lumOff val="-10393"/>
              <a:alphaOff val="0"/>
            </a:schemeClr>
          </a:fillRef>
          <a:effectRef idx="0">
            <a:schemeClr val="accent5">
              <a:hueOff val="367807"/>
              <a:satOff val="0"/>
              <a:lumOff val="-103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095" tIns="166095" rIns="166095" bIns="166095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u="sng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600" b="1" u="sng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ilitary Muscle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b="1" kern="1200" dirty="0" smtClean="0"/>
              <a:t>Building an American navy</a:t>
            </a:r>
            <a:endParaRPr lang="en-US" sz="2600" b="1" kern="1200" dirty="0"/>
          </a:p>
        </p:txBody>
      </p:sp>
      <p:sp>
        <p:nvSpPr>
          <p:cNvPr id="3" name="Right Arrow 2"/>
          <p:cNvSpPr/>
          <p:nvPr/>
        </p:nvSpPr>
        <p:spPr>
          <a:xfrm rot="19628151">
            <a:off x="1683395" y="2421986"/>
            <a:ext cx="1143000" cy="57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447725">
            <a:off x="6603581" y="2546723"/>
            <a:ext cx="1143000" cy="57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196327">
            <a:off x="6282544" y="4814587"/>
            <a:ext cx="1143000" cy="57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rrow.wav"/>
          </p:stSnd>
        </p:sndAc>
      </p:transition>
    </mc:Choice>
    <mc:Fallback xmlns="">
      <p:transition spd="med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343400" cy="5334000"/>
          </a:xfrm>
        </p:spPr>
        <p:txBody>
          <a:bodyPr/>
          <a:lstStyle/>
          <a:p>
            <a:r>
              <a:rPr lang="en-US" dirty="0" smtClean="0"/>
              <a:t>America builds a navy to compete with other nations</a:t>
            </a:r>
          </a:p>
          <a:p>
            <a:r>
              <a:rPr lang="en-US" dirty="0" smtClean="0"/>
              <a:t>To sail around the world, the navy needs bases in the Pacific (food and fuel)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19227" r="3019"/>
          <a:stretch/>
        </p:blipFill>
        <p:spPr>
          <a:xfrm>
            <a:off x="4526280" y="1371600"/>
            <a:ext cx="4465320" cy="536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Everyone’s Doing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495800" cy="5334000"/>
          </a:xfrm>
        </p:spPr>
        <p:txBody>
          <a:bodyPr/>
          <a:lstStyle/>
          <a:p>
            <a:r>
              <a:rPr lang="en-US" dirty="0" smtClean="0"/>
              <a:t>Europe is colonizing other lands in the late 19</a:t>
            </a:r>
            <a:r>
              <a:rPr lang="en-US" baseline="30000" dirty="0" smtClean="0"/>
              <a:t>th</a:t>
            </a:r>
            <a:r>
              <a:rPr lang="en-US" dirty="0" smtClean="0"/>
              <a:t> century (known as </a:t>
            </a:r>
            <a:r>
              <a:rPr lang="en-US" i="1" dirty="0" smtClean="0"/>
              <a:t>Imperialism</a:t>
            </a:r>
            <a:r>
              <a:rPr lang="en-US" dirty="0" smtClean="0"/>
              <a:t>)</a:t>
            </a:r>
          </a:p>
          <a:p>
            <a:r>
              <a:rPr lang="en-US" dirty="0" smtClean="0"/>
              <a:t>America has a history of Manifest Destiny</a:t>
            </a:r>
          </a:p>
          <a:p>
            <a:r>
              <a:rPr lang="en-US" dirty="0" smtClean="0"/>
              <a:t>America’s frontier – limit of American settlement—closes in 1893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75" y="1524000"/>
            <a:ext cx="439465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Thirst for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1219200"/>
          </a:xfrm>
        </p:spPr>
        <p:txBody>
          <a:bodyPr/>
          <a:lstStyle/>
          <a:p>
            <a:r>
              <a:rPr lang="en-US" dirty="0" smtClean="0"/>
              <a:t>Robber Barons need new markets to sell goods and new sources of raw materials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27960"/>
            <a:ext cx="631371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rrow.wav"/>
          </p:stSnd>
        </p:sndAc>
      </p:transition>
    </mc:Choice>
    <mc:Fallback xmlns="">
      <p:transition spd="slow">
        <p:circl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573_CO19 cop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" y="6824"/>
            <a:ext cx="6216555" cy="68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48399" y="6824"/>
            <a:ext cx="2895601" cy="68392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1899, “The Greatest Department Store on Earth”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Uncle Sam sells what the rest of the world wants.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28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Superiority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5547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Americans believe that, as Anglo-Saxons, they are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Religiously, politically, and culturally superior to other people</a:t>
            </a:r>
          </a:p>
          <a:p>
            <a:pPr lvl="1"/>
            <a:endParaRPr lang="en-US" dirty="0" smtClean="0"/>
          </a:p>
        </p:txBody>
      </p:sp>
      <p:pic>
        <p:nvPicPr>
          <p:cNvPr id="2050" name="Picture 2" descr="C:\Users\scott.king-owen\Documents\Art_JPEGs\ch17\fig_17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30386"/>
            <a:ext cx="6781800" cy="41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New Territory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784362"/>
              </p:ext>
            </p:extLst>
          </p:nvPr>
        </p:nvGraphicFramePr>
        <p:xfrm>
          <a:off x="152400" y="1371600"/>
          <a:ext cx="8839200" cy="4297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81200"/>
                <a:gridCol w="1981200"/>
                <a:gridCol w="487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Territory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Date Added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How Acquired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Alaska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1867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Purchase from Russia for $7.2 million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Hawaii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1898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Americans overthrew the</a:t>
                      </a:r>
                      <a:r>
                        <a:rPr lang="en-US" sz="2800" baseline="0" dirty="0" smtClean="0"/>
                        <a:t> Queen and took control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Puerto Rico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1899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Americans defeated Spain in</a:t>
                      </a:r>
                      <a:r>
                        <a:rPr lang="en-US" sz="2800" baseline="0" dirty="0" smtClean="0"/>
                        <a:t> a war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Philippines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1899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Americans defeated Spain; U.S. paid $20 million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5867400"/>
            <a:ext cx="876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How did the U.S. acquire most of its territory from 1867 to 1899?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3" r="2034"/>
          <a:stretch/>
        </p:blipFill>
        <p:spPr bwMode="auto">
          <a:xfrm>
            <a:off x="0" y="0"/>
            <a:ext cx="9144000" cy="677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514600" y="0"/>
            <a:ext cx="3657600" cy="38862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5410200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Uncle Sam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1720" y="5410200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President McKinley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465</Words>
  <Application>Microsoft Office PowerPoint</Application>
  <PresentationFormat>On-screen Show (4:3)</PresentationFormat>
  <Paragraphs>62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America:  World Power Dr. King-owen [7.03]</vt:lpstr>
      <vt:lpstr>Reasons for Imperialism</vt:lpstr>
      <vt:lpstr>Military Muscle</vt:lpstr>
      <vt:lpstr>Everyone’s Doing It</vt:lpstr>
      <vt:lpstr>Thirst for Markets</vt:lpstr>
      <vt:lpstr>PowerPoint Presentation</vt:lpstr>
      <vt:lpstr>Superiority</vt:lpstr>
      <vt:lpstr>Adding New Territory</vt:lpstr>
      <vt:lpstr>PowerPoint Presentation</vt:lpstr>
      <vt:lpstr>The Open Door</vt:lpstr>
      <vt:lpstr>PowerPoint Presentation</vt:lpstr>
      <vt:lpstr>Panama Canal</vt:lpstr>
      <vt:lpstr>PowerPoint Presentation</vt:lpstr>
      <vt:lpstr>President Teddy Roosevelt is shown here using America’s “big stick” to get what he wants in Panama.</vt:lpstr>
      <vt:lpstr>America:  World Policeman</vt:lpstr>
      <vt:lpstr>PowerPoint Presentation</vt:lpstr>
      <vt:lpstr>PowerPoint Presentation</vt:lpstr>
      <vt:lpstr>Teddy Roosevelt:  “Walk softly, and carry a big stick….”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 King-Owen</cp:lastModifiedBy>
  <cp:revision>30</cp:revision>
  <dcterms:created xsi:type="dcterms:W3CDTF">2011-09-25T23:27:36Z</dcterms:created>
  <dcterms:modified xsi:type="dcterms:W3CDTF">2012-12-03T11:48:08Z</dcterms:modified>
</cp:coreProperties>
</file>