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Circulating Dollars per Person</c:v>
                </c:pt>
              </c:strCache>
            </c:strRef>
          </c:tx>
          <c:spPr>
            <a:ln w="63500"/>
          </c:spPr>
          <c:marker>
            <c:symbol val="diamond"/>
            <c:size val="21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1865</c:v>
                </c:pt>
                <c:pt idx="1">
                  <c:v>1870</c:v>
                </c:pt>
                <c:pt idx="2">
                  <c:v>1875</c:v>
                </c:pt>
                <c:pt idx="3">
                  <c:v>1880</c:v>
                </c:pt>
                <c:pt idx="4">
                  <c:v>1885</c:v>
                </c:pt>
                <c:pt idx="5">
                  <c:v>1890</c:v>
                </c:pt>
                <c:pt idx="6">
                  <c:v>1895</c:v>
                </c:pt>
              </c:numCache>
            </c:numRef>
          </c:cat>
          <c:val>
            <c:numRef>
              <c:f>Sheet1!$B$2:$B$8</c:f>
              <c:numCache>
                <c:formatCode>"$"#,##0_);[Red]\("$"#,##0\)</c:formatCode>
                <c:ptCount val="7"/>
                <c:pt idx="0">
                  <c:v>30</c:v>
                </c:pt>
                <c:pt idx="1">
                  <c:v>19</c:v>
                </c:pt>
                <c:pt idx="2">
                  <c:v>18</c:v>
                </c:pt>
                <c:pt idx="3">
                  <c:v>19</c:v>
                </c:pt>
                <c:pt idx="4">
                  <c:v>22</c:v>
                </c:pt>
                <c:pt idx="5">
                  <c:v>22</c:v>
                </c:pt>
                <c:pt idx="6">
                  <c:v>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3513856"/>
        <c:axId val="353515392"/>
      </c:lineChart>
      <c:catAx>
        <c:axId val="35351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3515392"/>
        <c:crosses val="autoZero"/>
        <c:auto val="1"/>
        <c:lblAlgn val="ctr"/>
        <c:lblOffset val="100"/>
        <c:noMultiLvlLbl val="0"/>
      </c:catAx>
      <c:valAx>
        <c:axId val="353515392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out"/>
        <c:minorTickMark val="none"/>
        <c:tickLblPos val="nextTo"/>
        <c:crossAx val="35351385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19E934-6229-40A5-8BEB-27E27DFD6404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665F1-D7BD-4397-B9A1-32FED4E3A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93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19E934-6229-40A5-8BEB-27E27DFD6404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665F1-D7BD-4397-B9A1-32FED4E3A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7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19E934-6229-40A5-8BEB-27E27DFD6404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665F1-D7BD-4397-B9A1-32FED4E3A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4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9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1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2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3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4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5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19E934-6229-40A5-8BEB-27E27DFD6404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665F1-D7BD-4397-B9A1-32FED4E3A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7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19E934-6229-40A5-8BEB-27E27DFD6404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665F1-D7BD-4397-B9A1-32FED4E3A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2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19E934-6229-40A5-8BEB-27E27DFD6404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665F1-D7BD-4397-B9A1-32FED4E3A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19E934-6229-40A5-8BEB-27E27DFD6404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665F1-D7BD-4397-B9A1-32FED4E3A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6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19E934-6229-40A5-8BEB-27E27DFD6404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665F1-D7BD-4397-B9A1-32FED4E3A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4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19E934-6229-40A5-8BEB-27E27DFD6404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665F1-D7BD-4397-B9A1-32FED4E3A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19E934-6229-40A5-8BEB-27E27DFD6404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665F1-D7BD-4397-B9A1-32FED4E3A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9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839200" cy="5638800"/>
          </a:xfrm>
          <a:prstGeom prst="rect">
            <a:avLst/>
          </a:prstGeom>
          <a:solidFill>
            <a:schemeClr val="bg2">
              <a:lumMod val="10000"/>
              <a:alpha val="94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13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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b="1" kern="1200">
          <a:solidFill>
            <a:schemeClr val="accent3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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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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/>
          <a:p>
            <a:r>
              <a:rPr lang="en-US" dirty="0" smtClean="0"/>
              <a:t>United States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King-Owen</a:t>
            </a:r>
          </a:p>
          <a:p>
            <a:r>
              <a:rPr lang="en-US" dirty="0" smtClean="0"/>
              <a:t>The Money Problem, </a:t>
            </a:r>
            <a:r>
              <a:rPr lang="en-US" dirty="0" smtClean="0"/>
              <a:t>1870-1895</a:t>
            </a:r>
          </a:p>
          <a:p>
            <a:r>
              <a:rPr lang="en-US" smtClean="0"/>
              <a:t>[7.01]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8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Modernization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5105400" cy="5638800"/>
          </a:xfrm>
        </p:spPr>
        <p:txBody>
          <a:bodyPr/>
          <a:lstStyle/>
          <a:p>
            <a:r>
              <a:rPr lang="en-US" dirty="0" smtClean="0"/>
              <a:t>Farmers complained about </a:t>
            </a:r>
            <a:r>
              <a:rPr lang="en-US" i="1" dirty="0" smtClean="0"/>
              <a:t>modernization</a:t>
            </a:r>
            <a:r>
              <a:rPr lang="en-US" dirty="0" smtClean="0"/>
              <a:t> –the way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technology</a:t>
            </a:r>
            <a:r>
              <a:rPr lang="en-US" dirty="0" smtClean="0"/>
              <a:t> was changing American life</a:t>
            </a:r>
          </a:p>
          <a:p>
            <a:pPr lvl="1"/>
            <a:r>
              <a:rPr lang="en-US" dirty="0" smtClean="0"/>
              <a:t>Improved farm machinery meant that one farmer could produce </a:t>
            </a:r>
            <a:r>
              <a:rPr lang="en-US" u="sng" dirty="0" smtClean="0"/>
              <a:t>more</a:t>
            </a:r>
            <a:r>
              <a:rPr lang="en-US" dirty="0" smtClean="0"/>
              <a:t> by himself</a:t>
            </a:r>
          </a:p>
          <a:p>
            <a:pPr lvl="1"/>
            <a:r>
              <a:rPr lang="en-US" dirty="0" smtClean="0"/>
              <a:t>Machines </a:t>
            </a:r>
            <a:r>
              <a:rPr lang="en-US" u="sng" dirty="0" smtClean="0"/>
              <a:t>decreased</a:t>
            </a:r>
            <a:r>
              <a:rPr lang="en-US" dirty="0" smtClean="0"/>
              <a:t> the need for farm labor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38100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57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3728" y="304800"/>
            <a:ext cx="2647872" cy="6400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Farmers complained often that railroads took advantage of them.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786"/>
            <a:ext cx="6343729" cy="682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79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52400"/>
            <a:ext cx="3733800" cy="6477000"/>
          </a:xfrm>
        </p:spPr>
        <p:txBody>
          <a:bodyPr>
            <a:normAutofit/>
          </a:bodyPr>
          <a:lstStyle/>
          <a:p>
            <a:r>
              <a:rPr lang="en-US" b="1" dirty="0" smtClean="0"/>
              <a:t>“the railroads have never been so prosperous, and yet, agriculture languishes….”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0" t="3218" r="3406" b="3678"/>
          <a:stretch/>
        </p:blipFill>
        <p:spPr>
          <a:xfrm>
            <a:off x="0" y="0"/>
            <a:ext cx="4859866" cy="6858000"/>
          </a:xfrm>
        </p:spPr>
      </p:pic>
    </p:spTree>
    <p:extLst>
      <p:ext uri="{BB962C8B-B14F-4D97-AF65-F5344CB8AC3E}">
        <p14:creationId xmlns:p14="http://schemas.microsoft.com/office/powerpoint/2010/main" val="228179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Greenbacks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Civil War, the North printed paper money called greenbacks to increase the supply of money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value of greenbacks was not tied to the value of gold, so its value was not stable</a:t>
            </a:r>
          </a:p>
          <a:p>
            <a:pPr lvl="1"/>
            <a:r>
              <a:rPr lang="en-US" dirty="0" smtClean="0"/>
              <a:t>The money was popular with farmers, workers, and debtors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73237"/>
            <a:ext cx="5850463" cy="277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43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Paper Money Works 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paper money is not backed by gold, its value changes with the public’s faith in its ability to be used to buy goods</a:t>
            </a:r>
          </a:p>
          <a:p>
            <a:endParaRPr lang="en-US" dirty="0"/>
          </a:p>
          <a:p>
            <a:r>
              <a:rPr lang="en-US" dirty="0" smtClean="0"/>
              <a:t>At the end of the Civil War, a $1.00 greenback was worth only 46 cents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33430" cy="51054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Imagine you go into debt when the value of the greenback is 46 cents.</a:t>
            </a:r>
          </a:p>
          <a:p>
            <a:r>
              <a:rPr lang="en-US" dirty="0" smtClean="0"/>
              <a:t>If the value of the greenback goes up to 67 cents, your debt increases.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585855" y="1569462"/>
            <a:ext cx="42957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49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Paper Money Works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791200"/>
          </a:xfrm>
        </p:spPr>
        <p:txBody>
          <a:bodyPr/>
          <a:lstStyle/>
          <a:p>
            <a:r>
              <a:rPr lang="en-US" dirty="0" smtClean="0"/>
              <a:t>In gold-based currency systems, governments print as much paper money as they have gold to buy it back</a:t>
            </a:r>
            <a:endParaRPr lang="en-US" dirty="0"/>
          </a:p>
        </p:txBody>
      </p:sp>
      <p:pic>
        <p:nvPicPr>
          <p:cNvPr id="3075" name="Picture 3" descr="C:\Users\Scott\AppData\Local\Microsoft\Windows\Temporary Internet Files\Content.IE5\JBJF8PFW\MC90044039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cott\AppData\Local\Microsoft\Windows\Temporary Internet Files\Content.IE5\JOK6S244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0"/>
            <a:ext cx="4529750" cy="287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qual 3"/>
          <p:cNvSpPr/>
          <p:nvPr/>
        </p:nvSpPr>
        <p:spPr>
          <a:xfrm>
            <a:off x="3352800" y="3124200"/>
            <a:ext cx="1524000" cy="685800"/>
          </a:xfrm>
          <a:prstGeom prst="mathEqua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1" y="52578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 have $300 in gold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Equal 11"/>
          <p:cNvSpPr/>
          <p:nvPr/>
        </p:nvSpPr>
        <p:spPr>
          <a:xfrm>
            <a:off x="3352800" y="5156775"/>
            <a:ext cx="1524000" cy="685800"/>
          </a:xfrm>
          <a:prstGeom prst="mathEqua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2375" y="5223164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 can print $300 in paper bills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7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Issue of Silver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also increase the money supply by using silver to back paper money</a:t>
            </a:r>
            <a:endParaRPr lang="en-US" dirty="0"/>
          </a:p>
        </p:txBody>
      </p:sp>
      <p:pic>
        <p:nvPicPr>
          <p:cNvPr id="4100" name="Picture 4" descr="C:\Users\Scott\AppData\Local\Microsoft\Windows\Temporary Internet Files\Content.IE5\SL5DG3SD\MC90043214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21970"/>
            <a:ext cx="1583027" cy="157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Scott\AppData\Local\Microsoft\Windows\Temporary Internet Files\Content.IE5\JBJF8PFW\MC900440395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69125"/>
            <a:ext cx="2078183" cy="207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us 6"/>
          <p:cNvSpPr/>
          <p:nvPr/>
        </p:nvSpPr>
        <p:spPr>
          <a:xfrm>
            <a:off x="1905000" y="2874816"/>
            <a:ext cx="1066800" cy="1066800"/>
          </a:xfrm>
          <a:prstGeom prst="mathPl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 11"/>
          <p:cNvSpPr/>
          <p:nvPr/>
        </p:nvSpPr>
        <p:spPr>
          <a:xfrm>
            <a:off x="4527118" y="3124200"/>
            <a:ext cx="1524000" cy="685800"/>
          </a:xfrm>
          <a:prstGeom prst="mathEqua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7" descr="C:\Users\Scott\AppData\Local\Microsoft\Windows\Temporary Internet Files\Content.IE5\JOK6S244\MC90005487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86" y="2130032"/>
            <a:ext cx="2846863" cy="18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Scott\AppData\Local\Microsoft\Windows\Temporary Internet Files\Content.IE5\JOK6S244\MC90005487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154" y="3810000"/>
            <a:ext cx="2874325" cy="182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58092" y="5632065"/>
            <a:ext cx="106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Gold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Plus 15"/>
          <p:cNvSpPr/>
          <p:nvPr/>
        </p:nvSpPr>
        <p:spPr>
          <a:xfrm>
            <a:off x="1724891" y="5440792"/>
            <a:ext cx="1066800" cy="1066800"/>
          </a:xfrm>
          <a:prstGeom prst="mathPl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70909" y="5681805"/>
            <a:ext cx="1281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Silver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" name="Equal 17"/>
          <p:cNvSpPr/>
          <p:nvPr/>
        </p:nvSpPr>
        <p:spPr>
          <a:xfrm>
            <a:off x="3749458" y="5665928"/>
            <a:ext cx="1524000" cy="685800"/>
          </a:xfrm>
          <a:prstGeom prst="mathEqua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6754" y="5589471"/>
            <a:ext cx="3588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2D050"/>
                </a:solidFill>
              </a:rPr>
              <a:t>MO’ MONEY!</a:t>
            </a:r>
            <a:endParaRPr lang="en-US" sz="4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9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  <p:bldP spid="12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Silver 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Debtors, farmers, and workers wanted more silver to be used to back paper money (to increase the supply)</a:t>
            </a:r>
          </a:p>
          <a:p>
            <a:pPr lvl="1"/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Crime of ‘73 </a:t>
            </a:r>
            <a:r>
              <a:rPr lang="en-US" dirty="0" smtClean="0"/>
              <a:t>(1873) – US stopped using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silver</a:t>
            </a:r>
            <a:r>
              <a:rPr lang="en-US" dirty="0" smtClean="0"/>
              <a:t>, angering western silver miners and debtors</a:t>
            </a:r>
          </a:p>
          <a:p>
            <a:pPr lvl="1"/>
            <a:endParaRPr lang="en-US" dirty="0"/>
          </a:p>
          <a:p>
            <a:pPr lvl="1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Bland-Allison Act </a:t>
            </a:r>
            <a:r>
              <a:rPr lang="en-US" dirty="0" smtClean="0"/>
              <a:t>(1878) – US resumed using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silver</a:t>
            </a:r>
            <a:r>
              <a:rPr lang="en-US" dirty="0" smtClean="0"/>
              <a:t> to increase the money supply</a:t>
            </a:r>
          </a:p>
          <a:p>
            <a:pPr lvl="1"/>
            <a:endParaRPr lang="en-US" dirty="0"/>
          </a:p>
          <a:p>
            <a:pPr lvl="1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Sherman Silver Purchase Act </a:t>
            </a:r>
            <a:r>
              <a:rPr lang="en-US" dirty="0" smtClean="0"/>
              <a:t>(1890) – increased US purchases of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silver</a:t>
            </a:r>
            <a:r>
              <a:rPr lang="en-US" dirty="0" smtClean="0"/>
              <a:t> for increasing the money supply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2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Gold Versus Silver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solidFill>
            <a:srgbClr val="FFFF00">
              <a:alpha val="94000"/>
            </a:srgbClr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Those who support gold only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Gold is rare, so money supply is smaller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Prices stay stable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Rich benefit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solidFill>
            <a:schemeClr val="bg1">
              <a:lumMod val="85000"/>
              <a:alpha val="94000"/>
            </a:schemeClr>
          </a:solidFill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Those who support gold + silver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Silver is more abundant than gold, so money supply is larger</a:t>
            </a:r>
          </a:p>
          <a:p>
            <a:endParaRPr lang="en-US" dirty="0"/>
          </a:p>
          <a:p>
            <a:r>
              <a:rPr lang="en-US" dirty="0" smtClean="0"/>
              <a:t>Prices change more often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Debtors, poor, farmers benefit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0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Money in Circulation, 1865-1895</a:t>
            </a:r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892388019"/>
              </p:ext>
            </p:extLst>
          </p:nvPr>
        </p:nvGraphicFramePr>
        <p:xfrm>
          <a:off x="0" y="990600"/>
          <a:ext cx="9144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658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Farmers Faced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Farmers faced many problems from 1870 to 1900:</a:t>
            </a:r>
          </a:p>
          <a:p>
            <a:pPr lvl="1"/>
            <a:r>
              <a:rPr lang="en-US" dirty="0" smtClean="0"/>
              <a:t>Banks were foreclosing on farm mortgages </a:t>
            </a:r>
          </a:p>
          <a:p>
            <a:pPr lvl="1"/>
            <a:r>
              <a:rPr lang="en-US" dirty="0" smtClean="0"/>
              <a:t>Railroads charged high fees to ship goods</a:t>
            </a:r>
          </a:p>
          <a:p>
            <a:pPr lvl="1"/>
            <a:r>
              <a:rPr lang="en-US" dirty="0" smtClean="0"/>
              <a:t>The price of crops was falling because farmers were producing more and more (= oversupply)</a:t>
            </a:r>
          </a:p>
          <a:p>
            <a:pPr lvl="1"/>
            <a:endParaRPr lang="en-US" dirty="0"/>
          </a:p>
        </p:txBody>
      </p:sp>
      <p:pic>
        <p:nvPicPr>
          <p:cNvPr id="5122" name="Picture 2" descr="C:\Users\Scott\Pictures\HistoryImages\APUShistory\Testimages\wheatproduction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9" b="4804"/>
          <a:stretch/>
        </p:blipFill>
        <p:spPr bwMode="auto">
          <a:xfrm>
            <a:off x="1295400" y="3678381"/>
            <a:ext cx="6192837" cy="318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52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437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United States History</vt:lpstr>
      <vt:lpstr>Greenbacks</vt:lpstr>
      <vt:lpstr>How Paper Money Works I</vt:lpstr>
      <vt:lpstr>How Paper Money Works II</vt:lpstr>
      <vt:lpstr>The Issue of Silver</vt:lpstr>
      <vt:lpstr>The Silver Debate</vt:lpstr>
      <vt:lpstr>Gold Versus Silver</vt:lpstr>
      <vt:lpstr>Money in Circulation, 1865-1895</vt:lpstr>
      <vt:lpstr>Problems Farmers Faced</vt:lpstr>
      <vt:lpstr>Modernization</vt:lpstr>
      <vt:lpstr>PowerPoint Presentation</vt:lpstr>
      <vt:lpstr>“the railroads have never been so prosperous, and yet, agriculture languishes….”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</dc:creator>
  <cp:lastModifiedBy>Scott King-Owen</cp:lastModifiedBy>
  <cp:revision>24</cp:revision>
  <dcterms:created xsi:type="dcterms:W3CDTF">2011-09-15T23:59:45Z</dcterms:created>
  <dcterms:modified xsi:type="dcterms:W3CDTF">2012-12-03T11:45:41Z</dcterms:modified>
</cp:coreProperties>
</file>