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70" r:id="rId5"/>
    <p:sldId id="267" r:id="rId6"/>
    <p:sldId id="271" r:id="rId7"/>
    <p:sldId id="258" r:id="rId8"/>
    <p:sldId id="261" r:id="rId9"/>
    <p:sldId id="265" r:id="rId10"/>
    <p:sldId id="263" r:id="rId11"/>
    <p:sldId id="272" r:id="rId12"/>
    <p:sldId id="259" r:id="rId13"/>
    <p:sldId id="273" r:id="rId14"/>
    <p:sldId id="268" r:id="rId15"/>
    <p:sldId id="274" r:id="rId16"/>
    <p:sldId id="26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2412" y="6261847"/>
            <a:ext cx="9210512" cy="59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46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r="1631"/>
          <a:stretch/>
        </p:blipFill>
        <p:spPr>
          <a:xfrm>
            <a:off x="-22412" y="546847"/>
            <a:ext cx="9210512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44" y="4114800"/>
            <a:ext cx="7772400" cy="1470025"/>
          </a:xfrm>
          <a:solidFill>
            <a:schemeClr val="bg2">
              <a:lumMod val="10000"/>
            </a:schemeClr>
          </a:solidFill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599"/>
            <a:ext cx="6400800" cy="1281953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DA46F5-255B-4342-A46A-03C09B806EF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2AD5D-CE3B-460E-9EBA-6673FEF7F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DA46F5-255B-4342-A46A-03C09B806EF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2AD5D-CE3B-460E-9EBA-6673FEF7F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DA46F5-255B-4342-A46A-03C09B806EF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2AD5D-CE3B-460E-9EBA-6673FEF7F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DA46F5-255B-4342-A46A-03C09B806EF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2AD5D-CE3B-460E-9EBA-6673FEF7F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DA46F5-255B-4342-A46A-03C09B806EF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2AD5D-CE3B-460E-9EBA-6673FEF7F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DA46F5-255B-4342-A46A-03C09B806EF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2AD5D-CE3B-460E-9EBA-6673FEF7F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DA46F5-255B-4342-A46A-03C09B806EF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2AD5D-CE3B-460E-9EBA-6673FEF7F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DA46F5-255B-4342-A46A-03C09B806EF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2AD5D-CE3B-460E-9EBA-6673FEF7F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DA46F5-255B-4342-A46A-03C09B806EF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2AD5D-CE3B-460E-9EBA-6673FEF7F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2412" y="6261847"/>
            <a:ext cx="9210512" cy="59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r="1631"/>
          <a:stretch/>
        </p:blipFill>
        <p:spPr>
          <a:xfrm>
            <a:off x="-22412" y="546847"/>
            <a:ext cx="9210512" cy="5715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46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6" y="1295400"/>
            <a:ext cx="9130553" cy="5486400"/>
          </a:xfrm>
          <a:prstGeom prst="rect">
            <a:avLst/>
          </a:prstGeom>
          <a:solidFill>
            <a:srgbClr val="311505">
              <a:alpha val="95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7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ebdings" pitchFamily="18" charset="2"/>
        <a:buChar char=""/>
        <a:defRPr sz="3200" b="1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1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UNITED STATES HISTORY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Spanish-American War</a:t>
            </a:r>
          </a:p>
          <a:p>
            <a:r>
              <a:rPr lang="en-US" dirty="0" smtClean="0"/>
              <a:t>Dr. </a:t>
            </a:r>
            <a:r>
              <a:rPr lang="en-US" smtClean="0"/>
              <a:t>King-Owen [7.04]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21515" b="2394"/>
          <a:stretch/>
        </p:blipFill>
        <p:spPr>
          <a:xfrm>
            <a:off x="1676400" y="0"/>
            <a:ext cx="5931375" cy="6858000"/>
          </a:xfrm>
        </p:spPr>
      </p:pic>
    </p:spTree>
    <p:extLst>
      <p:ext uri="{BB962C8B-B14F-4D97-AF65-F5344CB8AC3E}">
        <p14:creationId xmlns:p14="http://schemas.microsoft.com/office/powerpoint/2010/main" val="1414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" y="1295400"/>
            <a:ext cx="4634753" cy="5486400"/>
          </a:xfrm>
        </p:spPr>
        <p:txBody>
          <a:bodyPr/>
          <a:lstStyle/>
          <a:p>
            <a:r>
              <a:rPr lang="en-US" dirty="0" smtClean="0"/>
              <a:t>The Spanish-American war lasted four months – a “splendid little war”</a:t>
            </a:r>
          </a:p>
          <a:p>
            <a:r>
              <a:rPr lang="en-US" dirty="0" smtClean="0"/>
              <a:t>Treaty of Paris, 1898</a:t>
            </a:r>
          </a:p>
          <a:p>
            <a:pPr lvl="1"/>
            <a:r>
              <a:rPr lang="en-US" dirty="0" smtClean="0"/>
              <a:t>U.S. gets Puerto Rico and Guam</a:t>
            </a:r>
          </a:p>
          <a:p>
            <a:pPr lvl="1"/>
            <a:r>
              <a:rPr lang="en-US" dirty="0" smtClean="0"/>
              <a:t>U.S. gets Philippines</a:t>
            </a:r>
          </a:p>
          <a:p>
            <a:pPr lvl="1"/>
            <a:r>
              <a:rPr lang="en-US" dirty="0" smtClean="0"/>
              <a:t>Cuba becomes independent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r="23517"/>
          <a:stretch/>
        </p:blipFill>
        <p:spPr bwMode="auto">
          <a:xfrm>
            <a:off x="4648200" y="1752600"/>
            <a:ext cx="4495800" cy="45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8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6942" cy="6172200"/>
          </a:xfrm>
        </p:spPr>
      </p:pic>
    </p:spTree>
    <p:extLst>
      <p:ext uri="{BB962C8B-B14F-4D97-AF65-F5344CB8AC3E}">
        <p14:creationId xmlns:p14="http://schemas.microsoft.com/office/powerpoint/2010/main" val="9794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¿Cuba </a:t>
            </a:r>
            <a:r>
              <a:rPr lang="en-US" dirty="0" err="1" smtClean="0"/>
              <a:t>Libre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1900 – Cuba wrote its constitution</a:t>
            </a:r>
          </a:p>
          <a:p>
            <a:r>
              <a:rPr lang="en-US" dirty="0" smtClean="0"/>
              <a:t>1901 – U.S. told Cubans to include the Platt Amendment to their constitution</a:t>
            </a:r>
          </a:p>
          <a:p>
            <a:pPr lvl="1"/>
            <a:r>
              <a:rPr lang="en-US" dirty="0" smtClean="0"/>
              <a:t>Cuba could not make treaties that would allow other countries to control it</a:t>
            </a:r>
          </a:p>
          <a:p>
            <a:pPr lvl="1"/>
            <a:r>
              <a:rPr lang="en-US" dirty="0" smtClean="0"/>
              <a:t>U.S. could intervene in Cuba anytime</a:t>
            </a:r>
          </a:p>
          <a:p>
            <a:pPr lvl="1"/>
            <a:r>
              <a:rPr lang="en-US" dirty="0" smtClean="0"/>
              <a:t>Cuba was not to go into debt</a:t>
            </a:r>
          </a:p>
          <a:p>
            <a:pPr lvl="1"/>
            <a:r>
              <a:rPr lang="en-US" dirty="0" smtClean="0"/>
              <a:t>U.S. could buy or lease naval stations in Cuba</a:t>
            </a:r>
          </a:p>
          <a:p>
            <a:r>
              <a:rPr lang="en-US" dirty="0" smtClean="0"/>
              <a:t>Cuba became a </a:t>
            </a:r>
            <a:r>
              <a:rPr lang="en-US" dirty="0" smtClean="0">
                <a:solidFill>
                  <a:srgbClr val="FFFF00"/>
                </a:solidFill>
              </a:rPr>
              <a:t>protectorate</a:t>
            </a:r>
            <a:r>
              <a:rPr lang="en-US" dirty="0" smtClean="0"/>
              <a:t> – a free country, but under the influence of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9" y="-97459"/>
            <a:ext cx="9178159" cy="6981736"/>
          </a:xfrm>
        </p:spPr>
      </p:pic>
    </p:spTree>
    <p:extLst>
      <p:ext uri="{BB962C8B-B14F-4D97-AF65-F5344CB8AC3E}">
        <p14:creationId xmlns:p14="http://schemas.microsoft.com/office/powerpoint/2010/main" val="28034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9800" y="1295400"/>
            <a:ext cx="3170685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" y="1295400"/>
            <a:ext cx="6311154" cy="5486400"/>
          </a:xfrm>
        </p:spPr>
        <p:txBody>
          <a:bodyPr/>
          <a:lstStyle/>
          <a:p>
            <a:r>
              <a:rPr lang="en-US" dirty="0" smtClean="0"/>
              <a:t>1899 – the Filipinos revolted against U.S. control </a:t>
            </a:r>
          </a:p>
          <a:p>
            <a:r>
              <a:rPr lang="en-US" dirty="0" smtClean="0"/>
              <a:t>Americans wanted control of the Philippines for two reasons:</a:t>
            </a:r>
          </a:p>
          <a:p>
            <a:pPr lvl="1"/>
            <a:r>
              <a:rPr lang="en-US" dirty="0" smtClean="0"/>
              <a:t>As a base for reaching China</a:t>
            </a:r>
          </a:p>
          <a:p>
            <a:pPr lvl="1"/>
            <a:r>
              <a:rPr lang="en-US" dirty="0" smtClean="0"/>
              <a:t>They believed Filipinos were not civilized enough to govern themselves</a:t>
            </a:r>
          </a:p>
          <a:p>
            <a:r>
              <a:rPr lang="en-US" dirty="0" smtClean="0"/>
              <a:t>After 3 years, the U.S. defeated the rebels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19" y="2057400"/>
            <a:ext cx="2968466" cy="3505200"/>
          </a:xfrm>
          <a:prstGeom prst="rect">
            <a:avLst/>
          </a:prstGeom>
          <a:solidFill>
            <a:srgbClr val="311505">
              <a:alpha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1550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" y="0"/>
            <a:ext cx="8153400" cy="68026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8393"/>
            <a:ext cx="4419600" cy="1143000"/>
          </a:xfrm>
          <a:solidFill>
            <a:schemeClr val="bg1">
              <a:lumMod val="85000"/>
              <a:alpha val="91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dirty="0" smtClean="0"/>
              <a:t>American economic imperialism – China as a market for American goods.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America:  The White Man’s Burden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1447800"/>
            <a:ext cx="9159615" cy="537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09" r="8060" b="35662"/>
          <a:stretch/>
        </p:blipFill>
        <p:spPr>
          <a:xfrm>
            <a:off x="2627" y="877614"/>
            <a:ext cx="6329287" cy="59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 </a:t>
            </a:r>
            <a:r>
              <a:rPr lang="en-US" dirty="0" err="1" smtClean="0"/>
              <a:t>Libre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Cuba, controlled by Spain, lies only 90 miles south of Florida – Americans built plantations there</a:t>
            </a:r>
          </a:p>
          <a:p>
            <a:pPr lvl="1"/>
            <a:r>
              <a:rPr lang="en-US" dirty="0" smtClean="0"/>
              <a:t>In 1895, the Cubans revolted against the Spanish</a:t>
            </a:r>
          </a:p>
          <a:p>
            <a:pPr lvl="1"/>
            <a:r>
              <a:rPr lang="en-US" dirty="0" smtClean="0"/>
              <a:t>Many Americans wanted to help Cubans get their freedom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962400"/>
            <a:ext cx="49747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3" r="51514" b="29526"/>
          <a:stretch/>
        </p:blipFill>
        <p:spPr>
          <a:xfrm>
            <a:off x="5127114" y="3962400"/>
            <a:ext cx="3980971" cy="2728451"/>
          </a:xfrm>
          <a:prstGeom prst="rect">
            <a:avLst/>
          </a:prstGeom>
          <a:solidFill>
            <a:srgbClr val="311505">
              <a:alpha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41419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/>
          <a:stretch/>
        </p:blipFill>
        <p:spPr>
          <a:xfrm>
            <a:off x="0" y="533400"/>
            <a:ext cx="9123516" cy="5562600"/>
          </a:xfrm>
        </p:spPr>
      </p:pic>
    </p:spTree>
    <p:extLst>
      <p:ext uri="{BB962C8B-B14F-4D97-AF65-F5344CB8AC3E}">
        <p14:creationId xmlns:p14="http://schemas.microsoft.com/office/powerpoint/2010/main" val="23050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6" y="1295400"/>
            <a:ext cx="6768354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Joseph Pulitzer and William R. Hearst – NY newspaper editors – exaggerated the terrible conditions in Cuba</a:t>
            </a:r>
          </a:p>
          <a:p>
            <a:r>
              <a:rPr lang="en-US" dirty="0" smtClean="0"/>
              <a:t>“yellow journalism”:  news stories that sensationalize and stretch the truth</a:t>
            </a:r>
          </a:p>
          <a:p>
            <a:r>
              <a:rPr lang="en-US" dirty="0" smtClean="0"/>
              <a:t>Pulitzer and Hearst increased war fever in America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38" y="1219200"/>
            <a:ext cx="224376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9" y="3962400"/>
            <a:ext cx="22388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5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Hearst to illustrator:  “You furnish the pictures and I’ll furnish the war.”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58748" cy="6014884"/>
          </a:xfrm>
        </p:spPr>
      </p:pic>
    </p:spTree>
    <p:extLst>
      <p:ext uri="{BB962C8B-B14F-4D97-AF65-F5344CB8AC3E}">
        <p14:creationId xmlns:p14="http://schemas.microsoft.com/office/powerpoint/2010/main" val="11414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Maine!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" y="1295400"/>
            <a:ext cx="5930153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February 1898 – Spanish leader Enrique de </a:t>
            </a:r>
            <a:r>
              <a:rPr lang="en-US" dirty="0" err="1" smtClean="0"/>
              <a:t>Lome</a:t>
            </a:r>
            <a:r>
              <a:rPr lang="en-US" dirty="0" smtClean="0"/>
              <a:t> wrote a private letter calling President McKinley weak</a:t>
            </a:r>
          </a:p>
          <a:p>
            <a:r>
              <a:rPr lang="en-US" dirty="0" smtClean="0"/>
              <a:t>February 1898 – American ship, the </a:t>
            </a:r>
            <a:r>
              <a:rPr lang="en-US" i="1" dirty="0" smtClean="0"/>
              <a:t>Maine</a:t>
            </a:r>
            <a:r>
              <a:rPr lang="en-US" dirty="0" smtClean="0"/>
              <a:t>, exploded in the Havana harbor in Cuba, killing 260 men</a:t>
            </a:r>
          </a:p>
          <a:p>
            <a:r>
              <a:rPr lang="en-US" dirty="0" smtClean="0"/>
              <a:t>Public opinion called for war even though there was no evidence the Spanish were responsible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1295400"/>
            <a:ext cx="3276600" cy="55626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Teddy Roosevelt on </a:t>
            </a:r>
            <a:r>
              <a:rPr lang="en-US" sz="3200" b="1" u="sng" dirty="0" smtClean="0"/>
              <a:t>President McKinley</a:t>
            </a:r>
            <a:r>
              <a:rPr lang="en-US" sz="3200" b="1" dirty="0" smtClean="0"/>
              <a:t>:  “He has no more backbone than a </a:t>
            </a:r>
            <a:r>
              <a:rPr lang="en-US" sz="4800" b="1" dirty="0" smtClean="0"/>
              <a:t>chocolate éclair</a:t>
            </a:r>
            <a:r>
              <a:rPr lang="en-US" sz="3200" b="1" dirty="0" smtClean="0"/>
              <a:t>.”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24223" r="10420" b="12842"/>
          <a:stretch/>
        </p:blipFill>
        <p:spPr bwMode="auto">
          <a:xfrm>
            <a:off x="6565024" y="5334000"/>
            <a:ext cx="2033752" cy="10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0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owd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9"/>
            <a:ext cx="5410200" cy="678927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9949" r="69287" b="52897"/>
          <a:stretch/>
        </p:blipFill>
        <p:spPr>
          <a:xfrm>
            <a:off x="5514225" y="76200"/>
            <a:ext cx="3619943" cy="4664872"/>
          </a:xfrm>
          <a:prstGeom prst="rect">
            <a:avLst/>
          </a:prstGeom>
          <a:solidFill>
            <a:srgbClr val="311505">
              <a:alpha val="95000"/>
            </a:srgbClr>
          </a:solidFill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20383" r="29214" b="53766"/>
          <a:stretch/>
        </p:blipFill>
        <p:spPr>
          <a:xfrm>
            <a:off x="5514225" y="3916910"/>
            <a:ext cx="3615028" cy="2906677"/>
          </a:xfrm>
          <a:prstGeom prst="rect">
            <a:avLst/>
          </a:prstGeom>
          <a:solidFill>
            <a:srgbClr val="311505">
              <a:alpha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7478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343" cy="6553200"/>
          </a:xfrm>
        </p:spPr>
      </p:pic>
    </p:spTree>
    <p:extLst>
      <p:ext uri="{BB962C8B-B14F-4D97-AF65-F5344CB8AC3E}">
        <p14:creationId xmlns:p14="http://schemas.microsoft.com/office/powerpoint/2010/main" val="40396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8" y="0"/>
            <a:ext cx="6883814" cy="6858000"/>
          </a:xfrm>
        </p:spPr>
      </p:pic>
    </p:spTree>
    <p:extLst>
      <p:ext uri="{BB962C8B-B14F-4D97-AF65-F5344CB8AC3E}">
        <p14:creationId xmlns:p14="http://schemas.microsoft.com/office/powerpoint/2010/main" val="11818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355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UNITED STATES HISTORY</vt:lpstr>
      <vt:lpstr>Cuba Libre!</vt:lpstr>
      <vt:lpstr>PowerPoint Presentation</vt:lpstr>
      <vt:lpstr>Yellow Journalism</vt:lpstr>
      <vt:lpstr>Hearst to illustrator:  “You furnish the pictures and I’ll furnish the war.”</vt:lpstr>
      <vt:lpstr>Remember the Maine!</vt:lpstr>
      <vt:lpstr>PowerPoint Presentation</vt:lpstr>
      <vt:lpstr>PowerPoint Presentation</vt:lpstr>
      <vt:lpstr>PowerPoint Presentation</vt:lpstr>
      <vt:lpstr>PowerPoint Presentation</vt:lpstr>
      <vt:lpstr>Conquest</vt:lpstr>
      <vt:lpstr>PowerPoint Presentation</vt:lpstr>
      <vt:lpstr> ¿Cuba Libre?</vt:lpstr>
      <vt:lpstr>PowerPoint Presentation</vt:lpstr>
      <vt:lpstr>Philippine War</vt:lpstr>
      <vt:lpstr>American economic imperialism – China as a market for American goods. </vt:lpstr>
      <vt:lpstr>America:  The White Man’s Burden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 King-Owen</cp:lastModifiedBy>
  <cp:revision>13</cp:revision>
  <dcterms:created xsi:type="dcterms:W3CDTF">2011-10-02T01:21:43Z</dcterms:created>
  <dcterms:modified xsi:type="dcterms:W3CDTF">2012-12-03T11:48:31Z</dcterms:modified>
</cp:coreProperties>
</file>