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60" r:id="rId4"/>
    <p:sldId id="270" r:id="rId5"/>
    <p:sldId id="272" r:id="rId6"/>
    <p:sldId id="268" r:id="rId7"/>
    <p:sldId id="261" r:id="rId8"/>
    <p:sldId id="267" r:id="rId9"/>
    <p:sldId id="263" r:id="rId10"/>
    <p:sldId id="262" r:id="rId11"/>
    <p:sldId id="258" r:id="rId12"/>
    <p:sldId id="264" r:id="rId13"/>
    <p:sldId id="266" r:id="rId14"/>
    <p:sldId id="265" r:id="rId15"/>
    <p:sldId id="275" r:id="rId1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4182-B582-436D-9F39-3D0E23DD684C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69A09-A9ED-4AE7-AB5B-87499171C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3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UNIA was founded in Jamaica first—1914.  Garvey came to the U.S.</a:t>
            </a:r>
            <a:r>
              <a:rPr lang="en-US" baseline="0" dirty="0" smtClean="0"/>
              <a:t> as a followed of Booker T. Washington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69A09-A9ED-4AE7-AB5B-87499171CC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ve8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0000" contrast="63000"/>
          </a:blip>
          <a:stretch>
            <a:fillRect/>
          </a:stretch>
        </p:blipFill>
        <p:spPr>
          <a:xfrm>
            <a:off x="0" y="3290240"/>
            <a:ext cx="8458200" cy="3454415"/>
          </a:xfrm>
          <a:prstGeom prst="rect">
            <a:avLst/>
          </a:prstGeom>
        </p:spPr>
      </p:pic>
      <p:pic>
        <p:nvPicPr>
          <p:cNvPr id="11" name="Picture 10" descr="Wave11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lum bright="19000" contrast="78000"/>
          </a:blip>
          <a:stretch>
            <a:fillRect/>
          </a:stretch>
        </p:blipFill>
        <p:spPr>
          <a:xfrm>
            <a:off x="2104372" y="3730911"/>
            <a:ext cx="7039627" cy="3139615"/>
          </a:xfrm>
          <a:prstGeom prst="rect">
            <a:avLst/>
          </a:prstGeom>
        </p:spPr>
      </p:pic>
      <p:pic>
        <p:nvPicPr>
          <p:cNvPr id="8" name="Picture 7" descr="Wave2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lum bright="5000" contrast="52000"/>
          </a:blip>
          <a:stretch>
            <a:fillRect/>
          </a:stretch>
        </p:blipFill>
        <p:spPr>
          <a:xfrm>
            <a:off x="-12526" y="0"/>
            <a:ext cx="5373635" cy="643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ave1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17000" contrast="42000"/>
          </a:blip>
          <a:stretch>
            <a:fillRect/>
          </a:stretch>
        </p:blipFill>
        <p:spPr>
          <a:xfrm>
            <a:off x="-12526" y="-25052"/>
            <a:ext cx="5373635" cy="563881"/>
          </a:xfrm>
          <a:prstGeom prst="rect">
            <a:avLst/>
          </a:prstGeom>
        </p:spPr>
      </p:pic>
      <p:pic>
        <p:nvPicPr>
          <p:cNvPr id="14" name="Picture 13" descr="Wave8.png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4000"/>
          </a:blip>
          <a:stretch>
            <a:fillRect/>
          </a:stretch>
        </p:blipFill>
        <p:spPr>
          <a:xfrm>
            <a:off x="0" y="3185175"/>
            <a:ext cx="9144000" cy="3636226"/>
          </a:xfrm>
          <a:prstGeom prst="rect">
            <a:avLst/>
          </a:prstGeom>
        </p:spPr>
      </p:pic>
      <p:pic>
        <p:nvPicPr>
          <p:cNvPr id="9" name="Picture 8" descr="Wave8.pn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6000" contrast="63000"/>
          </a:blip>
          <a:stretch>
            <a:fillRect/>
          </a:stretch>
        </p:blipFill>
        <p:spPr>
          <a:xfrm>
            <a:off x="0" y="3234300"/>
            <a:ext cx="9144000" cy="3636226"/>
          </a:xfrm>
          <a:prstGeom prst="rect">
            <a:avLst/>
          </a:prstGeom>
        </p:spPr>
      </p:pic>
      <p:pic>
        <p:nvPicPr>
          <p:cNvPr id="10" name="Picture 9" descr="Wave10.png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lum bright="9000" contrast="86000"/>
          </a:blip>
          <a:stretch>
            <a:fillRect/>
          </a:stretch>
        </p:blipFill>
        <p:spPr>
          <a:xfrm>
            <a:off x="0" y="4480469"/>
            <a:ext cx="9144000" cy="2102938"/>
          </a:xfrm>
          <a:prstGeom prst="rect">
            <a:avLst/>
          </a:prstGeom>
        </p:spPr>
      </p:pic>
      <p:pic>
        <p:nvPicPr>
          <p:cNvPr id="16" name="Picture 15" descr="Wave9.png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lum bright="-4000" contrast="66000"/>
          </a:blip>
          <a:stretch>
            <a:fillRect/>
          </a:stretch>
        </p:blipFill>
        <p:spPr>
          <a:xfrm>
            <a:off x="5830816" y="3591837"/>
            <a:ext cx="3313183" cy="1341123"/>
          </a:xfrm>
          <a:prstGeom prst="rect">
            <a:avLst/>
          </a:prstGeom>
        </p:spPr>
      </p:pic>
      <p:pic>
        <p:nvPicPr>
          <p:cNvPr id="17" name="Picture 16" descr="Wave6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59000"/>
          </a:blip>
          <a:stretch>
            <a:fillRect/>
          </a:stretch>
        </p:blipFill>
        <p:spPr>
          <a:xfrm>
            <a:off x="-16807" y="4967350"/>
            <a:ext cx="4476074" cy="809685"/>
          </a:xfrm>
          <a:prstGeom prst="rect">
            <a:avLst/>
          </a:prstGeom>
        </p:spPr>
      </p:pic>
      <p:pic>
        <p:nvPicPr>
          <p:cNvPr id="19" name="Picture 18" descr="Wave3.png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421655">
            <a:off x="-106626" y="3101774"/>
            <a:ext cx="9455699" cy="2325798"/>
          </a:xfrm>
          <a:prstGeom prst="rect">
            <a:avLst/>
          </a:prstGeom>
        </p:spPr>
      </p:pic>
      <p:pic>
        <p:nvPicPr>
          <p:cNvPr id="20" name="Picture 19" descr="Wave11.pn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590800" y="3260331"/>
            <a:ext cx="6553200" cy="3611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ve1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26000" contrast="66000"/>
          </a:blip>
          <a:stretch>
            <a:fillRect/>
          </a:stretch>
        </p:blipFill>
        <p:spPr>
          <a:xfrm>
            <a:off x="-106475" y="5436296"/>
            <a:ext cx="9250475" cy="1435922"/>
          </a:xfrm>
          <a:prstGeom prst="rect">
            <a:avLst/>
          </a:prstGeom>
        </p:spPr>
      </p:pic>
      <p:pic>
        <p:nvPicPr>
          <p:cNvPr id="10" name="Picture 9" descr="Wave8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23000" contrast="72000"/>
          </a:blip>
          <a:stretch>
            <a:fillRect/>
          </a:stretch>
        </p:blipFill>
        <p:spPr>
          <a:xfrm rot="5400000">
            <a:off x="-2816379" y="2865715"/>
            <a:ext cx="6857999" cy="1126571"/>
          </a:xfrm>
          <a:prstGeom prst="rect">
            <a:avLst/>
          </a:prstGeom>
        </p:spPr>
      </p:pic>
      <p:pic>
        <p:nvPicPr>
          <p:cNvPr id="9" name="Picture 8" descr="Wave8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53000"/>
          </a:blip>
          <a:stretch>
            <a:fillRect/>
          </a:stretch>
        </p:blipFill>
        <p:spPr>
          <a:xfrm rot="5400000">
            <a:off x="-2891150" y="2830213"/>
            <a:ext cx="6858000" cy="1200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22" y="274638"/>
            <a:ext cx="8378978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defRPr sz="3600"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700" y="1417638"/>
            <a:ext cx="7915900" cy="5287962"/>
          </a:xfrm>
          <a:solidFill>
            <a:schemeClr val="bg1">
              <a:alpha val="74000"/>
            </a:schemeClr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75000"/>
                </a:schemeClr>
              </a:buClr>
              <a:buSzPct val="75000"/>
              <a:buFont typeface="Wingdings" pitchFamily="2" charset="2"/>
              <a:buChar char="Ø"/>
              <a:defRPr sz="3200" b="1"/>
            </a:lvl1pPr>
            <a:lvl2pPr>
              <a:defRPr sz="3200" b="1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Wave8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6000" contrast="63000"/>
          </a:blip>
          <a:stretch>
            <a:fillRect/>
          </a:stretch>
        </p:blipFill>
        <p:spPr>
          <a:xfrm rot="5400000">
            <a:off x="-2953781" y="2828521"/>
            <a:ext cx="6858000" cy="1200958"/>
          </a:xfrm>
          <a:prstGeom prst="rect">
            <a:avLst/>
          </a:prstGeom>
        </p:spPr>
      </p:pic>
      <p:pic>
        <p:nvPicPr>
          <p:cNvPr id="11" name="Picture 10" descr="Wave10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lum bright="9000" contrast="86000"/>
          </a:blip>
          <a:stretch>
            <a:fillRect/>
          </a:stretch>
        </p:blipFill>
        <p:spPr>
          <a:xfrm rot="5400000">
            <a:off x="-3062616" y="2956141"/>
            <a:ext cx="6858001" cy="9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BF73-1A1B-424A-B248-4C73B7ED7401}" type="datetimeFigureOut">
              <a:rPr lang="en-US" smtClean="0"/>
              <a:t>1/23/2015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0A20-8460-4339-8AC8-B5E0B3A26A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United States History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860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The Politics of the Harlem Renaissance</a:t>
            </a:r>
          </a:p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Dr. King-Owen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3"/>
            <a:ext cx="8991598" cy="683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0" name="ShockwaveFlash1" r:id="rId2" imgW="723960" imgH="511200"/>
        </mc:Choice>
        <mc:Fallback>
          <p:control name="ShockwaveFlash1" r:id="rId2" imgW="723960" imgH="511200">
            <p:pic>
              <p:nvPicPr>
                <p:cNvPr id="2" name="ShockwaveFlash1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8001000" y="5943600"/>
                  <a:ext cx="723900" cy="511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39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34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873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919105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7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979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5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9125304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378978" cy="715962"/>
          </a:xfrm>
        </p:spPr>
        <p:txBody>
          <a:bodyPr/>
          <a:lstStyle/>
          <a:p>
            <a:r>
              <a:rPr lang="en-US" dirty="0" smtClean="0"/>
              <a:t>Artistic Harlem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700" y="914400"/>
            <a:ext cx="79159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Pride in Black Culture</a:t>
            </a:r>
          </a:p>
          <a:p>
            <a:pPr lvl="1"/>
            <a:r>
              <a:rPr lang="en-US" dirty="0" smtClean="0"/>
              <a:t>Literature and music became a source of black pride</a:t>
            </a:r>
          </a:p>
          <a:p>
            <a:pPr lvl="1"/>
            <a:r>
              <a:rPr lang="en-US" dirty="0" smtClean="0"/>
              <a:t>Literature tended to focus on developing a black identity to protest injustice</a:t>
            </a:r>
          </a:p>
          <a:p>
            <a:r>
              <a:rPr lang="en-US" dirty="0" smtClean="0"/>
              <a:t>Creation of Black Arts</a:t>
            </a:r>
          </a:p>
          <a:p>
            <a:pPr lvl="1"/>
            <a:r>
              <a:rPr lang="en-US" dirty="0" smtClean="0"/>
              <a:t>Cotton Club and Jazz – space for blacks to celebrate</a:t>
            </a:r>
          </a:p>
          <a:p>
            <a:r>
              <a:rPr lang="en-US" dirty="0" smtClean="0"/>
              <a:t>Possibility of Integration? – many whites attracted to black music; came to clubs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9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Langston Hughes, “A Dream Deferred”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417638"/>
            <a:ext cx="7924800" cy="5287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happens to a dream deferred?</a:t>
            </a:r>
          </a:p>
          <a:p>
            <a:pPr marL="0" indent="0">
              <a:buNone/>
            </a:pPr>
            <a:r>
              <a:rPr lang="en-US" dirty="0"/>
              <a:t>Does it dry up </a:t>
            </a:r>
            <a:br>
              <a:rPr lang="en-US" dirty="0"/>
            </a:br>
            <a:r>
              <a:rPr lang="en-US" dirty="0"/>
              <a:t>like a raisin in the sun? </a:t>
            </a:r>
            <a:br>
              <a:rPr lang="en-US" dirty="0"/>
            </a:br>
            <a:r>
              <a:rPr lang="en-US" dirty="0"/>
              <a:t>Or fester like a sore-- </a:t>
            </a:r>
            <a:br>
              <a:rPr lang="en-US" dirty="0"/>
            </a:br>
            <a:r>
              <a:rPr lang="en-US" dirty="0"/>
              <a:t>And then run? </a:t>
            </a:r>
            <a:br>
              <a:rPr lang="en-US" dirty="0"/>
            </a:br>
            <a:r>
              <a:rPr lang="en-US" dirty="0"/>
              <a:t>Does it stink like rotten meat? </a:t>
            </a:r>
            <a:br>
              <a:rPr lang="en-US" dirty="0"/>
            </a:br>
            <a:r>
              <a:rPr lang="en-US" dirty="0"/>
              <a:t>Or crust and sugar over-- </a:t>
            </a:r>
            <a:br>
              <a:rPr lang="en-US" dirty="0"/>
            </a:br>
            <a:r>
              <a:rPr lang="en-US" dirty="0"/>
              <a:t>like a syrupy sweet?</a:t>
            </a:r>
          </a:p>
          <a:p>
            <a:pPr marL="0" indent="0">
              <a:buNone/>
            </a:pPr>
            <a:r>
              <a:rPr lang="en-US" dirty="0"/>
              <a:t>Maybe it just sags </a:t>
            </a:r>
            <a:br>
              <a:rPr lang="en-US" dirty="0"/>
            </a:br>
            <a:r>
              <a:rPr lang="en-US" dirty="0"/>
              <a:t>like a heavy load.</a:t>
            </a:r>
          </a:p>
          <a:p>
            <a:pPr marL="0" indent="0">
              <a:buNone/>
            </a:pPr>
            <a:r>
              <a:rPr lang="en-US" dirty="0"/>
              <a:t>Or does it explode?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Claude McKay, “If We Must Die” 1919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17638"/>
            <a:ext cx="8686800" cy="52879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If we must die, let it not be like hogs</a:t>
            </a:r>
            <a:br>
              <a:rPr lang="en-US" dirty="0"/>
            </a:br>
            <a:r>
              <a:rPr lang="en-US" dirty="0"/>
              <a:t>Hunted and penned in an inglorious spot,</a:t>
            </a:r>
            <a:br>
              <a:rPr lang="en-US" dirty="0"/>
            </a:br>
            <a:r>
              <a:rPr lang="en-US" dirty="0"/>
              <a:t>While round us bark the mad and hungry dogs,</a:t>
            </a:r>
            <a:br>
              <a:rPr lang="en-US" dirty="0"/>
            </a:br>
            <a:r>
              <a:rPr lang="en-US" dirty="0"/>
              <a:t>Making their mock at our accursed lot.</a:t>
            </a:r>
            <a:br>
              <a:rPr lang="en-US" dirty="0"/>
            </a:br>
            <a:r>
              <a:rPr lang="en-US" dirty="0"/>
              <a:t>If we must die, O let us nobly die,</a:t>
            </a:r>
            <a:br>
              <a:rPr lang="en-US" dirty="0"/>
            </a:br>
            <a:r>
              <a:rPr lang="en-US" dirty="0"/>
              <a:t>So that our precious blood may not be shed</a:t>
            </a:r>
            <a:br>
              <a:rPr lang="en-US" dirty="0"/>
            </a:br>
            <a:r>
              <a:rPr lang="en-US" dirty="0"/>
              <a:t>In vain; then even the monsters we defy</a:t>
            </a:r>
            <a:br>
              <a:rPr lang="en-US" dirty="0"/>
            </a:br>
            <a:r>
              <a:rPr lang="en-US" dirty="0"/>
              <a:t>Shall be constrained to honor us though dead!</a:t>
            </a:r>
            <a:br>
              <a:rPr lang="en-US" dirty="0"/>
            </a:br>
            <a:r>
              <a:rPr lang="en-US" dirty="0"/>
              <a:t>O kinsmen we must meet the common foe!</a:t>
            </a:r>
            <a:br>
              <a:rPr lang="en-US" dirty="0"/>
            </a:br>
            <a:r>
              <a:rPr lang="en-US" dirty="0"/>
              <a:t>Though far outnumbered let us show us brave,</a:t>
            </a:r>
            <a:br>
              <a:rPr lang="en-US" dirty="0"/>
            </a:br>
            <a:r>
              <a:rPr lang="en-US" dirty="0"/>
              <a:t>And for their thousand blows deal one deathblow!</a:t>
            </a:r>
            <a:br>
              <a:rPr lang="en-US" dirty="0"/>
            </a:br>
            <a:r>
              <a:rPr lang="en-US" dirty="0"/>
              <a:t>What though before us lies the open grave?</a:t>
            </a:r>
            <a:br>
              <a:rPr lang="en-US" dirty="0"/>
            </a:br>
            <a:r>
              <a:rPr lang="en-US" dirty="0"/>
              <a:t>Like men we'll face the murderous, cowardly pack,</a:t>
            </a:r>
            <a:br>
              <a:rPr lang="en-US" dirty="0"/>
            </a:br>
            <a:r>
              <a:rPr lang="en-US" dirty="0"/>
              <a:t>Pressed to the wall, dying, but fighting back!</a:t>
            </a:r>
          </a:p>
        </p:txBody>
      </p:sp>
    </p:spTree>
    <p:extLst>
      <p:ext uri="{BB962C8B-B14F-4D97-AF65-F5344CB8AC3E}">
        <p14:creationId xmlns:p14="http://schemas.microsoft.com/office/powerpoint/2010/main" val="32431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Countee</a:t>
            </a:r>
            <a:r>
              <a:rPr lang="en-US" dirty="0" smtClean="0"/>
              <a:t> Cullen “Christ </a:t>
            </a:r>
            <a:r>
              <a:rPr lang="en-US" dirty="0" err="1" smtClean="0"/>
              <a:t>Recrucified</a:t>
            </a:r>
            <a:r>
              <a:rPr lang="en-US" dirty="0" smtClean="0"/>
              <a:t>” 1922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5287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South is crucifying Christ again</a:t>
            </a:r>
          </a:p>
          <a:p>
            <a:pPr marL="0" indent="0">
              <a:buNone/>
            </a:pPr>
            <a:r>
              <a:rPr lang="en-US" dirty="0"/>
              <a:t>Christ's awful wrong is that he's dark of hue</a:t>
            </a:r>
          </a:p>
          <a:p>
            <a:pPr marL="0" indent="0">
              <a:buNone/>
            </a:pPr>
            <a:r>
              <a:rPr lang="en-US" dirty="0"/>
              <a:t>The sin for which no blamelessness atones;</a:t>
            </a:r>
          </a:p>
          <a:p>
            <a:pPr marL="0" indent="0">
              <a:buNone/>
            </a:pPr>
            <a:r>
              <a:rPr lang="en-US" dirty="0"/>
              <a:t>But lest the sameness of the cross should tire,</a:t>
            </a:r>
          </a:p>
          <a:p>
            <a:pPr marL="0" indent="0">
              <a:buNone/>
            </a:pPr>
            <a:r>
              <a:rPr lang="en-US" dirty="0"/>
              <a:t>They kill him now with famished tongues of fire,</a:t>
            </a:r>
          </a:p>
          <a:p>
            <a:pPr marL="0" indent="0">
              <a:buNone/>
            </a:pPr>
            <a:r>
              <a:rPr lang="en-US" dirty="0"/>
              <a:t>And while he burns, good men, and women, too,</a:t>
            </a:r>
          </a:p>
          <a:p>
            <a:pPr marL="0" indent="0">
              <a:buNone/>
            </a:pPr>
            <a:r>
              <a:rPr lang="en-US" dirty="0"/>
              <a:t>Shout, battling for his black and brittle bones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4705350" cy="681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5998" r="15860" b="5247"/>
          <a:stretch/>
        </p:blipFill>
        <p:spPr bwMode="auto">
          <a:xfrm>
            <a:off x="4724400" y="-1"/>
            <a:ext cx="4038600" cy="679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-2"/>
            <a:ext cx="4400550" cy="643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9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990850" cy="426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r="7136"/>
          <a:stretch/>
        </p:blipFill>
        <p:spPr bwMode="auto">
          <a:xfrm>
            <a:off x="6029325" y="171449"/>
            <a:ext cx="31051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52400"/>
            <a:ext cx="303847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95750" y="1819275"/>
            <a:ext cx="942975" cy="913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3649" y="4419482"/>
            <a:ext cx="2990850" cy="866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Langston Hughes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967201" y="4410074"/>
            <a:ext cx="3062123" cy="866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Claude McKay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6029325" y="4410074"/>
            <a:ext cx="3105150" cy="866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Countee</a:t>
            </a:r>
            <a:r>
              <a:rPr lang="en-US" b="1" dirty="0" smtClean="0"/>
              <a:t> Cullen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66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Marcus Garvey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Founder of the Universal Negro Improvement Association (1917)</a:t>
            </a:r>
          </a:p>
          <a:p>
            <a:pPr lvl="1"/>
            <a:r>
              <a:rPr lang="en-US" dirty="0" smtClean="0"/>
              <a:t>Promoted black nationalism</a:t>
            </a:r>
          </a:p>
          <a:p>
            <a:pPr lvl="1"/>
            <a:r>
              <a:rPr lang="en-US" dirty="0" smtClean="0"/>
              <a:t>Pan-Africanism</a:t>
            </a:r>
          </a:p>
          <a:p>
            <a:pPr lvl="1"/>
            <a:r>
              <a:rPr lang="en-US" dirty="0" smtClean="0"/>
              <a:t>Rejected integration </a:t>
            </a:r>
          </a:p>
          <a:p>
            <a:r>
              <a:rPr lang="en-US" u="sng" dirty="0" smtClean="0"/>
              <a:t>Black Star Line </a:t>
            </a:r>
            <a:r>
              <a:rPr lang="en-US" dirty="0" smtClean="0"/>
              <a:t>– 1919 – to take blacks back to Africa</a:t>
            </a:r>
            <a:endParaRPr lang="en-US" dirty="0"/>
          </a:p>
          <a:p>
            <a:r>
              <a:rPr lang="en-US" dirty="0" smtClean="0"/>
              <a:t>Convicted of mail fraud in 1923 (5 year jail time); deported to Jamaica in 1927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W.E.B. </a:t>
            </a:r>
            <a:r>
              <a:rPr lang="en-US" dirty="0" err="1" smtClean="0"/>
              <a:t>DuBois</a:t>
            </a:r>
            <a:r>
              <a:rPr lang="en-US" dirty="0" smtClean="0"/>
              <a:t>, NAACP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Continuing </a:t>
            </a:r>
            <a:r>
              <a:rPr lang="en-US" i="1" dirty="0" smtClean="0"/>
              <a:t>legal</a:t>
            </a:r>
            <a:r>
              <a:rPr lang="en-US" dirty="0" smtClean="0"/>
              <a:t> fight (using the courts) against injustice, discrimination, Jim Crow, and lynching</a:t>
            </a:r>
          </a:p>
          <a:p>
            <a:pPr lvl="1"/>
            <a:r>
              <a:rPr lang="en-US" dirty="0" smtClean="0"/>
              <a:t>Recognized that African-Americans wanted to share in American liberties</a:t>
            </a:r>
          </a:p>
          <a:p>
            <a:pPr lvl="1"/>
            <a:r>
              <a:rPr lang="en-US" dirty="0" smtClean="0"/>
              <a:t>Opposed to the separatism of Garvey’s movement</a:t>
            </a:r>
            <a:r>
              <a:rPr lang="en-US" dirty="0" smtClean="0">
                <a:sym typeface="Wingdings" pitchFamily="2" charset="2"/>
              </a:rPr>
              <a:t> goal was </a:t>
            </a:r>
            <a:r>
              <a:rPr lang="en-US" i="1" u="sng" dirty="0" smtClean="0">
                <a:sym typeface="Wingdings" pitchFamily="2" charset="2"/>
              </a:rPr>
              <a:t>integration</a:t>
            </a: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28020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" y="0"/>
            <a:ext cx="4520919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39" y="0"/>
            <a:ext cx="4601261" cy="67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FLV_FILE_PATH" val="W:\CurriculumDocs\USHistory\Presentations\Unit4RoaringTwenties\10_HarlemRenaissance1_pptx\Assets\Duke Ellington - Take the A Train Ella Fitzgerald -_1.flv"/>
  <p:tag name="MMPROD_MANAGE_ASSETS" val="FALSE"/>
  <p:tag name="MMPROD_IS_H264" val="0"/>
</p:tagLst>
</file>

<file path=ppt/theme/theme1.xml><?xml version="1.0" encoding="utf-8"?>
<a:theme xmlns:a="http://schemas.openxmlformats.org/drawingml/2006/main" name="TS030004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TS030004990</Template>
  <TotalTime>464</TotalTime>
  <Words>299</Words>
  <Application>Microsoft Office PowerPoint</Application>
  <PresentationFormat>On-screen Show (4:3)</PresentationFormat>
  <Paragraphs>41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Wingdings</vt:lpstr>
      <vt:lpstr>TS030004990</vt:lpstr>
      <vt:lpstr>United States History</vt:lpstr>
      <vt:lpstr>Langston Hughes, “A Dream Deferred”</vt:lpstr>
      <vt:lpstr>Claude McKay, “If We Must Die” 1919</vt:lpstr>
      <vt:lpstr>Countee Cullen “Christ Recrucified” 1922</vt:lpstr>
      <vt:lpstr>PowerPoint Presentation</vt:lpstr>
      <vt:lpstr>PowerPoint Presentation</vt:lpstr>
      <vt:lpstr>Marcus Garvey</vt:lpstr>
      <vt:lpstr>W.E.B. DuBois, NAACP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Artistic Harlem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History</dc:title>
  <dc:creator>Scott</dc:creator>
  <cp:lastModifiedBy>Brycen Baugh</cp:lastModifiedBy>
  <cp:revision>31</cp:revision>
  <cp:lastPrinted>2011-11-30T12:30:16Z</cp:lastPrinted>
  <dcterms:created xsi:type="dcterms:W3CDTF">2011-11-13T12:47:16Z</dcterms:created>
  <dcterms:modified xsi:type="dcterms:W3CDTF">2015-01-23T17:30:07Z</dcterms:modified>
</cp:coreProperties>
</file>