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22"/>
  </p:notesMasterIdLst>
  <p:sldIdLst>
    <p:sldId id="256" r:id="rId3"/>
    <p:sldId id="281" r:id="rId4"/>
    <p:sldId id="276" r:id="rId5"/>
    <p:sldId id="280" r:id="rId6"/>
    <p:sldId id="286" r:id="rId7"/>
    <p:sldId id="261" r:id="rId8"/>
    <p:sldId id="260" r:id="rId9"/>
    <p:sldId id="282" r:id="rId10"/>
    <p:sldId id="258" r:id="rId11"/>
    <p:sldId id="259" r:id="rId12"/>
    <p:sldId id="275" r:id="rId13"/>
    <p:sldId id="265" r:id="rId14"/>
    <p:sldId id="283" r:id="rId15"/>
    <p:sldId id="262" r:id="rId16"/>
    <p:sldId id="263" r:id="rId17"/>
    <p:sldId id="264" r:id="rId18"/>
    <p:sldId id="267" r:id="rId19"/>
    <p:sldId id="268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60" autoAdjust="0"/>
  </p:normalViewPr>
  <p:slideViewPr>
    <p:cSldViewPr snapToGrid="0" snapToObjects="1">
      <p:cViewPr varScale="1">
        <p:scale>
          <a:sx n="89" d="100"/>
          <a:sy n="89" d="100"/>
        </p:scale>
        <p:origin x="6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45076-8AA0-4B4E-9C98-25B14912CD03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883CB-1CA0-4A46-8D0C-F3DF137A95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Masculine women, Feminine men</a:t>
            </a:r>
            <a:endParaRPr lang="en-US" dirty="0" smtClean="0"/>
          </a:p>
          <a:p>
            <a:r>
              <a:rPr lang="en-US" i="1" dirty="0" smtClean="0"/>
              <a:t>Which is the rooster, which is the hen?</a:t>
            </a:r>
            <a:endParaRPr lang="en-US" dirty="0" smtClean="0"/>
          </a:p>
          <a:p>
            <a:r>
              <a:rPr lang="en-US" i="1" dirty="0" smtClean="0"/>
              <a:t>It's hard to tell '</a:t>
            </a:r>
            <a:r>
              <a:rPr lang="en-US" i="1" dirty="0" err="1" smtClean="0"/>
              <a:t>em</a:t>
            </a:r>
            <a:r>
              <a:rPr lang="en-US" i="1" dirty="0" smtClean="0"/>
              <a:t> apart today! And, say!</a:t>
            </a:r>
            <a:endParaRPr lang="en-US" dirty="0" smtClean="0"/>
          </a:p>
          <a:p>
            <a:r>
              <a:rPr lang="en-US" i="1" dirty="0" smtClean="0"/>
              <a:t>Sister is busy learning to shave,</a:t>
            </a:r>
            <a:endParaRPr lang="en-US" dirty="0" smtClean="0"/>
          </a:p>
          <a:p>
            <a:r>
              <a:rPr lang="en-US" i="1" dirty="0" smtClean="0"/>
              <a:t>Brother just loves his permanent wave,</a:t>
            </a:r>
            <a:endParaRPr lang="en-US" dirty="0" smtClean="0"/>
          </a:p>
          <a:p>
            <a:r>
              <a:rPr lang="en-US" i="1" dirty="0" smtClean="0"/>
              <a:t>It's hard to tell '</a:t>
            </a:r>
            <a:r>
              <a:rPr lang="en-US" i="1" dirty="0" err="1" smtClean="0"/>
              <a:t>em</a:t>
            </a:r>
            <a:r>
              <a:rPr lang="en-US" i="1" dirty="0" smtClean="0"/>
              <a:t> apart today! Hey, hey!</a:t>
            </a:r>
            <a:endParaRPr lang="en-US" dirty="0" smtClean="0"/>
          </a:p>
          <a:p>
            <a:r>
              <a:rPr lang="en-US" i="1" dirty="0" smtClean="0"/>
              <a:t>Girls were girls and boys were boys when I was a tot,</a:t>
            </a:r>
            <a:endParaRPr lang="en-US" dirty="0" smtClean="0"/>
          </a:p>
          <a:p>
            <a:r>
              <a:rPr lang="en-US" i="1" dirty="0" smtClean="0"/>
              <a:t>Now we don't know who is who, or even what's what!</a:t>
            </a:r>
            <a:endParaRPr lang="en-US" dirty="0" smtClean="0"/>
          </a:p>
          <a:p>
            <a:r>
              <a:rPr lang="en-US" i="1" dirty="0" smtClean="0"/>
              <a:t>Knickers and trousers, baggy and wide,</a:t>
            </a:r>
            <a:endParaRPr lang="en-US" dirty="0" smtClean="0"/>
          </a:p>
          <a:p>
            <a:r>
              <a:rPr lang="en-US" i="1" dirty="0" smtClean="0"/>
              <a:t>Nobody knows who's walking inside,</a:t>
            </a:r>
            <a:endParaRPr lang="en-US" dirty="0" smtClean="0"/>
          </a:p>
          <a:p>
            <a:r>
              <a:rPr lang="en-US" i="1" dirty="0" smtClean="0"/>
              <a:t>Those masculine women and feminine men!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883CB-1CA0-4A46-8D0C-F3DF137A95E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2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Page from Hunter’s Civic Biology—the text</a:t>
            </a:r>
            <a:r>
              <a:rPr lang="en-US" baseline="0" dirty="0" smtClean="0"/>
              <a:t> that Scopes used when he was filling in for the regular biology teacher.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883CB-1CA0-4A46-8D0C-F3DF137A95E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581400"/>
            <a:ext cx="9144000" cy="781050"/>
          </a:xfrm>
        </p:spPr>
        <p:txBody>
          <a:bodyPr/>
          <a:lstStyle>
            <a:lvl1pPr algn="ctr">
              <a:defRPr sz="4400"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46600"/>
            <a:ext cx="9144000" cy="787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613525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613525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15050" y="0"/>
            <a:ext cx="19621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57340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455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156" decel="50000" autoRev="1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136" fill="hold">
                          <p:stCondLst>
                            <p:cond delay="864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455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156" decel="50000" autoRev="1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136" fill="hold">
                          <p:stCondLst>
                            <p:cond delay="864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455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156" decel="50000" autoRev="1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136" fill="hold">
                          <p:stCondLst>
                            <p:cond delay="864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455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156" decel="50000" autoRev="1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136" fill="hold">
                          <p:stCondLst>
                            <p:cond delay="864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455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156" decel="50000" autoRev="1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136" fill="hold">
                          <p:stCondLst>
                            <p:cond delay="864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455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455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156" decel="50000" autoRev="1" fill="hold">
                          <p:stCondLst>
                            <p:cond delay="455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136" fill="hold">
                          <p:stCondLst>
                            <p:cond delay="864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8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85800"/>
            <a:ext cx="3848100" cy="586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85800"/>
            <a:ext cx="3848100" cy="586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2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5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D3AC62-3B74-4D93-9E12-7895466AF86A}" type="datetimeFigureOut">
              <a:rPr lang="en-US" smtClean="0"/>
              <a:pPr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1352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1352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222FE-652A-41AC-9736-80F09B151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784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60" y="685799"/>
            <a:ext cx="8893480" cy="6040677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 2" pitchFamily="18" charset="2"/>
        <a:buChar char=""/>
        <a:defRPr sz="3200" b="1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accent1">
              <a:lumMod val="50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2">
              <a:lumMod val="10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2">
              <a:lumMod val="10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2">
              <a:lumMod val="10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2774889" y="2890801"/>
            <a:ext cx="6581104" cy="1031324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/>
            <a:r>
              <a:rPr 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United states history</a:t>
            </a:r>
            <a:endParaRPr lang="en-U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7109" y="0"/>
            <a:ext cx="3540676" cy="6858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Rural America Strikes Back</a:t>
            </a:r>
          </a:p>
          <a:p>
            <a:pPr algn="l"/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Dr. King-Owen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74" y="18068"/>
            <a:ext cx="380445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6966" cy="666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2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Reading the </a:t>
            </a:r>
            <a:r>
              <a:rPr lang="en-US" i="1" dirty="0" smtClean="0">
                <a:solidFill>
                  <a:srgbClr val="FF0000"/>
                </a:solidFill>
              </a:rPr>
              <a:t>Bible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Bible </a:t>
            </a:r>
            <a:r>
              <a:rPr lang="en-US" dirty="0" smtClean="0">
                <a:solidFill>
                  <a:srgbClr val="FF0000"/>
                </a:solidFill>
              </a:rPr>
              <a:t>is to be read literally….if God said, it happened!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Attack on Modernism</a:t>
            </a:r>
            <a:endParaRPr lang="en-US" i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Christians rejected modern values:  skepticism towards religion, love of money, self-indulgence, consumerism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Famous Evangelists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Reflected the 1920s love of celebrities yet also called for moral reform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Billy Sunday (former baseball player)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Aimee </a:t>
            </a:r>
            <a:r>
              <a:rPr lang="en-US" dirty="0" err="1" smtClean="0">
                <a:solidFill>
                  <a:srgbClr val="FF0000"/>
                </a:solidFill>
              </a:rPr>
              <a:t>Semple</a:t>
            </a:r>
            <a:r>
              <a:rPr lang="en-US" dirty="0" smtClean="0">
                <a:solidFill>
                  <a:srgbClr val="FF0000"/>
                </a:solidFill>
              </a:rPr>
              <a:t> McPherson (acted like a movie star)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3781" cy="685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9" t="22593" r="16656" b="8658"/>
          <a:stretch/>
        </p:blipFill>
        <p:spPr bwMode="auto">
          <a:xfrm>
            <a:off x="95863" y="2545940"/>
            <a:ext cx="2551471" cy="327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63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cott\Pictures\HistoryImages\APUShistory\twentiesanddepression\anticommunismposter19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41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ott\Documents\Bexley\FonerHistoryMaterials\Art_JPEGs\ch20\fig_20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04" y="33595"/>
            <a:ext cx="7098092" cy="682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9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09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4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7846331" cy="67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8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66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29" y="176980"/>
            <a:ext cx="4577571" cy="650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5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92729" cy="685800"/>
          </a:xfrm>
        </p:spPr>
        <p:txBody>
          <a:bodyPr/>
          <a:lstStyle/>
          <a:p>
            <a:r>
              <a:rPr lang="en-US" dirty="0" smtClean="0"/>
              <a:t>You Can’t Make a Monkey of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We're in a revolution just over evolution.</a:t>
            </a:r>
            <a:br>
              <a:rPr lang="en-US" sz="1200" dirty="0"/>
            </a:br>
            <a:r>
              <a:rPr lang="en-US" sz="1200" dirty="0"/>
              <a:t>The battle of ages is on.</a:t>
            </a:r>
            <a:br>
              <a:rPr lang="en-US" sz="1200" dirty="0"/>
            </a:br>
            <a:r>
              <a:rPr lang="en-US" sz="1200" dirty="0"/>
              <a:t>Some scientists have claimed </a:t>
            </a:r>
            <a:br>
              <a:rPr lang="en-US" sz="1200" dirty="0"/>
            </a:br>
            <a:r>
              <a:rPr lang="en-US" sz="1200" dirty="0"/>
              <a:t>We're human just by name,</a:t>
            </a:r>
            <a:br>
              <a:rPr lang="en-US" sz="1200" dirty="0"/>
            </a:br>
            <a:r>
              <a:rPr lang="en-US" sz="1200" dirty="0"/>
              <a:t>That monkeys and men are the same.</a:t>
            </a:r>
            <a:br>
              <a:rPr lang="en-US" sz="1200" dirty="0"/>
            </a:br>
            <a:r>
              <a:rPr lang="en-US" sz="1200" dirty="0"/>
              <a:t>But Darwin's theory doesn't sound good to me.</a:t>
            </a:r>
            <a:br>
              <a:rPr lang="en-US" sz="1200" dirty="0"/>
            </a:br>
            <a:r>
              <a:rPr lang="en-US" sz="1200" dirty="0"/>
              <a:t>I might have monkey manners </a:t>
            </a:r>
            <a:br>
              <a:rPr lang="en-US" sz="1200" dirty="0"/>
            </a:br>
            <a:r>
              <a:rPr lang="en-US" sz="1200" dirty="0"/>
              <a:t>But with him I can't agree.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CHORUS</a:t>
            </a:r>
          </a:p>
          <a:p>
            <a:pPr marL="0" indent="0">
              <a:buNone/>
            </a:pPr>
            <a:r>
              <a:rPr lang="en-US" sz="1200" dirty="0" smtClean="0"/>
              <a:t>You </a:t>
            </a:r>
            <a:r>
              <a:rPr lang="en-US" sz="1200" dirty="0"/>
              <a:t>can't make a monkey of me.</a:t>
            </a:r>
            <a:br>
              <a:rPr lang="en-US" sz="1200" dirty="0"/>
            </a:br>
            <a:r>
              <a:rPr lang="en-US" sz="1200" dirty="0"/>
              <a:t>You can't make a monkey of me.</a:t>
            </a:r>
            <a:br>
              <a:rPr lang="en-US" sz="1200" dirty="0"/>
            </a:br>
            <a:r>
              <a:rPr lang="en-US" sz="1200" dirty="0"/>
              <a:t>There's not a monkey in my family tree.</a:t>
            </a:r>
            <a:br>
              <a:rPr lang="en-US" sz="1200" dirty="0"/>
            </a:br>
            <a:r>
              <a:rPr lang="en-US" sz="1200" dirty="0"/>
              <a:t>I've searched on each branch from Adam to me.</a:t>
            </a:r>
            <a:br>
              <a:rPr lang="en-US" sz="1200" dirty="0"/>
            </a:br>
            <a:r>
              <a:rPr lang="en-US" sz="1200" dirty="0"/>
              <a:t>I am inclined to believe </a:t>
            </a:r>
            <a:br>
              <a:rPr lang="en-US" sz="1200" dirty="0"/>
            </a:br>
            <a:r>
              <a:rPr lang="en-US" sz="1200" dirty="0"/>
              <a:t>The story of Adam and Eve.</a:t>
            </a:r>
            <a:br>
              <a:rPr lang="en-US" sz="1200" dirty="0"/>
            </a:br>
            <a:r>
              <a:rPr lang="en-US" sz="1200" dirty="0"/>
              <a:t>There's no chimpanzee </a:t>
            </a:r>
            <a:br>
              <a:rPr lang="en-US" sz="1200" dirty="0"/>
            </a:br>
            <a:r>
              <a:rPr lang="en-US" sz="1200" dirty="0"/>
              <a:t>In my pedigree.</a:t>
            </a:r>
            <a:br>
              <a:rPr lang="en-US" sz="1200" dirty="0"/>
            </a:br>
            <a:r>
              <a:rPr lang="en-US" sz="1200" dirty="0"/>
              <a:t>And you can't make a monkey of me</a:t>
            </a:r>
            <a:r>
              <a:rPr lang="en-US" sz="1200" dirty="0" smtClean="0"/>
              <a:t>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Can </a:t>
            </a:r>
            <a:r>
              <a:rPr lang="en-US" sz="1200" dirty="0"/>
              <a:t>science ever prove it?</a:t>
            </a:r>
            <a:br>
              <a:rPr lang="en-US" sz="1200" dirty="0"/>
            </a:br>
            <a:r>
              <a:rPr lang="en-US" sz="1200" dirty="0"/>
              <a:t>Will monkey trials remove it?</a:t>
            </a:r>
            <a:br>
              <a:rPr lang="en-US" sz="1200" dirty="0"/>
            </a:br>
            <a:r>
              <a:rPr lang="en-US" sz="1200" dirty="0"/>
              <a:t>We don't have ideas of our own.</a:t>
            </a:r>
            <a:br>
              <a:rPr lang="en-US" sz="1200" dirty="0"/>
            </a:br>
            <a:r>
              <a:rPr lang="en-US" sz="1200" dirty="0"/>
              <a:t>In some would monkeys be.</a:t>
            </a:r>
            <a:br>
              <a:rPr lang="en-US" sz="1200" dirty="0"/>
            </a:br>
            <a:r>
              <a:rPr lang="en-US" sz="1200" dirty="0"/>
              <a:t>Let them stay in their tree.</a:t>
            </a:r>
            <a:br>
              <a:rPr lang="en-US" sz="1200" dirty="0"/>
            </a:br>
            <a:r>
              <a:rPr lang="en-US" sz="1200" dirty="0"/>
              <a:t>But don't talk their chatter to me.</a:t>
            </a:r>
            <a:br>
              <a:rPr lang="en-US" sz="1200" dirty="0"/>
            </a:br>
            <a:r>
              <a:rPr lang="en-US" sz="1200" dirty="0"/>
              <a:t>That long missing link</a:t>
            </a:r>
            <a:br>
              <a:rPr lang="en-US" sz="1200" dirty="0"/>
            </a:br>
            <a:r>
              <a:rPr lang="en-US" sz="1200" dirty="0"/>
              <a:t>Puts history on the blink.</a:t>
            </a:r>
            <a:br>
              <a:rPr lang="en-US" sz="1200" dirty="0"/>
            </a:br>
            <a:r>
              <a:rPr lang="en-US" sz="1200" dirty="0"/>
              <a:t>I'll give you my opinion </a:t>
            </a:r>
            <a:br>
              <a:rPr lang="en-US" sz="1200" dirty="0"/>
            </a:br>
            <a:r>
              <a:rPr lang="en-US" sz="1200" dirty="0"/>
              <a:t>The whole chain was lost I think.</a:t>
            </a:r>
          </a:p>
          <a:p>
            <a:pPr marL="0" indent="0">
              <a:buNone/>
            </a:pPr>
            <a:endParaRPr lang="en-US" sz="1200" dirty="0"/>
          </a:p>
          <a:p>
            <a:endParaRPr lang="en-US" sz="1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b="11144"/>
          <a:stretch/>
        </p:blipFill>
        <p:spPr bwMode="auto">
          <a:xfrm>
            <a:off x="5996112" y="801699"/>
            <a:ext cx="2743200" cy="317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62" y="3981113"/>
            <a:ext cx="3054700" cy="27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akeaMonkeyof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9408" y="5484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5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Scopes Monkey Trial (1925)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Biology teacher John T. Scopes taught </a:t>
            </a:r>
            <a:r>
              <a:rPr lang="en-US" i="1" dirty="0" smtClean="0">
                <a:solidFill>
                  <a:srgbClr val="FF0000"/>
                </a:solidFill>
              </a:rPr>
              <a:t>evolution</a:t>
            </a:r>
            <a:r>
              <a:rPr lang="en-US" dirty="0" smtClean="0">
                <a:solidFill>
                  <a:srgbClr val="FF0000"/>
                </a:solidFill>
              </a:rPr>
              <a:t>, violating Tennessee’s </a:t>
            </a:r>
            <a:r>
              <a:rPr lang="en-US" i="1" dirty="0" smtClean="0">
                <a:solidFill>
                  <a:srgbClr val="FF0000"/>
                </a:solidFill>
              </a:rPr>
              <a:t>Butler Act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Scopes was tried, found guilty, and fined $100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Clarence Darrow of the American Civil Liberties Union defended Scopes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William J. Bryan prosecuted the case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Trial made fun of rural, Bible-carrying Christians as ignorant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cott\Documents\Bexley\FonerHistoryMaterials\Art_JPEGs\ch20\fig_20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298" cy="656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68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KKK (1915-1924)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Preached rural, all-American values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Love of country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Protestant Christianity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Family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Honor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Anti-immigrant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Anti-alcohol</a:t>
            </a:r>
          </a:p>
        </p:txBody>
      </p:sp>
    </p:spTree>
    <p:extLst>
      <p:ext uri="{BB962C8B-B14F-4D97-AF65-F5344CB8AC3E}">
        <p14:creationId xmlns:p14="http://schemas.microsoft.com/office/powerpoint/2010/main" val="184276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ott\Documents\Bexley\FonerHistoryMaterials\Art_JPEGs\ch20\fig_20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5117689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76532"/>
            <a:ext cx="4152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5641" cy="682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215641" y="0"/>
            <a:ext cx="3928359" cy="682252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Masculine women, Feminine men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Which is the rooster, which is the hen?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It's hard to tell '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apart today! And, say!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Sister is busy learning to shave,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Brother just loves his permanent wave,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It's hard to tell '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apart today! Hey, hey!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Girls were girls and boys were boys when I was a tot,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Now we don't know who is who, or even what's what!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Knickers and trousers, baggy and wide,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Nobody knows who's walking inside,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Those masculine women and feminine men!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9" name="ShockwaveFlash1" r:id="rId2" imgW="279360" imgH="196920"/>
        </mc:Choice>
        <mc:Fallback>
          <p:control name="ShockwaveFlash1" r:id="rId2" imgW="279360" imgH="196920">
            <p:pic>
              <p:nvPicPr>
                <p:cNvPr id="4" name="ShockwaveFlash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811713" y="6376988"/>
                  <a:ext cx="279400" cy="1968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744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12581" r="7028" b="12868"/>
          <a:stretch/>
        </p:blipFill>
        <p:spPr bwMode="auto">
          <a:xfrm>
            <a:off x="0" y="0"/>
            <a:ext cx="9159314" cy="494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0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38344" r="3900" b="3926"/>
          <a:stretch/>
        </p:blipFill>
        <p:spPr bwMode="auto">
          <a:xfrm>
            <a:off x="0" y="0"/>
            <a:ext cx="588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5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ott\Pictures\HistoryImages\APUShistory\twentiesanddepression\aimeesemplemcphers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48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332" cy="572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9751" cy="686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FLV_FILE_PATH" val="W:\CurriculumDocs\USHistory\Presentations\Unit4RoaringTwenties\07_1920sFundamentalism_pptx\Assets\Six Jumping Jacks - Masculine Women Feminine Men 1926 -.flv"/>
  <p:tag name="MMPROD_MANAGE_ASSETS" val="FALSE"/>
  <p:tag name="MMPROD_IS_H264" val="0"/>
</p:tagLst>
</file>

<file path=ppt/theme/theme1.xml><?xml version="1.0" encoding="utf-8"?>
<a:theme xmlns:a="http://schemas.openxmlformats.org/drawingml/2006/main" name="TS001090301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 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777777"/>
        </a:dk1>
        <a:lt1>
          <a:srgbClr val="969696"/>
        </a:lt1>
        <a:dk2>
          <a:srgbClr val="686B5D"/>
        </a:dk2>
        <a:lt2>
          <a:srgbClr val="4E4E44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7F7F7F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DFA40A6-B7DC-4E1D-97B9-29B26DBA40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TS001090301</Template>
  <TotalTime>965</TotalTime>
  <Words>391</Words>
  <Application>Microsoft Office PowerPoint</Application>
  <PresentationFormat>On-screen Show (4:3)</PresentationFormat>
  <Paragraphs>60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Wingdings 2</vt:lpstr>
      <vt:lpstr>TS001090301</vt:lpstr>
      <vt:lpstr>United states history</vt:lpstr>
      <vt:lpstr>PowerPoint Presentation</vt:lpstr>
      <vt:lpstr>KKK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Fundamentalism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Can’t Make a Monkey of Me</vt:lpstr>
      <vt:lpstr>Scopes Monkey Trial (1925)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</dc:title>
  <dc:creator>Scott</dc:creator>
  <cp:lastModifiedBy>Brycen Baugh</cp:lastModifiedBy>
  <cp:revision>34</cp:revision>
  <dcterms:created xsi:type="dcterms:W3CDTF">2011-11-10T00:46:57Z</dcterms:created>
  <dcterms:modified xsi:type="dcterms:W3CDTF">2015-01-22T21:40:21Z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TC300045469990</vt:lpwstr>
  </property>
</Properties>
</file>