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3" r:id="rId5"/>
    <p:sldId id="269" r:id="rId6"/>
    <p:sldId id="267" r:id="rId7"/>
    <p:sldId id="264" r:id="rId8"/>
    <p:sldId id="266" r:id="rId9"/>
    <p:sldId id="265" r:id="rId10"/>
    <p:sldId id="258" r:id="rId11"/>
    <p:sldId id="274" r:id="rId12"/>
    <p:sldId id="276" r:id="rId13"/>
    <p:sldId id="268" r:id="rId14"/>
    <p:sldId id="259" r:id="rId15"/>
    <p:sldId id="278" r:id="rId16"/>
    <p:sldId id="277" r:id="rId17"/>
    <p:sldId id="272" r:id="rId18"/>
    <p:sldId id="271" r:id="rId19"/>
    <p:sldId id="262" r:id="rId20"/>
    <p:sldId id="263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6D867-FBC2-42E0-9A5E-497D661000B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4A2B-3A2E-4903-835B-672F190C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Prospective</a:t>
            </a:r>
            <a:r>
              <a:rPr lang="en-US" baseline="0" dirty="0" smtClean="0"/>
              <a:t> braceros were fumigated with DDT before entering the US! Yikes!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4A2B-3A2E-4903-835B-672F190CFC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taken from the White</a:t>
            </a:r>
            <a:r>
              <a:rPr lang="en-US" baseline="0" dirty="0" smtClean="0"/>
              <a:t> House Office </a:t>
            </a:r>
            <a:r>
              <a:rPr lang="en-US" baseline="0" smtClean="0"/>
              <a:t>of Management and Budget -- http://www.whitehouse.gov/omb/budget/Historicals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4A2B-3A2E-4903-835B-672F190CFC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4482"/>
            <a:ext cx="8229600" cy="9144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54864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v"/>
              <a:defRPr sz="3200" b="1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 marL="742950" indent="-285750">
              <a:buFont typeface="Wingdings" pitchFamily="2" charset="2"/>
              <a:buChar char="§"/>
              <a:defRPr sz="3200" b="1">
                <a:solidFill>
                  <a:schemeClr val="accent4">
                    <a:lumMod val="50000"/>
                  </a:schemeClr>
                </a:solidFill>
                <a:effectLst/>
              </a:defRPr>
            </a:lvl2pPr>
            <a:lvl3pPr marL="1143000" indent="-228600">
              <a:buFont typeface="Wingdings" pitchFamily="2" charset="2"/>
              <a:buChar char="v"/>
              <a:defRPr sz="3200" b="1">
                <a:solidFill>
                  <a:schemeClr val="accent6">
                    <a:lumMod val="75000"/>
                  </a:schemeClr>
                </a:solidFill>
                <a:effectLst/>
              </a:defRPr>
            </a:lvl3pPr>
            <a:lvl4pPr marL="1600200" indent="-228600">
              <a:buFont typeface="Wingdings" pitchFamily="2" charset="2"/>
              <a:buChar char="v"/>
              <a:defRPr sz="3200" b="1">
                <a:solidFill>
                  <a:schemeClr val="accent6">
                    <a:lumMod val="75000"/>
                  </a:schemeClr>
                </a:solidFill>
                <a:effectLst/>
              </a:defRPr>
            </a:lvl4pPr>
            <a:lvl5pPr marL="2057400" indent="-228600">
              <a:buFont typeface="Wingdings" pitchFamily="2" charset="2"/>
              <a:buChar char="v"/>
              <a:defRPr sz="3200" b="1">
                <a:solidFill>
                  <a:schemeClr val="accent6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2" y="152400"/>
            <a:ext cx="5490882" cy="1362075"/>
          </a:xfrm>
          <a:solidFill>
            <a:schemeClr val="bg1">
              <a:alpha val="67000"/>
            </a:schemeClr>
          </a:solidFill>
        </p:spPr>
        <p:txBody>
          <a:bodyPr anchor="t">
            <a:noAutofit/>
          </a:bodyPr>
          <a:lstStyle>
            <a:lvl1pPr algn="l">
              <a:defRPr sz="54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4495800"/>
            <a:ext cx="4572000" cy="2286000"/>
          </a:xfrm>
          <a:solidFill>
            <a:schemeClr val="bg1">
              <a:alpha val="88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4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A1F7-5C72-4AFE-8CE1-EE94E71E798D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7C00-1F5F-4489-8259-5C3400719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%0eChp25_p757.gif%20%20%20%20%20%20%20%20%20%20%20%20%20%20%20%20%20%20%20%20%20%20%20%20%20%20%20%20%20%20%20%20%20%20%20%20%20%20%20%20%20%20%20%20%20%20%20%20%2000019A2E%0cMacintosh%20HD%20%20%20%20%20%20%20%20%20%20%20%20%20%20%20%20%20%20%20B2317375: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482" y="152400"/>
            <a:ext cx="5490882" cy="1676400"/>
          </a:xfrm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r>
              <a:rPr lang="en-US" smtClean="0"/>
              <a:t>:  </a:t>
            </a:r>
            <a:r>
              <a:rPr lang="en-US" smtClean="0"/>
              <a:t>Economy [10.03]</a:t>
            </a:r>
            <a:endParaRPr lang="en-US" dirty="0" smtClean="0"/>
          </a:p>
          <a:p>
            <a:r>
              <a:rPr lang="en-US" dirty="0" smtClean="0"/>
              <a:t>Dr. King-Owen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5219700" cy="5486400"/>
          </a:xfrm>
        </p:spPr>
        <p:txBody>
          <a:bodyPr/>
          <a:lstStyle/>
          <a:p>
            <a:r>
              <a:rPr lang="en-US" dirty="0" smtClean="0"/>
              <a:t>Unions had non-strike policies (=patriotism)</a:t>
            </a:r>
          </a:p>
          <a:p>
            <a:pPr lvl="1"/>
            <a:r>
              <a:rPr lang="en-US" dirty="0" smtClean="0"/>
              <a:t>Workers sometimes did </a:t>
            </a:r>
            <a:r>
              <a:rPr lang="en-US" i="1" dirty="0" smtClean="0"/>
              <a:t>wildcat strikes</a:t>
            </a:r>
            <a:r>
              <a:rPr lang="en-US" dirty="0" smtClean="0"/>
              <a:t> – not authorized by the union</a:t>
            </a:r>
          </a:p>
          <a:p>
            <a:r>
              <a:rPr lang="en-US" dirty="0" smtClean="0"/>
              <a:t>Bracero Program, 1942</a:t>
            </a:r>
          </a:p>
          <a:p>
            <a:pPr lvl="1"/>
            <a:r>
              <a:rPr lang="en-US" dirty="0" smtClean="0"/>
              <a:t>US imported workers from Mexico (4.5 million by 1964)</a:t>
            </a:r>
          </a:p>
          <a:p>
            <a:pPr lvl="1"/>
            <a:r>
              <a:rPr lang="en-US" dirty="0" smtClean="0"/>
              <a:t>Worked in agriculture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69497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79"/>
            <a:ext cx="7785794" cy="68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" y="0"/>
            <a:ext cx="7948448" cy="68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AddtoBexleyatBHS\Unit6WorldwarII\Images\Ww2_poster_oct0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39129" cy="5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30" y="0"/>
            <a:ext cx="479012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Victory Loans</a:t>
            </a:r>
          </a:p>
          <a:p>
            <a:pPr lvl="1"/>
            <a:r>
              <a:rPr lang="en-US" dirty="0" smtClean="0"/>
              <a:t>By selling bonds, the U.S. paid for 44% of the cost of the war</a:t>
            </a:r>
          </a:p>
          <a:p>
            <a:pPr lvl="2"/>
            <a:r>
              <a:rPr lang="en-US" dirty="0" smtClean="0"/>
              <a:t>However, the national debt still increased 5 times between 1940-1945</a:t>
            </a:r>
          </a:p>
          <a:p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1940 – income tax extended to ALL Americans</a:t>
            </a:r>
          </a:p>
          <a:p>
            <a:pPr lvl="1"/>
            <a:r>
              <a:rPr lang="en-US" dirty="0" smtClean="0"/>
              <a:t>Collected from paychecks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urriculumDocs\USHistory\Unit6WorldWarII\Images\Dr Seuss Buy War 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"/>
            <a:ext cx="7543800" cy="68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urriculumDocs\USHistory\Unit6WorldWarII\Images\Cages Cost Buy War 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687682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6" y="0"/>
            <a:ext cx="817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19641"/>
              </p:ext>
            </p:extLst>
          </p:nvPr>
        </p:nvGraphicFramePr>
        <p:xfrm>
          <a:off x="0" y="5"/>
          <a:ext cx="9144000" cy="68579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/>
                <a:gridCol w="2209800"/>
                <a:gridCol w="1828800"/>
                <a:gridCol w="1828800"/>
                <a:gridCol w="1828800"/>
              </a:tblGrid>
              <a:tr h="1380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Taxes (in trillions)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Taxes</a:t>
                      </a:r>
                      <a:r>
                        <a:rPr lang="en-US" sz="2800" baseline="0" dirty="0" smtClean="0"/>
                        <a:t> on Individuals (as a 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Corporate Taxes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(as a %)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Other Tax</a:t>
                      </a:r>
                      <a:r>
                        <a:rPr lang="en-US" sz="2800" baseline="0" dirty="0" smtClean="0"/>
                        <a:t> 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(as a %)</a:t>
                      </a:r>
                      <a:endParaRPr lang="en-US" sz="2800" dirty="0" smtClean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$4.7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56.1%</a:t>
                      </a:r>
                      <a:endParaRPr lang="en-US" sz="2800" dirty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$6.7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31.3%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49.2%</a:t>
                      </a:r>
                      <a:endParaRPr lang="en-US" sz="2800" dirty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$12.1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38.7%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34.4%</a:t>
                      </a:r>
                      <a:endParaRPr lang="en-US" sz="2800" dirty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$20.9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31.0%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45.6%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23.3%</a:t>
                      </a:r>
                      <a:endParaRPr lang="en-US" sz="2800" dirty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$40.2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36.8%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14.2%</a:t>
                      </a:r>
                      <a:endParaRPr lang="en-US" sz="2800" dirty="0"/>
                    </a:p>
                  </a:txBody>
                  <a:tcPr/>
                </a:tc>
              </a:tr>
              <a:tr h="912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$41.7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44.0%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38.3%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17.6%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60623"/>
              </p:ext>
            </p:extLst>
          </p:nvPr>
        </p:nvGraphicFramePr>
        <p:xfrm>
          <a:off x="-1" y="-2"/>
          <a:ext cx="9144000" cy="68579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935526">
                <a:tc>
                  <a:txBody>
                    <a:bodyPr/>
                    <a:lstStyle/>
                    <a:p>
                      <a:r>
                        <a:rPr lang="en-US" sz="2000" dirty="0"/>
                        <a:t> </a:t>
                      </a:r>
                    </a:p>
                  </a:txBody>
                  <a:tcPr marL="72999" marR="72999" marT="36500" marB="365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Federal Spending</a:t>
                      </a:r>
                    </a:p>
                  </a:txBody>
                  <a:tcPr marL="72999" marR="72999" marT="36500" marB="36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Defense Spending</a:t>
                      </a:r>
                    </a:p>
                  </a:txBody>
                  <a:tcPr marL="72999" marR="72999" marT="36500" marB="36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94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Year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total $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% increase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$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% increase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% of federal spending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1940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9.47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 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1.66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 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17.53%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1941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13.00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37.28%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6.13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269.28%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47.15%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1942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30.18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132.15%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22.05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259.71%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73.06%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1943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63.57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110.64%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43.98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99.46%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69.18%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1944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72.62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14.24%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62.95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43.13%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86.68%</a:t>
                      </a:r>
                    </a:p>
                  </a:txBody>
                  <a:tcPr marL="72999" marR="72999" marT="36500" marB="36500" anchor="ctr"/>
                </a:tc>
              </a:tr>
              <a:tr h="79217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1945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72.11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-0.70%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64.53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2.51%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89.49%</a:t>
                      </a:r>
                    </a:p>
                  </a:txBody>
                  <a:tcPr marL="72999" marR="72999" marT="36500" marB="36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038600"/>
          </a:xfrm>
        </p:spPr>
        <p:txBody>
          <a:bodyPr/>
          <a:lstStyle/>
          <a:p>
            <a:r>
              <a:rPr lang="en-US" dirty="0" smtClean="0"/>
              <a:t>War Production Board, 1942</a:t>
            </a:r>
          </a:p>
          <a:p>
            <a:pPr lvl="1"/>
            <a:r>
              <a:rPr lang="en-US" dirty="0" smtClean="0"/>
              <a:t>Controlled materials and production</a:t>
            </a:r>
          </a:p>
          <a:p>
            <a:pPr lvl="1"/>
            <a:r>
              <a:rPr lang="en-US" dirty="0" smtClean="0"/>
              <a:t>Certain products banned (cans, bikes, fridges)</a:t>
            </a:r>
          </a:p>
          <a:p>
            <a:r>
              <a:rPr lang="en-US" dirty="0" smtClean="0"/>
              <a:t>Office of Price Administration, 1942</a:t>
            </a:r>
          </a:p>
          <a:p>
            <a:pPr lvl="1"/>
            <a:r>
              <a:rPr lang="en-US" dirty="0" smtClean="0"/>
              <a:t>Controlled inflation of prices of goods</a:t>
            </a:r>
          </a:p>
          <a:p>
            <a:pPr lvl="1"/>
            <a:r>
              <a:rPr lang="en-US" dirty="0" smtClean="0"/>
              <a:t>Issued ration books to limit consumption of sugar, meat, butter, coffee, gas, and shoes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2204" y="4161327"/>
            <a:ext cx="1830994" cy="31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8155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War on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 shifts</a:t>
            </a:r>
          </a:p>
          <a:p>
            <a:pPr lvl="1"/>
            <a:r>
              <a:rPr lang="en-US" dirty="0" smtClean="0"/>
              <a:t>Workers moved to West to defense plants</a:t>
            </a:r>
          </a:p>
          <a:p>
            <a:r>
              <a:rPr lang="en-US" dirty="0" smtClean="0"/>
              <a:t>End of the Depression</a:t>
            </a:r>
          </a:p>
          <a:p>
            <a:pPr lvl="1"/>
            <a:r>
              <a:rPr lang="en-US" dirty="0" smtClean="0"/>
              <a:t>War put people to work and increased incomes</a:t>
            </a:r>
          </a:p>
          <a:p>
            <a:r>
              <a:rPr lang="en-US" dirty="0" smtClean="0"/>
              <a:t>Scientific innovation</a:t>
            </a:r>
          </a:p>
          <a:p>
            <a:pPr lvl="1"/>
            <a:r>
              <a:rPr lang="en-US" dirty="0" smtClean="0"/>
              <a:t>Military technology:  atomic bomb, DDT, bazookas, radar</a:t>
            </a:r>
          </a:p>
          <a:p>
            <a:r>
              <a:rPr lang="en-US" dirty="0" smtClean="0"/>
              <a:t>Expanded Education</a:t>
            </a:r>
          </a:p>
          <a:p>
            <a:pPr lvl="1"/>
            <a:r>
              <a:rPr lang="en-US" dirty="0" smtClean="0"/>
              <a:t>1944 GI Bill paid for soldiers to have education and home mortgages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p25_p757.gif                                                 00019A2EMacintosh HD                   B2317375: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-17207" y="0"/>
            <a:ext cx="8623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31866"/>
            <a:ext cx="7162800" cy="69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1438"/>
            <a:ext cx="7759480" cy="68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53000" cy="6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0"/>
            <a:ext cx="4191000" cy="685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Just like in World War I, the government in WW2 encouraged citizens to plant Victory Gardens and can their own food.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ddtoBexleyatBHS\Unit6WorldwarII\Images\Ad-Aunt_Jemima-Womans_Day_194211_pg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" y="0"/>
            <a:ext cx="8883759" cy="68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ddtoBexleyatBHS\Unit6WorldwarII\Images\85 Million Hold War 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0"/>
            <a:ext cx="4694903" cy="68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AddtoBexleyatBHS\Unit6WorldwarII\Images\Back Em Up 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6194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AddtoBexleyatBHS\Unit6WorldwarII\Images\Care Is Costly Bond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-21269"/>
            <a:ext cx="4772025" cy="69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AddtoBexleyatBHS\Unit6WorldwarII\Images\Dont Let The Shadow Touch Them 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467"/>
            <a:ext cx="4371975" cy="62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ddtoBexleyatBHS\Unit6WorldwarII\Images\american_3_World_War_Two_Propaganda_Posters-s350x470-48191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05400" cy="68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407</Words>
  <Application>Microsoft Office PowerPoint</Application>
  <PresentationFormat>On-screen Show (4:3)</PresentationFormat>
  <Paragraphs>119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United states History</vt:lpstr>
      <vt:lpstr>Economic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Supply</vt:lpstr>
      <vt:lpstr>PowerPoint Presentation</vt:lpstr>
      <vt:lpstr>PowerPoint Presentation</vt:lpstr>
      <vt:lpstr>PowerPoint Presentation</vt:lpstr>
      <vt:lpstr>Paying for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War on the Economy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16</cp:revision>
  <dcterms:created xsi:type="dcterms:W3CDTF">2012-01-22T21:51:50Z</dcterms:created>
  <dcterms:modified xsi:type="dcterms:W3CDTF">2013-02-10T14:23:59Z</dcterms:modified>
</cp:coreProperties>
</file>