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5"/>
  </p:notesMasterIdLst>
  <p:sldIdLst>
    <p:sldId id="256" r:id="rId2"/>
    <p:sldId id="262" r:id="rId3"/>
    <p:sldId id="264" r:id="rId4"/>
    <p:sldId id="266" r:id="rId5"/>
    <p:sldId id="259" r:id="rId6"/>
    <p:sldId id="269" r:id="rId7"/>
    <p:sldId id="267" r:id="rId8"/>
    <p:sldId id="257" r:id="rId9"/>
    <p:sldId id="268" r:id="rId10"/>
    <p:sldId id="263" r:id="rId11"/>
    <p:sldId id="270" r:id="rId12"/>
    <p:sldId id="271" r:id="rId13"/>
    <p:sldId id="272" r:id="rId14"/>
    <p:sldId id="273" r:id="rId15"/>
    <p:sldId id="274" r:id="rId16"/>
    <p:sldId id="275" r:id="rId17"/>
    <p:sldId id="276" r:id="rId18"/>
    <p:sldId id="278" r:id="rId19"/>
    <p:sldId id="279" r:id="rId20"/>
    <p:sldId id="280" r:id="rId21"/>
    <p:sldId id="281" r:id="rId22"/>
    <p:sldId id="282" r:id="rId23"/>
    <p:sldId id="283" r:id="rId2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FF"/>
    <a:srgbClr val="FF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70" d="100"/>
          <a:sy n="70" d="100"/>
        </p:scale>
        <p:origin x="-1290" y="-102"/>
      </p:cViewPr>
      <p:guideLst>
        <p:guide orient="horz" pos="2160"/>
        <p:guide pos="2880"/>
      </p:guideLst>
    </p:cSldViewPr>
  </p:slideViewPr>
  <p:notesTextViewPr>
    <p:cViewPr>
      <p:scale>
        <a:sx n="1" d="1"/>
        <a:sy n="1" d="1"/>
      </p:scale>
      <p:origin x="0" y="0"/>
    </p:cViewPr>
  </p:notesTextViewPr>
  <p:sorterViewPr>
    <p:cViewPr>
      <p:scale>
        <a:sx n="100" d="100"/>
        <a:sy n="100" d="100"/>
      </p:scale>
      <p:origin x="0" y="290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F703D5C-B4D9-4C08-BD78-C2FB34955D9A}" type="datetimeFigureOut">
              <a:rPr lang="en-US" smtClean="0"/>
              <a:t>2/9/2013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9EFA1BB-ABFB-404D-8320-C2A8B7907272}" type="slidenum">
              <a:rPr lang="en-US" smtClean="0"/>
              <a:t>‹#›</a:t>
            </a:fld>
            <a:endParaRPr lang="en-US"/>
          </a:p>
        </p:txBody>
      </p:sp>
    </p:spTree>
    <p:extLst>
      <p:ext uri="{BB962C8B-B14F-4D97-AF65-F5344CB8AC3E}">
        <p14:creationId xmlns:p14="http://schemas.microsoft.com/office/powerpoint/2010/main" val="26153685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EFA1BB-ABFB-404D-8320-C2A8B7907272}" type="slidenum">
              <a:rPr lang="en-US" smtClean="0"/>
              <a:t>1</a:t>
            </a:fld>
            <a:endParaRPr lang="en-US"/>
          </a:p>
        </p:txBody>
      </p:sp>
    </p:spTree>
    <p:extLst>
      <p:ext uri="{BB962C8B-B14F-4D97-AF65-F5344CB8AC3E}">
        <p14:creationId xmlns:p14="http://schemas.microsoft.com/office/powerpoint/2010/main" val="18558059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EFA1BB-ABFB-404D-8320-C2A8B7907272}" type="slidenum">
              <a:rPr lang="en-US" smtClean="0"/>
              <a:t>10</a:t>
            </a:fld>
            <a:endParaRPr lang="en-US"/>
          </a:p>
        </p:txBody>
      </p:sp>
    </p:spTree>
    <p:extLst>
      <p:ext uri="{BB962C8B-B14F-4D97-AF65-F5344CB8AC3E}">
        <p14:creationId xmlns:p14="http://schemas.microsoft.com/office/powerpoint/2010/main" val="3997489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production E was an Army-Navy</a:t>
            </a:r>
            <a:r>
              <a:rPr lang="en-US" baseline="0" dirty="0" smtClean="0"/>
              <a:t> excellence in service production pin (usually in sterling silver).</a:t>
            </a:r>
            <a:endParaRPr lang="en-US" dirty="0"/>
          </a:p>
        </p:txBody>
      </p:sp>
      <p:sp>
        <p:nvSpPr>
          <p:cNvPr id="4" name="Slide Number Placeholder 3"/>
          <p:cNvSpPr>
            <a:spLocks noGrp="1"/>
          </p:cNvSpPr>
          <p:nvPr>
            <p:ph type="sldNum" sz="quarter" idx="10"/>
          </p:nvPr>
        </p:nvSpPr>
        <p:spPr/>
        <p:txBody>
          <a:bodyPr/>
          <a:lstStyle/>
          <a:p>
            <a:fld id="{1A2ED77A-68FE-4931-9C26-33A1D3B59C02}" type="slidenum">
              <a:rPr lang="en-US" smtClean="0"/>
              <a:t>18</a:t>
            </a:fld>
            <a:endParaRPr lang="en-US"/>
          </a:p>
        </p:txBody>
      </p:sp>
    </p:spTree>
    <p:extLst>
      <p:ext uri="{BB962C8B-B14F-4D97-AF65-F5344CB8AC3E}">
        <p14:creationId xmlns:p14="http://schemas.microsoft.com/office/powerpoint/2010/main" val="270315386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OrangeBG.png"/>
          <p:cNvPicPr>
            <a:picLocks noChangeAspect="1"/>
          </p:cNvPicPr>
          <p:nvPr/>
        </p:nvPicPr>
        <p:blipFill>
          <a:blip r:embed="rId2" cstate="print">
            <a:duotone>
              <a:prstClr val="black"/>
              <a:schemeClr val="accent6">
                <a:tint val="45000"/>
                <a:satMod val="400000"/>
              </a:schemeClr>
            </a:duotone>
            <a:lum bright="-3000" contrast="63000"/>
            <a:extLst>
              <a:ext uri="{28A0092B-C50C-407E-A947-70E740481C1C}">
                <a14:useLocalDpi xmlns:a14="http://schemas.microsoft.com/office/drawing/2010/main" val="0"/>
              </a:ext>
            </a:extLst>
          </a:blip>
          <a:stretch>
            <a:fillRect/>
          </a:stretch>
        </p:blipFill>
        <p:spPr>
          <a:xfrm>
            <a:off x="0" y="0"/>
            <a:ext cx="9157711" cy="6858000"/>
          </a:xfrm>
          <a:prstGeom prst="rect">
            <a:avLst/>
          </a:prstGeom>
        </p:spPr>
      </p:pic>
      <p:pic>
        <p:nvPicPr>
          <p:cNvPr id="11" name="Picture 10" descr="Ribbons.png"/>
          <p:cNvPicPr>
            <a:picLocks noChangeAspect="1"/>
          </p:cNvPicPr>
          <p:nvPr/>
        </p:nvPicPr>
        <p:blipFill>
          <a:blip r:embed="rId3" cstate="print">
            <a:duotone>
              <a:prstClr val="black"/>
              <a:schemeClr val="accent6">
                <a:tint val="45000"/>
                <a:satMod val="400000"/>
              </a:schemeClr>
            </a:duotone>
            <a:lum contrast="74000"/>
            <a:extLst>
              <a:ext uri="{28A0092B-C50C-407E-A947-70E740481C1C}">
                <a14:useLocalDpi xmlns:a14="http://schemas.microsoft.com/office/drawing/2010/main" val="0"/>
              </a:ext>
            </a:extLst>
          </a:blip>
          <a:stretch>
            <a:fillRect/>
          </a:stretch>
        </p:blipFill>
        <p:spPr>
          <a:xfrm>
            <a:off x="0" y="695562"/>
            <a:ext cx="9144000" cy="5466875"/>
          </a:xfrm>
          <a:prstGeom prst="rect">
            <a:avLst/>
          </a:prstGeom>
        </p:spPr>
      </p:pic>
      <p:sp>
        <p:nvSpPr>
          <p:cNvPr id="2" name="Title 1"/>
          <p:cNvSpPr>
            <a:spLocks noGrp="1"/>
          </p:cNvSpPr>
          <p:nvPr>
            <p:ph type="ctrTitle"/>
          </p:nvPr>
        </p:nvSpPr>
        <p:spPr>
          <a:xfrm>
            <a:off x="304800" y="-152400"/>
            <a:ext cx="8305800" cy="1470025"/>
          </a:xfrm>
        </p:spPr>
        <p:txBody>
          <a:bodyPr/>
          <a:lstStyle>
            <a:lvl1pPr algn="l">
              <a:defRPr b="1"/>
            </a:lvl1pPr>
          </a:lstStyle>
          <a:p>
            <a:r>
              <a:rPr lang="en-US" smtClean="0"/>
              <a:t>Click to edit Master title style</a:t>
            </a:r>
            <a:endParaRPr lang="en-US" dirty="0"/>
          </a:p>
        </p:txBody>
      </p:sp>
      <p:sp>
        <p:nvSpPr>
          <p:cNvPr id="3" name="Subtitle 2"/>
          <p:cNvSpPr>
            <a:spLocks noGrp="1"/>
          </p:cNvSpPr>
          <p:nvPr>
            <p:ph type="subTitle" idx="1"/>
          </p:nvPr>
        </p:nvSpPr>
        <p:spPr>
          <a:xfrm>
            <a:off x="304800" y="914400"/>
            <a:ext cx="8305800" cy="2514600"/>
          </a:xfrm>
        </p:spPr>
        <p:txBody>
          <a:bodyPr>
            <a:normAutofit/>
          </a:bodyPr>
          <a:lstStyle>
            <a:lvl1pPr marL="0" indent="0" algn="l">
              <a:buNone/>
              <a:defRPr sz="2400" b="1">
                <a:solidFill>
                  <a:schemeClr val="accent6">
                    <a:lumMod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59237E61-7679-4FF2-97A2-C91CFBBFDF8D}" type="datetimeFigureOut">
              <a:rPr lang="en-US" smtClean="0"/>
              <a:t>2/9/2013</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17F4A4D3-2873-458C-B079-8FE953CD69B6}"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59237E61-7679-4FF2-97A2-C91CFBBFDF8D}" type="datetimeFigureOut">
              <a:rPr lang="en-US" smtClean="0"/>
              <a:t>2/9/2013</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17F4A4D3-2873-458C-B079-8FE953CD69B6}"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59237E61-7679-4FF2-97A2-C91CFBBFDF8D}" type="datetimeFigureOut">
              <a:rPr lang="en-US" smtClean="0"/>
              <a:t>2/9/2013</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17F4A4D3-2873-458C-B079-8FE953CD69B6}"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descr="OrangeBG.png"/>
          <p:cNvPicPr>
            <a:picLocks noChangeAspect="1"/>
          </p:cNvPicPr>
          <p:nvPr/>
        </p:nvPicPr>
        <p:blipFill>
          <a:blip r:embed="rId2" cstate="print">
            <a:duotone>
              <a:prstClr val="black"/>
              <a:schemeClr val="accent6">
                <a:tint val="45000"/>
                <a:satMod val="400000"/>
              </a:schemeClr>
            </a:duotone>
            <a:lum bright="-3000" contrast="63000"/>
            <a:extLst>
              <a:ext uri="{28A0092B-C50C-407E-A947-70E740481C1C}">
                <a14:useLocalDpi xmlns:a14="http://schemas.microsoft.com/office/drawing/2010/main" val="0"/>
              </a:ext>
            </a:extLst>
          </a:blip>
          <a:stretch>
            <a:fillRect/>
          </a:stretch>
        </p:blipFill>
        <p:spPr>
          <a:xfrm>
            <a:off x="0" y="0"/>
            <a:ext cx="9157711" cy="6858000"/>
          </a:xfrm>
          <a:prstGeom prst="rect">
            <a:avLst/>
          </a:prstGeom>
        </p:spPr>
      </p:pic>
      <p:pic>
        <p:nvPicPr>
          <p:cNvPr id="8" name="Picture 7" descr="Vertical.png"/>
          <p:cNvPicPr>
            <a:picLocks noChangeAspect="1"/>
          </p:cNvPicPr>
          <p:nvPr/>
        </p:nvPicPr>
        <p:blipFill>
          <a:blip r:embed="rId3" cstate="print">
            <a:duotone>
              <a:schemeClr val="accent6">
                <a:shade val="45000"/>
                <a:satMod val="135000"/>
              </a:schemeClr>
              <a:prstClr val="white"/>
            </a:duotone>
            <a:lum bright="-12000" contrast="16000"/>
            <a:extLst>
              <a:ext uri="{28A0092B-C50C-407E-A947-70E740481C1C}">
                <a14:useLocalDpi xmlns:a14="http://schemas.microsoft.com/office/drawing/2010/main" val="0"/>
              </a:ext>
            </a:extLst>
          </a:blip>
          <a:stretch>
            <a:fillRect/>
          </a:stretch>
        </p:blipFill>
        <p:spPr>
          <a:xfrm rot="595208">
            <a:off x="0" y="-60315"/>
            <a:ext cx="1295400" cy="6978629"/>
          </a:xfrm>
          <a:prstGeom prst="rect">
            <a:avLst/>
          </a:prstGeom>
        </p:spPr>
      </p:pic>
      <p:pic>
        <p:nvPicPr>
          <p:cNvPr id="9" name="Picture 8" descr="Vertical.png"/>
          <p:cNvPicPr>
            <a:picLocks noChangeAspect="1"/>
          </p:cNvPicPr>
          <p:nvPr/>
        </p:nvPicPr>
        <p:blipFill>
          <a:blip r:embed="rId3" cstate="print">
            <a:duotone>
              <a:schemeClr val="accent6">
                <a:shade val="45000"/>
                <a:satMod val="135000"/>
              </a:schemeClr>
              <a:prstClr val="white"/>
            </a:duotone>
            <a:lum bright="-12000" contrast="16000"/>
            <a:extLst>
              <a:ext uri="{28A0092B-C50C-407E-A947-70E740481C1C}">
                <a14:useLocalDpi xmlns:a14="http://schemas.microsoft.com/office/drawing/2010/main" val="0"/>
              </a:ext>
            </a:extLst>
          </a:blip>
          <a:stretch>
            <a:fillRect/>
          </a:stretch>
        </p:blipFill>
        <p:spPr>
          <a:xfrm rot="5876519">
            <a:off x="3921305" y="-3915632"/>
            <a:ext cx="1295400" cy="9245809"/>
          </a:xfrm>
          <a:prstGeom prst="rect">
            <a:avLst/>
          </a:prstGeom>
        </p:spPr>
      </p:pic>
      <p:sp>
        <p:nvSpPr>
          <p:cNvPr id="2" name="Title 1"/>
          <p:cNvSpPr>
            <a:spLocks noGrp="1"/>
          </p:cNvSpPr>
          <p:nvPr>
            <p:ph type="title"/>
          </p:nvPr>
        </p:nvSpPr>
        <p:spPr>
          <a:xfrm>
            <a:off x="647700" y="0"/>
            <a:ext cx="8496300" cy="731838"/>
          </a:xfrm>
        </p:spPr>
        <p:txBody>
          <a:bodyPr>
            <a:normAutofit/>
          </a:bodyPr>
          <a:lstStyle>
            <a:lvl1pPr>
              <a:defRPr sz="4000" b="1"/>
            </a:lvl1pPr>
          </a:lstStyle>
          <a:p>
            <a:r>
              <a:rPr lang="en-US" dirty="0" smtClean="0"/>
              <a:t>Click to edit Master title style</a:t>
            </a:r>
            <a:endParaRPr lang="en-US" dirty="0"/>
          </a:p>
        </p:txBody>
      </p:sp>
      <p:sp>
        <p:nvSpPr>
          <p:cNvPr id="3" name="Content Placeholder 2"/>
          <p:cNvSpPr>
            <a:spLocks noGrp="1"/>
          </p:cNvSpPr>
          <p:nvPr>
            <p:ph idx="1"/>
          </p:nvPr>
        </p:nvSpPr>
        <p:spPr>
          <a:xfrm>
            <a:off x="152400" y="914400"/>
            <a:ext cx="8839200" cy="57912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59237E61-7679-4FF2-97A2-C91CFBBFDF8D}" type="datetimeFigureOut">
              <a:rPr lang="en-US" smtClean="0"/>
              <a:t>2/9/2013</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17F4A4D3-2873-458C-B079-8FE953CD69B6}"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59237E61-7679-4FF2-97A2-C91CFBBFDF8D}" type="datetimeFigureOut">
              <a:rPr lang="en-US" smtClean="0"/>
              <a:t>2/9/2013</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17F4A4D3-2873-458C-B079-8FE953CD69B6}"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59237E61-7679-4FF2-97A2-C91CFBBFDF8D}" type="datetimeFigureOut">
              <a:rPr lang="en-US" smtClean="0"/>
              <a:t>2/9/2013</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17F4A4D3-2873-458C-B079-8FE953CD69B6}"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59237E61-7679-4FF2-97A2-C91CFBBFDF8D}" type="datetimeFigureOut">
              <a:rPr lang="en-US" smtClean="0"/>
              <a:t>2/9/2013</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17F4A4D3-2873-458C-B079-8FE953CD69B6}"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59237E61-7679-4FF2-97A2-C91CFBBFDF8D}" type="datetimeFigureOut">
              <a:rPr lang="en-US" smtClean="0"/>
              <a:t>2/9/2013</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17F4A4D3-2873-458C-B079-8FE953CD69B6}"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59237E61-7679-4FF2-97A2-C91CFBBFDF8D}" type="datetimeFigureOut">
              <a:rPr lang="en-US" smtClean="0"/>
              <a:t>2/9/2013</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17F4A4D3-2873-458C-B079-8FE953CD69B6}"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59237E61-7679-4FF2-97A2-C91CFBBFDF8D}" type="datetimeFigureOut">
              <a:rPr lang="en-US" smtClean="0"/>
              <a:t>2/9/2013</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17F4A4D3-2873-458C-B079-8FE953CD69B6}"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OrangeBG.png"/>
          <p:cNvPicPr>
            <a:picLocks noChangeAspect="1"/>
          </p:cNvPicPr>
          <p:nvPr userDrawn="1"/>
        </p:nvPicPr>
        <p:blipFill>
          <a:blip r:embed="rId13" cstate="print">
            <a:duotone>
              <a:prstClr val="black"/>
              <a:schemeClr val="accent6">
                <a:tint val="45000"/>
                <a:satMod val="400000"/>
              </a:schemeClr>
            </a:duotone>
            <a:lum bright="-3000" contrast="63000"/>
            <a:extLst>
              <a:ext uri="{28A0092B-C50C-407E-A947-70E740481C1C}">
                <a14:useLocalDpi xmlns:a14="http://schemas.microsoft.com/office/drawing/2010/main" val="0"/>
              </a:ext>
            </a:extLst>
          </a:blip>
          <a:stretch>
            <a:fillRect/>
          </a:stretch>
        </p:blipFill>
        <p:spPr>
          <a:xfrm>
            <a:off x="0" y="0"/>
            <a:ext cx="9157711" cy="6858000"/>
          </a:xfrm>
          <a:prstGeom prst="rect">
            <a:avLst/>
          </a:prstGeom>
        </p:spPr>
      </p:pic>
      <p:sp>
        <p:nvSpPr>
          <p:cNvPr id="2" name="Title Placeholder 1"/>
          <p:cNvSpPr>
            <a:spLocks noGrp="1"/>
          </p:cNvSpPr>
          <p:nvPr>
            <p:ph type="title"/>
          </p:nvPr>
        </p:nvSpPr>
        <p:spPr>
          <a:xfrm>
            <a:off x="457200" y="0"/>
            <a:ext cx="8229600" cy="9144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152400" y="1066800"/>
            <a:ext cx="8839200" cy="5638800"/>
          </a:xfrm>
          <a:prstGeom prst="rect">
            <a:avLst/>
          </a:prstGeom>
          <a:solidFill>
            <a:schemeClr val="tx1">
              <a:alpha val="89000"/>
            </a:schemeClr>
          </a:solidFill>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3">
                                            <p:bg/>
                                          </p:spTgt>
                                        </p:tgtEl>
                                        <p:attrNameLst>
                                          <p:attrName>style.visibility</p:attrName>
                                        </p:attrNameLst>
                                      </p:cBhvr>
                                      <p:to>
                                        <p:strVal val="visible"/>
                                      </p:to>
                                    </p:set>
                                    <p:anim by="(-#ppt_w*2)" calcmode="lin" valueType="num">
                                      <p:cBhvr rctx="PPT">
                                        <p:cTn id="7" dur="500" autoRev="1" fill="hold">
                                          <p:stCondLst>
                                            <p:cond delay="0"/>
                                          </p:stCondLst>
                                        </p:cTn>
                                        <p:tgtEl>
                                          <p:spTgt spid="3">
                                            <p:bg/>
                                          </p:spTgt>
                                        </p:tgtEl>
                                        <p:attrNameLst>
                                          <p:attrName>ppt_w</p:attrName>
                                        </p:attrNameLst>
                                      </p:cBhvr>
                                    </p:anim>
                                    <p:anim by="(#ppt_w*0.50)" calcmode="lin" valueType="num">
                                      <p:cBhvr>
                                        <p:cTn id="8" dur="500" decel="50000" autoRev="1" fill="hold">
                                          <p:stCondLst>
                                            <p:cond delay="0"/>
                                          </p:stCondLst>
                                        </p:cTn>
                                        <p:tgtEl>
                                          <p:spTgt spid="3">
                                            <p:bg/>
                                          </p:spTgt>
                                        </p:tgtEl>
                                        <p:attrNameLst>
                                          <p:attrName>ppt_x</p:attrName>
                                        </p:attrNameLst>
                                      </p:cBhvr>
                                    </p:anim>
                                    <p:anim from="(-#ppt_h/2)" to="(#ppt_y)" calcmode="lin" valueType="num">
                                      <p:cBhvr>
                                        <p:cTn id="9" dur="1000" fill="hold">
                                          <p:stCondLst>
                                            <p:cond delay="0"/>
                                          </p:stCondLst>
                                        </p:cTn>
                                        <p:tgtEl>
                                          <p:spTgt spid="3">
                                            <p:bg/>
                                          </p:spTgt>
                                        </p:tgtEl>
                                        <p:attrNameLst>
                                          <p:attrName>ppt_y</p:attrName>
                                        </p:attrNameLst>
                                      </p:cBhvr>
                                    </p:anim>
                                    <p:animRot by="21600000">
                                      <p:cBhvr>
                                        <p:cTn id="10" dur="1000" fill="hold">
                                          <p:stCondLst>
                                            <p:cond delay="0"/>
                                          </p:stCondLst>
                                        </p:cTn>
                                        <p:tgtEl>
                                          <p:spTgt spid="3">
                                            <p:bg/>
                                          </p:spTgt>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6" presetClass="entr" presetSubtype="0" fill="hold" grpId="0" nodeType="clickEffect">
                                  <p:stCondLst>
                                    <p:cond delay="0"/>
                                  </p:stCondLst>
                                  <p:iterate type="lt">
                                    <p:tmPct val="10000"/>
                                  </p:iterate>
                                  <p:childTnLst>
                                    <p:set>
                                      <p:cBhvr>
                                        <p:cTn id="14" dur="1" fill="hold">
                                          <p:stCondLst>
                                            <p:cond delay="0"/>
                                          </p:stCondLst>
                                        </p:cTn>
                                        <p:tgtEl>
                                          <p:spTgt spid="3">
                                            <p:txEl>
                                              <p:pRg st="0" end="0"/>
                                            </p:txEl>
                                          </p:spTgt>
                                        </p:tgtEl>
                                        <p:attrNameLst>
                                          <p:attrName>style.visibility</p:attrName>
                                        </p:attrNameLst>
                                      </p:cBhvr>
                                      <p:to>
                                        <p:strVal val="visible"/>
                                      </p:to>
                                    </p:set>
                                    <p:anim by="(-#ppt_w*2)" calcmode="lin" valueType="num">
                                      <p:cBhvr rctx="PPT">
                                        <p:cTn id="15" dur="500" autoRev="1" fill="hold">
                                          <p:stCondLst>
                                            <p:cond delay="0"/>
                                          </p:stCondLst>
                                        </p:cTn>
                                        <p:tgtEl>
                                          <p:spTgt spid="3">
                                            <p:txEl>
                                              <p:pRg st="0" end="0"/>
                                            </p:txEl>
                                          </p:spTgt>
                                        </p:tgtEl>
                                        <p:attrNameLst>
                                          <p:attrName>ppt_w</p:attrName>
                                        </p:attrNameLst>
                                      </p:cBhvr>
                                    </p:anim>
                                    <p:anim by="(#ppt_w*0.50)" calcmode="lin" valueType="num">
                                      <p:cBhvr>
                                        <p:cTn id="16" dur="500" decel="50000" autoRev="1" fill="hold">
                                          <p:stCondLst>
                                            <p:cond delay="0"/>
                                          </p:stCondLst>
                                        </p:cTn>
                                        <p:tgtEl>
                                          <p:spTgt spid="3">
                                            <p:txEl>
                                              <p:pRg st="0" end="0"/>
                                            </p:txEl>
                                          </p:spTgt>
                                        </p:tgtEl>
                                        <p:attrNameLst>
                                          <p:attrName>ppt_x</p:attrName>
                                        </p:attrNameLst>
                                      </p:cBhvr>
                                    </p:anim>
                                    <p:anim from="(-#ppt_h/2)" to="(#ppt_y)" calcmode="lin" valueType="num">
                                      <p:cBhvr>
                                        <p:cTn id="17" dur="1000" fill="hold">
                                          <p:stCondLst>
                                            <p:cond delay="0"/>
                                          </p:stCondLst>
                                        </p:cTn>
                                        <p:tgtEl>
                                          <p:spTgt spid="3">
                                            <p:txEl>
                                              <p:pRg st="0" end="0"/>
                                            </p:txEl>
                                          </p:spTgt>
                                        </p:tgtEl>
                                        <p:attrNameLst>
                                          <p:attrName>ppt_y</p:attrName>
                                        </p:attrNameLst>
                                      </p:cBhvr>
                                    </p:anim>
                                    <p:animRot by="21600000">
                                      <p:cBhvr>
                                        <p:cTn id="18" dur="1000" fill="hold">
                                          <p:stCondLst>
                                            <p:cond delay="0"/>
                                          </p:stCondLst>
                                        </p:cTn>
                                        <p:tgtEl>
                                          <p:spTgt spid="3">
                                            <p:txEl>
                                              <p:pRg st="0" end="0"/>
                                            </p:txEl>
                                          </p:spTgt>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56" presetClass="entr" presetSubtype="0" fill="hold" grpId="0" nodeType="clickEffect">
                                  <p:stCondLst>
                                    <p:cond delay="0"/>
                                  </p:stCondLst>
                                  <p:iterate type="lt">
                                    <p:tmPct val="10000"/>
                                  </p:iterate>
                                  <p:childTnLst>
                                    <p:set>
                                      <p:cBhvr>
                                        <p:cTn id="22" dur="1" fill="hold">
                                          <p:stCondLst>
                                            <p:cond delay="0"/>
                                          </p:stCondLst>
                                        </p:cTn>
                                        <p:tgtEl>
                                          <p:spTgt spid="3">
                                            <p:txEl>
                                              <p:pRg st="1" end="1"/>
                                            </p:txEl>
                                          </p:spTgt>
                                        </p:tgtEl>
                                        <p:attrNameLst>
                                          <p:attrName>style.visibility</p:attrName>
                                        </p:attrNameLst>
                                      </p:cBhvr>
                                      <p:to>
                                        <p:strVal val="visible"/>
                                      </p:to>
                                    </p:set>
                                    <p:anim by="(-#ppt_w*2)" calcmode="lin" valueType="num">
                                      <p:cBhvr rctx="PPT">
                                        <p:cTn id="23" dur="500" autoRev="1" fill="hold">
                                          <p:stCondLst>
                                            <p:cond delay="0"/>
                                          </p:stCondLst>
                                        </p:cTn>
                                        <p:tgtEl>
                                          <p:spTgt spid="3">
                                            <p:txEl>
                                              <p:pRg st="1" end="1"/>
                                            </p:txEl>
                                          </p:spTgt>
                                        </p:tgtEl>
                                        <p:attrNameLst>
                                          <p:attrName>ppt_w</p:attrName>
                                        </p:attrNameLst>
                                      </p:cBhvr>
                                    </p:anim>
                                    <p:anim by="(#ppt_w*0.50)" calcmode="lin" valueType="num">
                                      <p:cBhvr>
                                        <p:cTn id="24" dur="500" decel="50000" autoRev="1" fill="hold">
                                          <p:stCondLst>
                                            <p:cond delay="0"/>
                                          </p:stCondLst>
                                        </p:cTn>
                                        <p:tgtEl>
                                          <p:spTgt spid="3">
                                            <p:txEl>
                                              <p:pRg st="1" end="1"/>
                                            </p:txEl>
                                          </p:spTgt>
                                        </p:tgtEl>
                                        <p:attrNameLst>
                                          <p:attrName>ppt_x</p:attrName>
                                        </p:attrNameLst>
                                      </p:cBhvr>
                                    </p:anim>
                                    <p:anim from="(-#ppt_h/2)" to="(#ppt_y)" calcmode="lin" valueType="num">
                                      <p:cBhvr>
                                        <p:cTn id="25" dur="1000" fill="hold">
                                          <p:stCondLst>
                                            <p:cond delay="0"/>
                                          </p:stCondLst>
                                        </p:cTn>
                                        <p:tgtEl>
                                          <p:spTgt spid="3">
                                            <p:txEl>
                                              <p:pRg st="1" end="1"/>
                                            </p:txEl>
                                          </p:spTgt>
                                        </p:tgtEl>
                                        <p:attrNameLst>
                                          <p:attrName>ppt_y</p:attrName>
                                        </p:attrNameLst>
                                      </p:cBhvr>
                                    </p:anim>
                                    <p:animRot by="21600000">
                                      <p:cBhvr>
                                        <p:cTn id="26" dur="1000" fill="hold">
                                          <p:stCondLst>
                                            <p:cond delay="0"/>
                                          </p:stCondLst>
                                        </p:cTn>
                                        <p:tgtEl>
                                          <p:spTgt spid="3">
                                            <p:txEl>
                                              <p:pRg st="1" end="1"/>
                                            </p:txEl>
                                          </p:spTgt>
                                        </p:tgtEl>
                                        <p:attrNameLst>
                                          <p:attrName>r</p:attrName>
                                        </p:attrNameLst>
                                      </p:cBhvr>
                                    </p:animRot>
                                  </p:childTnLst>
                                </p:cTn>
                              </p:par>
                            </p:childTnLst>
                          </p:cTn>
                        </p:par>
                      </p:childTnLst>
                    </p:cTn>
                  </p:par>
                  <p:par>
                    <p:cTn id="27" fill="hold">
                      <p:stCondLst>
                        <p:cond delay="indefinite"/>
                      </p:stCondLst>
                      <p:childTnLst>
                        <p:par>
                          <p:cTn id="28" fill="hold">
                            <p:stCondLst>
                              <p:cond delay="0"/>
                            </p:stCondLst>
                            <p:childTnLst>
                              <p:par>
                                <p:cTn id="29" presetID="56" presetClass="entr" presetSubtype="0" fill="hold" grpId="0" nodeType="clickEffect">
                                  <p:stCondLst>
                                    <p:cond delay="0"/>
                                  </p:stCondLst>
                                  <p:iterate type="lt">
                                    <p:tmPct val="10000"/>
                                  </p:iterate>
                                  <p:childTnLst>
                                    <p:set>
                                      <p:cBhvr>
                                        <p:cTn id="30" dur="1" fill="hold">
                                          <p:stCondLst>
                                            <p:cond delay="0"/>
                                          </p:stCondLst>
                                        </p:cTn>
                                        <p:tgtEl>
                                          <p:spTgt spid="3">
                                            <p:txEl>
                                              <p:pRg st="2" end="2"/>
                                            </p:txEl>
                                          </p:spTgt>
                                        </p:tgtEl>
                                        <p:attrNameLst>
                                          <p:attrName>style.visibility</p:attrName>
                                        </p:attrNameLst>
                                      </p:cBhvr>
                                      <p:to>
                                        <p:strVal val="visible"/>
                                      </p:to>
                                    </p:set>
                                    <p:anim by="(-#ppt_w*2)" calcmode="lin" valueType="num">
                                      <p:cBhvr rctx="PPT">
                                        <p:cTn id="31" dur="500" autoRev="1" fill="hold">
                                          <p:stCondLst>
                                            <p:cond delay="0"/>
                                          </p:stCondLst>
                                        </p:cTn>
                                        <p:tgtEl>
                                          <p:spTgt spid="3">
                                            <p:txEl>
                                              <p:pRg st="2" end="2"/>
                                            </p:txEl>
                                          </p:spTgt>
                                        </p:tgtEl>
                                        <p:attrNameLst>
                                          <p:attrName>ppt_w</p:attrName>
                                        </p:attrNameLst>
                                      </p:cBhvr>
                                    </p:anim>
                                    <p:anim by="(#ppt_w*0.50)" calcmode="lin" valueType="num">
                                      <p:cBhvr>
                                        <p:cTn id="32" dur="500" decel="50000" autoRev="1" fill="hold">
                                          <p:stCondLst>
                                            <p:cond delay="0"/>
                                          </p:stCondLst>
                                        </p:cTn>
                                        <p:tgtEl>
                                          <p:spTgt spid="3">
                                            <p:txEl>
                                              <p:pRg st="2" end="2"/>
                                            </p:txEl>
                                          </p:spTgt>
                                        </p:tgtEl>
                                        <p:attrNameLst>
                                          <p:attrName>ppt_x</p:attrName>
                                        </p:attrNameLst>
                                      </p:cBhvr>
                                    </p:anim>
                                    <p:anim from="(-#ppt_h/2)" to="(#ppt_y)" calcmode="lin" valueType="num">
                                      <p:cBhvr>
                                        <p:cTn id="33" dur="1000" fill="hold">
                                          <p:stCondLst>
                                            <p:cond delay="0"/>
                                          </p:stCondLst>
                                        </p:cTn>
                                        <p:tgtEl>
                                          <p:spTgt spid="3">
                                            <p:txEl>
                                              <p:pRg st="2" end="2"/>
                                            </p:txEl>
                                          </p:spTgt>
                                        </p:tgtEl>
                                        <p:attrNameLst>
                                          <p:attrName>ppt_y</p:attrName>
                                        </p:attrNameLst>
                                      </p:cBhvr>
                                    </p:anim>
                                    <p:animRot by="21600000">
                                      <p:cBhvr>
                                        <p:cTn id="34" dur="1000" fill="hold">
                                          <p:stCondLst>
                                            <p:cond delay="0"/>
                                          </p:stCondLst>
                                        </p:cTn>
                                        <p:tgtEl>
                                          <p:spTgt spid="3">
                                            <p:txEl>
                                              <p:pRg st="2" end="2"/>
                                            </p:txEl>
                                          </p:spTgt>
                                        </p:tgtEl>
                                        <p:attrNameLst>
                                          <p:attrName>r</p:attrName>
                                        </p:attrNameLst>
                                      </p:cBhvr>
                                    </p:animRot>
                                  </p:childTnLst>
                                </p:cTn>
                              </p:par>
                            </p:childTnLst>
                          </p:cTn>
                        </p:par>
                      </p:childTnLst>
                    </p:cTn>
                  </p:par>
                  <p:par>
                    <p:cTn id="35" fill="hold">
                      <p:stCondLst>
                        <p:cond delay="indefinite"/>
                      </p:stCondLst>
                      <p:childTnLst>
                        <p:par>
                          <p:cTn id="36" fill="hold">
                            <p:stCondLst>
                              <p:cond delay="0"/>
                            </p:stCondLst>
                            <p:childTnLst>
                              <p:par>
                                <p:cTn id="37" presetID="56" presetClass="entr" presetSubtype="0" fill="hold" grpId="0" nodeType="clickEffect">
                                  <p:stCondLst>
                                    <p:cond delay="0"/>
                                  </p:stCondLst>
                                  <p:iterate type="lt">
                                    <p:tmPct val="10000"/>
                                  </p:iterate>
                                  <p:childTnLst>
                                    <p:set>
                                      <p:cBhvr>
                                        <p:cTn id="38" dur="1" fill="hold">
                                          <p:stCondLst>
                                            <p:cond delay="0"/>
                                          </p:stCondLst>
                                        </p:cTn>
                                        <p:tgtEl>
                                          <p:spTgt spid="3">
                                            <p:txEl>
                                              <p:pRg st="3" end="3"/>
                                            </p:txEl>
                                          </p:spTgt>
                                        </p:tgtEl>
                                        <p:attrNameLst>
                                          <p:attrName>style.visibility</p:attrName>
                                        </p:attrNameLst>
                                      </p:cBhvr>
                                      <p:to>
                                        <p:strVal val="visible"/>
                                      </p:to>
                                    </p:set>
                                    <p:anim by="(-#ppt_w*2)" calcmode="lin" valueType="num">
                                      <p:cBhvr rctx="PPT">
                                        <p:cTn id="39" dur="500" autoRev="1" fill="hold">
                                          <p:stCondLst>
                                            <p:cond delay="0"/>
                                          </p:stCondLst>
                                        </p:cTn>
                                        <p:tgtEl>
                                          <p:spTgt spid="3">
                                            <p:txEl>
                                              <p:pRg st="3" end="3"/>
                                            </p:txEl>
                                          </p:spTgt>
                                        </p:tgtEl>
                                        <p:attrNameLst>
                                          <p:attrName>ppt_w</p:attrName>
                                        </p:attrNameLst>
                                      </p:cBhvr>
                                    </p:anim>
                                    <p:anim by="(#ppt_w*0.50)" calcmode="lin" valueType="num">
                                      <p:cBhvr>
                                        <p:cTn id="40" dur="500" decel="50000" autoRev="1" fill="hold">
                                          <p:stCondLst>
                                            <p:cond delay="0"/>
                                          </p:stCondLst>
                                        </p:cTn>
                                        <p:tgtEl>
                                          <p:spTgt spid="3">
                                            <p:txEl>
                                              <p:pRg st="3" end="3"/>
                                            </p:txEl>
                                          </p:spTgt>
                                        </p:tgtEl>
                                        <p:attrNameLst>
                                          <p:attrName>ppt_x</p:attrName>
                                        </p:attrNameLst>
                                      </p:cBhvr>
                                    </p:anim>
                                    <p:anim from="(-#ppt_h/2)" to="(#ppt_y)" calcmode="lin" valueType="num">
                                      <p:cBhvr>
                                        <p:cTn id="41" dur="1000" fill="hold">
                                          <p:stCondLst>
                                            <p:cond delay="0"/>
                                          </p:stCondLst>
                                        </p:cTn>
                                        <p:tgtEl>
                                          <p:spTgt spid="3">
                                            <p:txEl>
                                              <p:pRg st="3" end="3"/>
                                            </p:txEl>
                                          </p:spTgt>
                                        </p:tgtEl>
                                        <p:attrNameLst>
                                          <p:attrName>ppt_y</p:attrName>
                                        </p:attrNameLst>
                                      </p:cBhvr>
                                    </p:anim>
                                    <p:animRot by="21600000">
                                      <p:cBhvr>
                                        <p:cTn id="42" dur="1000" fill="hold">
                                          <p:stCondLst>
                                            <p:cond delay="0"/>
                                          </p:stCondLst>
                                        </p:cTn>
                                        <p:tgtEl>
                                          <p:spTgt spid="3">
                                            <p:txEl>
                                              <p:pRg st="3" end="3"/>
                                            </p:txEl>
                                          </p:spTgt>
                                        </p:tgtEl>
                                        <p:attrNameLst>
                                          <p:attrName>r</p:attrName>
                                        </p:attrNameLst>
                                      </p:cBhvr>
                                    </p:animRot>
                                  </p:childTnLst>
                                </p:cTn>
                              </p:par>
                            </p:childTnLst>
                          </p:cTn>
                        </p:par>
                      </p:childTnLst>
                    </p:cTn>
                  </p:par>
                  <p:par>
                    <p:cTn id="43" fill="hold">
                      <p:stCondLst>
                        <p:cond delay="indefinite"/>
                      </p:stCondLst>
                      <p:childTnLst>
                        <p:par>
                          <p:cTn id="44" fill="hold">
                            <p:stCondLst>
                              <p:cond delay="0"/>
                            </p:stCondLst>
                            <p:childTnLst>
                              <p:par>
                                <p:cTn id="45" presetID="56" presetClass="entr" presetSubtype="0" fill="hold" grpId="0" nodeType="clickEffect">
                                  <p:stCondLst>
                                    <p:cond delay="0"/>
                                  </p:stCondLst>
                                  <p:iterate type="lt">
                                    <p:tmPct val="10000"/>
                                  </p:iterate>
                                  <p:childTnLst>
                                    <p:set>
                                      <p:cBhvr>
                                        <p:cTn id="46" dur="1" fill="hold">
                                          <p:stCondLst>
                                            <p:cond delay="0"/>
                                          </p:stCondLst>
                                        </p:cTn>
                                        <p:tgtEl>
                                          <p:spTgt spid="3">
                                            <p:txEl>
                                              <p:pRg st="4" end="4"/>
                                            </p:txEl>
                                          </p:spTgt>
                                        </p:tgtEl>
                                        <p:attrNameLst>
                                          <p:attrName>style.visibility</p:attrName>
                                        </p:attrNameLst>
                                      </p:cBhvr>
                                      <p:to>
                                        <p:strVal val="visible"/>
                                      </p:to>
                                    </p:set>
                                    <p:anim by="(-#ppt_w*2)" calcmode="lin" valueType="num">
                                      <p:cBhvr rctx="PPT">
                                        <p:cTn id="47" dur="500" autoRev="1" fill="hold">
                                          <p:stCondLst>
                                            <p:cond delay="0"/>
                                          </p:stCondLst>
                                        </p:cTn>
                                        <p:tgtEl>
                                          <p:spTgt spid="3">
                                            <p:txEl>
                                              <p:pRg st="4" end="4"/>
                                            </p:txEl>
                                          </p:spTgt>
                                        </p:tgtEl>
                                        <p:attrNameLst>
                                          <p:attrName>ppt_w</p:attrName>
                                        </p:attrNameLst>
                                      </p:cBhvr>
                                    </p:anim>
                                    <p:anim by="(#ppt_w*0.50)" calcmode="lin" valueType="num">
                                      <p:cBhvr>
                                        <p:cTn id="48" dur="500" decel="50000" autoRev="1" fill="hold">
                                          <p:stCondLst>
                                            <p:cond delay="0"/>
                                          </p:stCondLst>
                                        </p:cTn>
                                        <p:tgtEl>
                                          <p:spTgt spid="3">
                                            <p:txEl>
                                              <p:pRg st="4" end="4"/>
                                            </p:txEl>
                                          </p:spTgt>
                                        </p:tgtEl>
                                        <p:attrNameLst>
                                          <p:attrName>ppt_x</p:attrName>
                                        </p:attrNameLst>
                                      </p:cBhvr>
                                    </p:anim>
                                    <p:anim from="(-#ppt_h/2)" to="(#ppt_y)" calcmode="lin" valueType="num">
                                      <p:cBhvr>
                                        <p:cTn id="49" dur="1000" fill="hold">
                                          <p:stCondLst>
                                            <p:cond delay="0"/>
                                          </p:stCondLst>
                                        </p:cTn>
                                        <p:tgtEl>
                                          <p:spTgt spid="3">
                                            <p:txEl>
                                              <p:pRg st="4" end="4"/>
                                            </p:txEl>
                                          </p:spTgt>
                                        </p:tgtEl>
                                        <p:attrNameLst>
                                          <p:attrName>ppt_y</p:attrName>
                                        </p:attrNameLst>
                                      </p:cBhvr>
                                    </p:anim>
                                    <p:animRot by="21600000">
                                      <p:cBhvr>
                                        <p:cTn id="50" dur="1000" fill="hold">
                                          <p:stCondLst>
                                            <p:cond delay="0"/>
                                          </p:stCondLst>
                                        </p:cTn>
                                        <p:tgtEl>
                                          <p:spTgt spid="3">
                                            <p:txEl>
                                              <p:pRg st="4" end="4"/>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tmplLst>
          <p:tmpl>
            <p:tnLst>
              <p:par>
                <p:cTn presetID="56" presetClass="entr" presetSubtype="0" fill="hold" nodeType="clickEffect">
                  <p:stCondLst>
                    <p:cond delay="0"/>
                  </p:stCondLst>
                  <p:iterate type="lt">
                    <p:tmPct val="10000"/>
                  </p:iterate>
                  <p:childTnLst>
                    <p:set>
                      <p:cBhvr>
                        <p:cTn dur="1" fill="hold">
                          <p:stCondLst>
                            <p:cond delay="0"/>
                          </p:stCondLst>
                        </p:cTn>
                        <p:tgtEl>
                          <p:spTgt spid="3"/>
                        </p:tgtEl>
                        <p:attrNameLst>
                          <p:attrName>style.visibility</p:attrName>
                        </p:attrNameLst>
                      </p:cBhvr>
                      <p:to>
                        <p:strVal val="visible"/>
                      </p:to>
                    </p:set>
                    <p:anim by="(-#ppt_w*2)" calcmode="lin" valueType="num">
                      <p:cBhvr rctx="PPT">
                        <p:cTn dur="500" autoRev="1" fill="hold">
                          <p:stCondLst>
                            <p:cond delay="0"/>
                          </p:stCondLst>
                        </p:cTn>
                        <p:tgtEl>
                          <p:spTgt spid="3"/>
                        </p:tgtEl>
                        <p:attrNameLst>
                          <p:attrName>ppt_w</p:attrName>
                        </p:attrNameLst>
                      </p:cBhvr>
                    </p:anim>
                    <p:anim by="(#ppt_w*0.50)" calcmode="lin" valueType="num">
                      <p:cBhvr>
                        <p:cTn dur="500" decel="50000" autoRev="1" fill="hold">
                          <p:stCondLst>
                            <p:cond delay="0"/>
                          </p:stCondLst>
                        </p:cTn>
                        <p:tgtEl>
                          <p:spTgt spid="3"/>
                        </p:tgtEl>
                        <p:attrNameLst>
                          <p:attrName>ppt_x</p:attrName>
                        </p:attrNameLst>
                      </p:cBhvr>
                    </p:anim>
                    <p:anim from="(-#ppt_h/2)" to="(#ppt_y)" calcmode="lin" valueType="num">
                      <p:cBhvr>
                        <p:cTn dur="1000" fill="hold">
                          <p:stCondLst>
                            <p:cond delay="0"/>
                          </p:stCondLst>
                        </p:cTn>
                        <p:tgtEl>
                          <p:spTgt spid="3"/>
                        </p:tgtEl>
                        <p:attrNameLst>
                          <p:attrName>ppt_y</p:attrName>
                        </p:attrNameLst>
                      </p:cBhvr>
                    </p:anim>
                    <p:animRot by="21600000">
                      <p:cBhvr>
                        <p:cTn dur="1000" fill="hold">
                          <p:stCondLst>
                            <p:cond delay="0"/>
                          </p:stCondLst>
                        </p:cTn>
                        <p:tgtEl>
                          <p:spTgt spid="3"/>
                        </p:tgtEl>
                        <p:attrNameLst>
                          <p:attrName>r</p:attrName>
                        </p:attrNameLst>
                      </p:cBhvr>
                    </p:animRot>
                  </p:childTnLst>
                </p:cTn>
              </p:par>
            </p:tnLst>
          </p:tmpl>
          <p:tmpl lvl="1">
            <p:tnLst>
              <p:par>
                <p:cTn presetID="56" presetClass="entr" presetSubtype="0" fill="hold" nodeType="clickEffect">
                  <p:stCondLst>
                    <p:cond delay="0"/>
                  </p:stCondLst>
                  <p:iterate type="lt">
                    <p:tmPct val="10000"/>
                  </p:iterate>
                  <p:childTnLst>
                    <p:set>
                      <p:cBhvr>
                        <p:cTn dur="1" fill="hold">
                          <p:stCondLst>
                            <p:cond delay="0"/>
                          </p:stCondLst>
                        </p:cTn>
                        <p:tgtEl>
                          <p:spTgt spid="3"/>
                        </p:tgtEl>
                        <p:attrNameLst>
                          <p:attrName>style.visibility</p:attrName>
                        </p:attrNameLst>
                      </p:cBhvr>
                      <p:to>
                        <p:strVal val="visible"/>
                      </p:to>
                    </p:set>
                    <p:anim by="(-#ppt_w*2)" calcmode="lin" valueType="num">
                      <p:cBhvr rctx="PPT">
                        <p:cTn dur="500" autoRev="1" fill="hold">
                          <p:stCondLst>
                            <p:cond delay="0"/>
                          </p:stCondLst>
                        </p:cTn>
                        <p:tgtEl>
                          <p:spTgt spid="3"/>
                        </p:tgtEl>
                        <p:attrNameLst>
                          <p:attrName>ppt_w</p:attrName>
                        </p:attrNameLst>
                      </p:cBhvr>
                    </p:anim>
                    <p:anim by="(#ppt_w*0.50)" calcmode="lin" valueType="num">
                      <p:cBhvr>
                        <p:cTn dur="500" decel="50000" autoRev="1" fill="hold">
                          <p:stCondLst>
                            <p:cond delay="0"/>
                          </p:stCondLst>
                        </p:cTn>
                        <p:tgtEl>
                          <p:spTgt spid="3"/>
                        </p:tgtEl>
                        <p:attrNameLst>
                          <p:attrName>ppt_x</p:attrName>
                        </p:attrNameLst>
                      </p:cBhvr>
                    </p:anim>
                    <p:anim from="(-#ppt_h/2)" to="(#ppt_y)" calcmode="lin" valueType="num">
                      <p:cBhvr>
                        <p:cTn dur="1000" fill="hold">
                          <p:stCondLst>
                            <p:cond delay="0"/>
                          </p:stCondLst>
                        </p:cTn>
                        <p:tgtEl>
                          <p:spTgt spid="3"/>
                        </p:tgtEl>
                        <p:attrNameLst>
                          <p:attrName>ppt_y</p:attrName>
                        </p:attrNameLst>
                      </p:cBhvr>
                    </p:anim>
                    <p:animRot by="21600000">
                      <p:cBhvr>
                        <p:cTn dur="1000" fill="hold">
                          <p:stCondLst>
                            <p:cond delay="0"/>
                          </p:stCondLst>
                        </p:cTn>
                        <p:tgtEl>
                          <p:spTgt spid="3"/>
                        </p:tgtEl>
                        <p:attrNameLst>
                          <p:attrName>r</p:attrName>
                        </p:attrNameLst>
                      </p:cBhvr>
                    </p:animRot>
                  </p:childTnLst>
                </p:cTn>
              </p:par>
            </p:tnLst>
          </p:tmpl>
          <p:tmpl lvl="2">
            <p:tnLst>
              <p:par>
                <p:cTn presetID="56" presetClass="entr" presetSubtype="0" fill="hold" nodeType="clickEffect">
                  <p:stCondLst>
                    <p:cond delay="0"/>
                  </p:stCondLst>
                  <p:iterate type="lt">
                    <p:tmPct val="10000"/>
                  </p:iterate>
                  <p:childTnLst>
                    <p:set>
                      <p:cBhvr>
                        <p:cTn dur="1" fill="hold">
                          <p:stCondLst>
                            <p:cond delay="0"/>
                          </p:stCondLst>
                        </p:cTn>
                        <p:tgtEl>
                          <p:spTgt spid="3"/>
                        </p:tgtEl>
                        <p:attrNameLst>
                          <p:attrName>style.visibility</p:attrName>
                        </p:attrNameLst>
                      </p:cBhvr>
                      <p:to>
                        <p:strVal val="visible"/>
                      </p:to>
                    </p:set>
                    <p:anim by="(-#ppt_w*2)" calcmode="lin" valueType="num">
                      <p:cBhvr rctx="PPT">
                        <p:cTn dur="500" autoRev="1" fill="hold">
                          <p:stCondLst>
                            <p:cond delay="0"/>
                          </p:stCondLst>
                        </p:cTn>
                        <p:tgtEl>
                          <p:spTgt spid="3"/>
                        </p:tgtEl>
                        <p:attrNameLst>
                          <p:attrName>ppt_w</p:attrName>
                        </p:attrNameLst>
                      </p:cBhvr>
                    </p:anim>
                    <p:anim by="(#ppt_w*0.50)" calcmode="lin" valueType="num">
                      <p:cBhvr>
                        <p:cTn dur="500" decel="50000" autoRev="1" fill="hold">
                          <p:stCondLst>
                            <p:cond delay="0"/>
                          </p:stCondLst>
                        </p:cTn>
                        <p:tgtEl>
                          <p:spTgt spid="3"/>
                        </p:tgtEl>
                        <p:attrNameLst>
                          <p:attrName>ppt_x</p:attrName>
                        </p:attrNameLst>
                      </p:cBhvr>
                    </p:anim>
                    <p:anim from="(-#ppt_h/2)" to="(#ppt_y)" calcmode="lin" valueType="num">
                      <p:cBhvr>
                        <p:cTn dur="1000" fill="hold">
                          <p:stCondLst>
                            <p:cond delay="0"/>
                          </p:stCondLst>
                        </p:cTn>
                        <p:tgtEl>
                          <p:spTgt spid="3"/>
                        </p:tgtEl>
                        <p:attrNameLst>
                          <p:attrName>ppt_y</p:attrName>
                        </p:attrNameLst>
                      </p:cBhvr>
                    </p:anim>
                    <p:animRot by="21600000">
                      <p:cBhvr>
                        <p:cTn dur="1000" fill="hold">
                          <p:stCondLst>
                            <p:cond delay="0"/>
                          </p:stCondLst>
                        </p:cTn>
                        <p:tgtEl>
                          <p:spTgt spid="3"/>
                        </p:tgtEl>
                        <p:attrNameLst>
                          <p:attrName>r</p:attrName>
                        </p:attrNameLst>
                      </p:cBhvr>
                    </p:animRot>
                  </p:childTnLst>
                </p:cTn>
              </p:par>
            </p:tnLst>
          </p:tmpl>
          <p:tmpl lvl="3">
            <p:tnLst>
              <p:par>
                <p:cTn presetID="56" presetClass="entr" presetSubtype="0" fill="hold" nodeType="clickEffect">
                  <p:stCondLst>
                    <p:cond delay="0"/>
                  </p:stCondLst>
                  <p:iterate type="lt">
                    <p:tmPct val="10000"/>
                  </p:iterate>
                  <p:childTnLst>
                    <p:set>
                      <p:cBhvr>
                        <p:cTn dur="1" fill="hold">
                          <p:stCondLst>
                            <p:cond delay="0"/>
                          </p:stCondLst>
                        </p:cTn>
                        <p:tgtEl>
                          <p:spTgt spid="3"/>
                        </p:tgtEl>
                        <p:attrNameLst>
                          <p:attrName>style.visibility</p:attrName>
                        </p:attrNameLst>
                      </p:cBhvr>
                      <p:to>
                        <p:strVal val="visible"/>
                      </p:to>
                    </p:set>
                    <p:anim by="(-#ppt_w*2)" calcmode="lin" valueType="num">
                      <p:cBhvr rctx="PPT">
                        <p:cTn dur="500" autoRev="1" fill="hold">
                          <p:stCondLst>
                            <p:cond delay="0"/>
                          </p:stCondLst>
                        </p:cTn>
                        <p:tgtEl>
                          <p:spTgt spid="3"/>
                        </p:tgtEl>
                        <p:attrNameLst>
                          <p:attrName>ppt_w</p:attrName>
                        </p:attrNameLst>
                      </p:cBhvr>
                    </p:anim>
                    <p:anim by="(#ppt_w*0.50)" calcmode="lin" valueType="num">
                      <p:cBhvr>
                        <p:cTn dur="500" decel="50000" autoRev="1" fill="hold">
                          <p:stCondLst>
                            <p:cond delay="0"/>
                          </p:stCondLst>
                        </p:cTn>
                        <p:tgtEl>
                          <p:spTgt spid="3"/>
                        </p:tgtEl>
                        <p:attrNameLst>
                          <p:attrName>ppt_x</p:attrName>
                        </p:attrNameLst>
                      </p:cBhvr>
                    </p:anim>
                    <p:anim from="(-#ppt_h/2)" to="(#ppt_y)" calcmode="lin" valueType="num">
                      <p:cBhvr>
                        <p:cTn dur="1000" fill="hold">
                          <p:stCondLst>
                            <p:cond delay="0"/>
                          </p:stCondLst>
                        </p:cTn>
                        <p:tgtEl>
                          <p:spTgt spid="3"/>
                        </p:tgtEl>
                        <p:attrNameLst>
                          <p:attrName>ppt_y</p:attrName>
                        </p:attrNameLst>
                      </p:cBhvr>
                    </p:anim>
                    <p:animRot by="21600000">
                      <p:cBhvr>
                        <p:cTn dur="1000" fill="hold">
                          <p:stCondLst>
                            <p:cond delay="0"/>
                          </p:stCondLst>
                        </p:cTn>
                        <p:tgtEl>
                          <p:spTgt spid="3"/>
                        </p:tgtEl>
                        <p:attrNameLst>
                          <p:attrName>r</p:attrName>
                        </p:attrNameLst>
                      </p:cBhvr>
                    </p:animRot>
                  </p:childTnLst>
                </p:cTn>
              </p:par>
            </p:tnLst>
          </p:tmpl>
          <p:tmpl lvl="4">
            <p:tnLst>
              <p:par>
                <p:cTn presetID="56" presetClass="entr" presetSubtype="0" fill="hold" nodeType="clickEffect">
                  <p:stCondLst>
                    <p:cond delay="0"/>
                  </p:stCondLst>
                  <p:iterate type="lt">
                    <p:tmPct val="10000"/>
                  </p:iterate>
                  <p:childTnLst>
                    <p:set>
                      <p:cBhvr>
                        <p:cTn dur="1" fill="hold">
                          <p:stCondLst>
                            <p:cond delay="0"/>
                          </p:stCondLst>
                        </p:cTn>
                        <p:tgtEl>
                          <p:spTgt spid="3"/>
                        </p:tgtEl>
                        <p:attrNameLst>
                          <p:attrName>style.visibility</p:attrName>
                        </p:attrNameLst>
                      </p:cBhvr>
                      <p:to>
                        <p:strVal val="visible"/>
                      </p:to>
                    </p:set>
                    <p:anim by="(-#ppt_w*2)" calcmode="lin" valueType="num">
                      <p:cBhvr rctx="PPT">
                        <p:cTn dur="500" autoRev="1" fill="hold">
                          <p:stCondLst>
                            <p:cond delay="0"/>
                          </p:stCondLst>
                        </p:cTn>
                        <p:tgtEl>
                          <p:spTgt spid="3"/>
                        </p:tgtEl>
                        <p:attrNameLst>
                          <p:attrName>ppt_w</p:attrName>
                        </p:attrNameLst>
                      </p:cBhvr>
                    </p:anim>
                    <p:anim by="(#ppt_w*0.50)" calcmode="lin" valueType="num">
                      <p:cBhvr>
                        <p:cTn dur="500" decel="50000" autoRev="1" fill="hold">
                          <p:stCondLst>
                            <p:cond delay="0"/>
                          </p:stCondLst>
                        </p:cTn>
                        <p:tgtEl>
                          <p:spTgt spid="3"/>
                        </p:tgtEl>
                        <p:attrNameLst>
                          <p:attrName>ppt_x</p:attrName>
                        </p:attrNameLst>
                      </p:cBhvr>
                    </p:anim>
                    <p:anim from="(-#ppt_h/2)" to="(#ppt_y)" calcmode="lin" valueType="num">
                      <p:cBhvr>
                        <p:cTn dur="1000" fill="hold">
                          <p:stCondLst>
                            <p:cond delay="0"/>
                          </p:stCondLst>
                        </p:cTn>
                        <p:tgtEl>
                          <p:spTgt spid="3"/>
                        </p:tgtEl>
                        <p:attrNameLst>
                          <p:attrName>ppt_y</p:attrName>
                        </p:attrNameLst>
                      </p:cBhvr>
                    </p:anim>
                    <p:animRot by="21600000">
                      <p:cBhvr>
                        <p:cTn dur="1000" fill="hold">
                          <p:stCondLst>
                            <p:cond delay="0"/>
                          </p:stCondLst>
                        </p:cTn>
                        <p:tgtEl>
                          <p:spTgt spid="3"/>
                        </p:tgtEl>
                        <p:attrNameLst>
                          <p:attrName>r</p:attrName>
                        </p:attrNameLst>
                      </p:cBhvr>
                    </p:animRot>
                  </p:childTnLst>
                </p:cTn>
              </p:par>
            </p:tnLst>
          </p:tmpl>
          <p:tmpl lvl="5">
            <p:tnLst>
              <p:par>
                <p:cTn presetID="56" presetClass="entr" presetSubtype="0" fill="hold" nodeType="clickEffect">
                  <p:stCondLst>
                    <p:cond delay="0"/>
                  </p:stCondLst>
                  <p:iterate type="lt">
                    <p:tmPct val="10000"/>
                  </p:iterate>
                  <p:childTnLst>
                    <p:set>
                      <p:cBhvr>
                        <p:cTn dur="1" fill="hold">
                          <p:stCondLst>
                            <p:cond delay="0"/>
                          </p:stCondLst>
                        </p:cTn>
                        <p:tgtEl>
                          <p:spTgt spid="3"/>
                        </p:tgtEl>
                        <p:attrNameLst>
                          <p:attrName>style.visibility</p:attrName>
                        </p:attrNameLst>
                      </p:cBhvr>
                      <p:to>
                        <p:strVal val="visible"/>
                      </p:to>
                    </p:set>
                    <p:anim by="(-#ppt_w*2)" calcmode="lin" valueType="num">
                      <p:cBhvr rctx="PPT">
                        <p:cTn dur="500" autoRev="1" fill="hold">
                          <p:stCondLst>
                            <p:cond delay="0"/>
                          </p:stCondLst>
                        </p:cTn>
                        <p:tgtEl>
                          <p:spTgt spid="3"/>
                        </p:tgtEl>
                        <p:attrNameLst>
                          <p:attrName>ppt_w</p:attrName>
                        </p:attrNameLst>
                      </p:cBhvr>
                    </p:anim>
                    <p:anim by="(#ppt_w*0.50)" calcmode="lin" valueType="num">
                      <p:cBhvr>
                        <p:cTn dur="500" decel="50000" autoRev="1" fill="hold">
                          <p:stCondLst>
                            <p:cond delay="0"/>
                          </p:stCondLst>
                        </p:cTn>
                        <p:tgtEl>
                          <p:spTgt spid="3"/>
                        </p:tgtEl>
                        <p:attrNameLst>
                          <p:attrName>ppt_x</p:attrName>
                        </p:attrNameLst>
                      </p:cBhvr>
                    </p:anim>
                    <p:anim from="(-#ppt_h/2)" to="(#ppt_y)" calcmode="lin" valueType="num">
                      <p:cBhvr>
                        <p:cTn dur="1000" fill="hold">
                          <p:stCondLst>
                            <p:cond delay="0"/>
                          </p:stCondLst>
                        </p:cTn>
                        <p:tgtEl>
                          <p:spTgt spid="3"/>
                        </p:tgtEl>
                        <p:attrNameLst>
                          <p:attrName>ppt_y</p:attrName>
                        </p:attrNameLst>
                      </p:cBhvr>
                    </p:anim>
                    <p:animRot by="21600000">
                      <p:cBhvr>
                        <p:cTn dur="1000" fill="hold">
                          <p:stCondLst>
                            <p:cond delay="0"/>
                          </p:stCondLst>
                        </p:cTn>
                        <p:tgtEl>
                          <p:spTgt spid="3"/>
                        </p:tgtEl>
                        <p:attrNameLst>
                          <p:attrName>r</p:attrName>
                        </p:attrNameLst>
                      </p:cBhvr>
                    </p:animRot>
                  </p:childTnLst>
                </p:cTn>
              </p:par>
            </p:tnLst>
          </p:tmpl>
        </p:tmplLst>
      </p:bldP>
    </p:bldLst>
  </p:timing>
  <p:txStyles>
    <p:titleStyle>
      <a:lvl1pPr algn="ctr" defTabSz="914400" rtl="0" eaLnBrk="1" latinLnBrk="0" hangingPunct="1">
        <a:spcBef>
          <a:spcPct val="0"/>
        </a:spcBef>
        <a:buNone/>
        <a:defRPr sz="4000" i="1" kern="1200">
          <a:solidFill>
            <a:schemeClr val="tx1"/>
          </a:solidFill>
          <a:latin typeface="Cooper Black" pitchFamily="18"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bg1"/>
          </a:solidFill>
          <a:latin typeface="Cooper Black" pitchFamily="18" charset="0"/>
          <a:ea typeface="+mn-ea"/>
          <a:cs typeface="+mn-cs"/>
        </a:defRPr>
      </a:lvl1pPr>
      <a:lvl2pPr marL="742950" indent="-285750" algn="l" defTabSz="914400" rtl="0" eaLnBrk="1" latinLnBrk="0" hangingPunct="1">
        <a:spcBef>
          <a:spcPct val="20000"/>
        </a:spcBef>
        <a:buFont typeface="Arial" pitchFamily="34" charset="0"/>
        <a:buChar char="–"/>
        <a:defRPr sz="3200" kern="1200">
          <a:solidFill>
            <a:srgbClr val="FFC000"/>
          </a:solidFill>
          <a:latin typeface="Cooper Black" pitchFamily="18" charset="0"/>
          <a:ea typeface="+mn-ea"/>
          <a:cs typeface="+mn-cs"/>
        </a:defRPr>
      </a:lvl2pPr>
      <a:lvl3pPr marL="1143000" indent="-228600" algn="l" defTabSz="914400" rtl="0" eaLnBrk="1" latinLnBrk="0" hangingPunct="1">
        <a:spcBef>
          <a:spcPct val="20000"/>
        </a:spcBef>
        <a:buFont typeface="Arial" pitchFamily="34" charset="0"/>
        <a:buChar char="•"/>
        <a:defRPr sz="3200" kern="1200">
          <a:solidFill>
            <a:schemeClr val="bg1"/>
          </a:solidFill>
          <a:latin typeface="Cooper Black" pitchFamily="18" charset="0"/>
          <a:ea typeface="+mn-ea"/>
          <a:cs typeface="+mn-cs"/>
        </a:defRPr>
      </a:lvl3pPr>
      <a:lvl4pPr marL="1600200" indent="-228600" algn="l" defTabSz="914400" rtl="0" eaLnBrk="1" latinLnBrk="0" hangingPunct="1">
        <a:spcBef>
          <a:spcPct val="20000"/>
        </a:spcBef>
        <a:buFont typeface="Arial" pitchFamily="34" charset="0"/>
        <a:buChar char="–"/>
        <a:defRPr sz="3200" kern="1200">
          <a:solidFill>
            <a:schemeClr val="bg1"/>
          </a:solidFill>
          <a:latin typeface="Cooper Black" pitchFamily="18" charset="0"/>
          <a:ea typeface="+mn-ea"/>
          <a:cs typeface="+mn-cs"/>
        </a:defRPr>
      </a:lvl4pPr>
      <a:lvl5pPr marL="2057400" indent="-228600" algn="l" defTabSz="914400" rtl="0" eaLnBrk="1" latinLnBrk="0" hangingPunct="1">
        <a:spcBef>
          <a:spcPct val="20000"/>
        </a:spcBef>
        <a:buFont typeface="Arial" pitchFamily="34" charset="0"/>
        <a:buChar char="»"/>
        <a:defRPr sz="3200" kern="1200">
          <a:solidFill>
            <a:schemeClr val="bg1"/>
          </a:solidFill>
          <a:latin typeface="Cooper Black" pitchFamily="18"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7.png"/><Relationship Id="rId5" Type="http://schemas.openxmlformats.org/officeDocument/2006/relationships/image" Target="../media/image16.jpg"/><Relationship Id="rId4" Type="http://schemas.openxmlformats.org/officeDocument/2006/relationships/notesSlide" Target="../notesSlides/notesSlide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362075"/>
          </a:xfrm>
        </p:spPr>
        <p:txBody>
          <a:bodyPr>
            <a:noAutofit/>
          </a:bodyPr>
          <a:lstStyle/>
          <a:p>
            <a:r>
              <a:rPr lang="en-US" sz="4800" dirty="0" smtClean="0"/>
              <a:t>UNITED STATES HISTORY</a:t>
            </a:r>
            <a:endParaRPr lang="en-US" sz="4800" dirty="0"/>
          </a:p>
        </p:txBody>
      </p:sp>
      <p:sp>
        <p:nvSpPr>
          <p:cNvPr id="4" name="Text Placeholder 3"/>
          <p:cNvSpPr>
            <a:spLocks noGrp="1"/>
          </p:cNvSpPr>
          <p:nvPr>
            <p:ph type="body" idx="1"/>
          </p:nvPr>
        </p:nvSpPr>
        <p:spPr>
          <a:xfrm>
            <a:off x="4065640" y="1752600"/>
            <a:ext cx="5078360" cy="3962400"/>
          </a:xfrm>
        </p:spPr>
        <p:txBody>
          <a:bodyPr>
            <a:normAutofit/>
          </a:bodyPr>
          <a:lstStyle/>
          <a:p>
            <a:pPr algn="r"/>
            <a:r>
              <a:rPr lang="en-US" sz="4400" dirty="0" smtClean="0">
                <a:solidFill>
                  <a:srgbClr val="FFC000"/>
                </a:solidFill>
              </a:rPr>
              <a:t>Rosie the Riveter and Double-V </a:t>
            </a:r>
            <a:r>
              <a:rPr lang="en-US" sz="4400" dirty="0" smtClean="0">
                <a:solidFill>
                  <a:schemeClr val="bg1"/>
                </a:solidFill>
              </a:rPr>
              <a:t>[10.03]</a:t>
            </a:r>
            <a:endParaRPr lang="en-US" sz="4400" dirty="0" smtClean="0">
              <a:solidFill>
                <a:schemeClr val="bg1"/>
              </a:solidFill>
            </a:endParaRPr>
          </a:p>
          <a:p>
            <a:pPr algn="r"/>
            <a:r>
              <a:rPr lang="en-US" sz="4400" dirty="0" smtClean="0">
                <a:solidFill>
                  <a:srgbClr val="FFC000"/>
                </a:solidFill>
              </a:rPr>
              <a:t>Dr. King-Owen</a:t>
            </a:r>
            <a:endParaRPr lang="en-US" sz="4400" dirty="0">
              <a:solidFill>
                <a:srgbClr val="FFC000"/>
              </a:solidFill>
            </a:endParaRPr>
          </a:p>
        </p:txBody>
      </p:sp>
      <p:pic>
        <p:nvPicPr>
          <p:cNvPr id="5" name="Picture 2"/>
          <p:cNvPicPr>
            <a:picLocks noChangeAspect="1" noChangeArrowheads="1"/>
          </p:cNvPicPr>
          <p:nvPr/>
        </p:nvPicPr>
        <p:blipFill rotWithShape="1">
          <a:blip r:embed="rId3" cstate="print">
            <a:biLevel thresh="75000"/>
            <a:extLst>
              <a:ext uri="{BEBA8EAE-BF5A-486C-A8C5-ECC9F3942E4B}">
                <a14:imgProps xmlns:a14="http://schemas.microsoft.com/office/drawing/2010/main">
                  <a14:imgLayer r:embed="rId4">
                    <a14:imgEffect>
                      <a14:colorTemperature colorTemp="1500"/>
                    </a14:imgEffect>
                    <a14:imgEffect>
                      <a14:brightnessContrast contrast="40000"/>
                    </a14:imgEffect>
                  </a14:imgLayer>
                </a14:imgProps>
              </a:ext>
              <a:ext uri="{28A0092B-C50C-407E-A947-70E740481C1C}">
                <a14:useLocalDpi xmlns:a14="http://schemas.microsoft.com/office/drawing/2010/main" val="0"/>
              </a:ext>
            </a:extLst>
          </a:blip>
          <a:srcRect/>
          <a:stretch/>
        </p:blipFill>
        <p:spPr bwMode="auto">
          <a:xfrm>
            <a:off x="304800" y="1295400"/>
            <a:ext cx="3760840" cy="4687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97829215"/>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6573_fig22_24a cop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5257800" cy="6847367"/>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5257800" y="0"/>
            <a:ext cx="3886200" cy="684736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3000" b="1" i="1" dirty="0">
                <a:solidFill>
                  <a:srgbClr val="C00000"/>
                </a:solidFill>
              </a:rPr>
              <a:t>During World War II, Red Cross blood banks separated blood from black and white Americans—one illustration of the persistence of racial segregation. This 1943 poster by the NAACP points out that the concept of “Negro” and “white” blood has no scientific basis</a:t>
            </a:r>
            <a:r>
              <a:rPr lang="en-US" sz="3000" b="1" i="1" dirty="0" smtClean="0">
                <a:solidFill>
                  <a:srgbClr val="C00000"/>
                </a:solidFill>
              </a:rPr>
              <a:t>.</a:t>
            </a:r>
            <a:endParaRPr lang="en-US" sz="3000" b="1" dirty="0">
              <a:solidFill>
                <a:srgbClr val="C00000"/>
              </a:solidFill>
            </a:endParaRPr>
          </a:p>
        </p:txBody>
      </p:sp>
    </p:spTree>
    <p:extLst>
      <p:ext uri="{BB962C8B-B14F-4D97-AF65-F5344CB8AC3E}">
        <p14:creationId xmlns:p14="http://schemas.microsoft.com/office/powerpoint/2010/main" val="159638854"/>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rgbClr val="FF66FF">
              <a:alpha val="89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7" name="Picture 3"/>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0" y="0"/>
            <a:ext cx="5105400" cy="68837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0" y="0"/>
            <a:ext cx="5105400" cy="5791200"/>
          </a:xfrm>
          <a:prstGeom prst="rect">
            <a:avLst/>
          </a:prstGeom>
          <a:solidFill>
            <a:srgbClr val="E75E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5410200" y="990600"/>
            <a:ext cx="3200400" cy="4953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smtClean="0"/>
              <a:t>Can you tell who the subject of the painting is?</a:t>
            </a:r>
            <a:endParaRPr lang="en-US" sz="4800" b="1" dirty="0"/>
          </a:p>
        </p:txBody>
      </p:sp>
    </p:spTree>
    <p:extLst>
      <p:ext uri="{BB962C8B-B14F-4D97-AF65-F5344CB8AC3E}">
        <p14:creationId xmlns:p14="http://schemas.microsoft.com/office/powerpoint/2010/main" val="2904727696"/>
      </p:ext>
    </p:extLst>
  </p:cSld>
  <p:clrMapOvr>
    <a:masterClrMapping/>
  </p:clrMapOvr>
  <mc:AlternateContent xmlns:mc="http://schemas.openxmlformats.org/markup-compatibility/2006">
    <mc:Choice xmlns:p14="http://schemas.microsoft.com/office/powerpoint/2010/main" Requires="p14">
      <p:transition spd="slow" p14:dur="3900">
        <p14:glitter pattern="hexagon"/>
      </p:transition>
    </mc:Choice>
    <mc:Fallback>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rgbClr val="FF66FF">
              <a:alpha val="89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7" name="Picture 3"/>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0" y="0"/>
            <a:ext cx="5105400" cy="68837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0" y="0"/>
            <a:ext cx="5105400" cy="4495800"/>
          </a:xfrm>
          <a:prstGeom prst="rect">
            <a:avLst/>
          </a:prstGeom>
          <a:solidFill>
            <a:srgbClr val="E75E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5410200" y="990600"/>
            <a:ext cx="3200400" cy="4953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smtClean="0"/>
              <a:t>Can you tell now?</a:t>
            </a:r>
            <a:endParaRPr lang="en-US" sz="4800" b="1" dirty="0"/>
          </a:p>
        </p:txBody>
      </p:sp>
    </p:spTree>
    <p:extLst>
      <p:ext uri="{BB962C8B-B14F-4D97-AF65-F5344CB8AC3E}">
        <p14:creationId xmlns:p14="http://schemas.microsoft.com/office/powerpoint/2010/main" val="2857978514"/>
      </p:ext>
    </p:extLst>
  </p:cSld>
  <p:clrMapOvr>
    <a:masterClrMapping/>
  </p:clrMapOvr>
  <mc:AlternateContent xmlns:mc="http://schemas.openxmlformats.org/markup-compatibility/2006">
    <mc:Choice xmlns:p14="http://schemas.microsoft.com/office/powerpoint/2010/main" Requires="p14">
      <p:transition spd="slow" p14:dur="3900">
        <p14:glitter pattern="hexagon"/>
      </p:transition>
    </mc:Choice>
    <mc:Fallback>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rgbClr val="FF66FF">
              <a:alpha val="89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7" name="Picture 3"/>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0" y="0"/>
            <a:ext cx="5105400" cy="68837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0" y="0"/>
            <a:ext cx="5105400" cy="3352800"/>
          </a:xfrm>
          <a:prstGeom prst="rect">
            <a:avLst/>
          </a:prstGeom>
          <a:solidFill>
            <a:srgbClr val="E75E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5410200" y="990600"/>
            <a:ext cx="3200400" cy="4953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smtClean="0"/>
              <a:t>Here’s a little more:</a:t>
            </a:r>
            <a:endParaRPr lang="en-US" sz="4800" b="1" dirty="0"/>
          </a:p>
        </p:txBody>
      </p:sp>
    </p:spTree>
    <p:extLst>
      <p:ext uri="{BB962C8B-B14F-4D97-AF65-F5344CB8AC3E}">
        <p14:creationId xmlns:p14="http://schemas.microsoft.com/office/powerpoint/2010/main" val="4056856858"/>
      </p:ext>
    </p:extLst>
  </p:cSld>
  <p:clrMapOvr>
    <a:masterClrMapping/>
  </p:clrMapOvr>
  <mc:AlternateContent xmlns:mc="http://schemas.openxmlformats.org/markup-compatibility/2006">
    <mc:Choice xmlns:p14="http://schemas.microsoft.com/office/powerpoint/2010/main" Requires="p14">
      <p:transition spd="slow" p14:dur="3900">
        <p14:glitter pattern="hexagon"/>
      </p:transition>
    </mc:Choice>
    <mc:Fallback>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6858000"/>
          </a:xfrm>
          <a:prstGeom prst="rect">
            <a:avLst/>
          </a:prstGeom>
          <a:solidFill>
            <a:srgbClr val="FF66FF">
              <a:alpha val="89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84" y="0"/>
            <a:ext cx="5084216" cy="6858000"/>
          </a:xfrm>
          <a:prstGeom prst="rect">
            <a:avLst/>
          </a:prstGeom>
        </p:spPr>
      </p:pic>
      <p:sp>
        <p:nvSpPr>
          <p:cNvPr id="3" name="Rectangle 2"/>
          <p:cNvSpPr/>
          <p:nvPr/>
        </p:nvSpPr>
        <p:spPr>
          <a:xfrm>
            <a:off x="0" y="0"/>
            <a:ext cx="5105400" cy="2209800"/>
          </a:xfrm>
          <a:prstGeom prst="rect">
            <a:avLst/>
          </a:prstGeom>
          <a:solidFill>
            <a:srgbClr val="E75E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5410200" y="990600"/>
            <a:ext cx="3200400" cy="4953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smtClean="0"/>
              <a:t>Can you tell now?</a:t>
            </a:r>
            <a:endParaRPr lang="en-US" sz="4800" b="1" dirty="0"/>
          </a:p>
        </p:txBody>
      </p:sp>
    </p:spTree>
    <p:extLst>
      <p:ext uri="{BB962C8B-B14F-4D97-AF65-F5344CB8AC3E}">
        <p14:creationId xmlns:p14="http://schemas.microsoft.com/office/powerpoint/2010/main" val="1930869358"/>
      </p:ext>
    </p:extLst>
  </p:cSld>
  <p:clrMapOvr>
    <a:masterClrMapping/>
  </p:clrMapOvr>
  <mc:AlternateContent xmlns:mc="http://schemas.openxmlformats.org/markup-compatibility/2006">
    <mc:Choice xmlns:p14="http://schemas.microsoft.com/office/powerpoint/2010/main" Requires="p14">
      <p:transition spd="slow" p14:dur="3900">
        <p14:glitter pattern="hexagon"/>
      </p:transition>
    </mc:Choice>
    <mc:Fallback>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rgbClr val="FF66FF">
              <a:alpha val="89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84" y="0"/>
            <a:ext cx="5084216" cy="6858000"/>
          </a:xfrm>
          <a:prstGeom prst="rect">
            <a:avLst/>
          </a:prstGeom>
        </p:spPr>
      </p:pic>
      <p:sp>
        <p:nvSpPr>
          <p:cNvPr id="3" name="Rectangle 2"/>
          <p:cNvSpPr/>
          <p:nvPr/>
        </p:nvSpPr>
        <p:spPr>
          <a:xfrm>
            <a:off x="0" y="0"/>
            <a:ext cx="5105400" cy="1447800"/>
          </a:xfrm>
          <a:prstGeom prst="rect">
            <a:avLst/>
          </a:prstGeom>
          <a:solidFill>
            <a:srgbClr val="E75E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5410200" y="990600"/>
            <a:ext cx="3200400" cy="4953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smtClean="0"/>
              <a:t>Whoa!  Look at them guns!  Can you tell now?</a:t>
            </a:r>
            <a:endParaRPr lang="en-US" sz="4800" b="1" dirty="0"/>
          </a:p>
        </p:txBody>
      </p:sp>
    </p:spTree>
    <p:extLst>
      <p:ext uri="{BB962C8B-B14F-4D97-AF65-F5344CB8AC3E}">
        <p14:creationId xmlns:p14="http://schemas.microsoft.com/office/powerpoint/2010/main" val="2846120892"/>
      </p:ext>
    </p:extLst>
  </p:cSld>
  <p:clrMapOvr>
    <a:masterClrMapping/>
  </p:clrMapOvr>
  <mc:AlternateContent xmlns:mc="http://schemas.openxmlformats.org/markup-compatibility/2006">
    <mc:Choice xmlns:p14="http://schemas.microsoft.com/office/powerpoint/2010/main" Requires="p14">
      <p:transition spd="slow" p14:dur="3900">
        <p14:glitter pattern="hexagon"/>
      </p:transition>
    </mc:Choice>
    <mc:Fallback>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rgbClr val="FF66FF">
              <a:alpha val="89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84" y="0"/>
            <a:ext cx="5084216" cy="6858000"/>
          </a:xfrm>
          <a:prstGeom prst="rect">
            <a:avLst/>
          </a:prstGeom>
        </p:spPr>
      </p:pic>
      <p:sp>
        <p:nvSpPr>
          <p:cNvPr id="3" name="Rectangle 2"/>
          <p:cNvSpPr/>
          <p:nvPr/>
        </p:nvSpPr>
        <p:spPr>
          <a:xfrm>
            <a:off x="0" y="0"/>
            <a:ext cx="5105400" cy="1447800"/>
          </a:xfrm>
          <a:prstGeom prst="rect">
            <a:avLst/>
          </a:prstGeom>
          <a:solidFill>
            <a:srgbClr val="E75E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5410200" y="990600"/>
            <a:ext cx="3200400" cy="4953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smtClean="0"/>
              <a:t>Is the suspense killing you at this point?</a:t>
            </a:r>
            <a:endParaRPr lang="en-US" sz="4800" b="1" dirty="0"/>
          </a:p>
        </p:txBody>
      </p:sp>
    </p:spTree>
    <p:extLst>
      <p:ext uri="{BB962C8B-B14F-4D97-AF65-F5344CB8AC3E}">
        <p14:creationId xmlns:p14="http://schemas.microsoft.com/office/powerpoint/2010/main" val="3492115537"/>
      </p:ext>
    </p:extLst>
  </p:cSld>
  <p:clrMapOvr>
    <a:masterClrMapping/>
  </p:clrMapOvr>
  <mc:AlternateContent xmlns:mc="http://schemas.openxmlformats.org/markup-compatibility/2006">
    <mc:Choice xmlns:p14="http://schemas.microsoft.com/office/powerpoint/2010/main" Requires="p14">
      <p:transition spd="slow" p14:dur="3900">
        <p14:glitter pattern="hexagon"/>
      </p:transition>
    </mc:Choice>
    <mc:Fallback>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rgbClr val="FF66FF">
              <a:alpha val="89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84" y="0"/>
            <a:ext cx="5084216" cy="6858000"/>
          </a:xfrm>
          <a:prstGeom prst="rect">
            <a:avLst/>
          </a:prstGeom>
        </p:spPr>
      </p:pic>
      <p:sp>
        <p:nvSpPr>
          <p:cNvPr id="4" name="Rectangle 3"/>
          <p:cNvSpPr/>
          <p:nvPr/>
        </p:nvSpPr>
        <p:spPr>
          <a:xfrm>
            <a:off x="5410200" y="152400"/>
            <a:ext cx="3200400" cy="6553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smtClean="0"/>
              <a:t>It’s ROSIE THE RIVETER!</a:t>
            </a:r>
          </a:p>
          <a:p>
            <a:pPr algn="ctr"/>
            <a:endParaRPr lang="en-US" sz="4800" b="1" dirty="0"/>
          </a:p>
          <a:p>
            <a:pPr algn="ctr"/>
            <a:r>
              <a:rPr lang="en-US" sz="4800" b="1" dirty="0" smtClean="0"/>
              <a:t>Why is she SOOOO masculine?</a:t>
            </a:r>
          </a:p>
        </p:txBody>
      </p:sp>
    </p:spTree>
    <p:extLst>
      <p:ext uri="{BB962C8B-B14F-4D97-AF65-F5344CB8AC3E}">
        <p14:creationId xmlns:p14="http://schemas.microsoft.com/office/powerpoint/2010/main" val="2498646628"/>
      </p:ext>
    </p:extLst>
  </p:cSld>
  <p:clrMapOvr>
    <a:masterClrMapping/>
  </p:clrMapOvr>
  <mc:AlternateContent xmlns:mc="http://schemas.openxmlformats.org/markup-compatibility/2006">
    <mc:Choice xmlns:p14="http://schemas.microsoft.com/office/powerpoint/2010/main" Requires="p14">
      <p:transition spd="slow" p14:dur="3900">
        <p14:glitter pattern="hexagon"/>
      </p:transition>
    </mc:Choice>
    <mc:Fallback>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25021"/>
            <a:ext cx="4572000" cy="7386638"/>
          </a:xfrm>
          <a:prstGeom prst="rect">
            <a:avLst/>
          </a:prstGeom>
          <a:solidFill>
            <a:srgbClr val="FF66FF"/>
          </a:solidFill>
        </p:spPr>
        <p:txBody>
          <a:bodyPr wrap="square">
            <a:spAutoFit/>
          </a:bodyPr>
          <a:lstStyle/>
          <a:p>
            <a:r>
              <a:rPr lang="en-US" sz="2400" b="1" dirty="0" smtClean="0">
                <a:effectLst/>
              </a:rPr>
              <a:t>Rosie The Riveter (1942)</a:t>
            </a:r>
          </a:p>
          <a:p>
            <a:r>
              <a:rPr lang="en-US" b="1" dirty="0" smtClean="0">
                <a:effectLst/>
              </a:rPr>
              <a:t/>
            </a:r>
            <a:br>
              <a:rPr lang="en-US" b="1" dirty="0" smtClean="0">
                <a:effectLst/>
              </a:rPr>
            </a:br>
            <a:r>
              <a:rPr lang="en-US" b="1" dirty="0" smtClean="0">
                <a:effectLst/>
              </a:rPr>
              <a:t>While other girls attend their </a:t>
            </a:r>
            <a:r>
              <a:rPr lang="en-US" b="1" dirty="0" err="1" smtClean="0">
                <a:effectLst/>
              </a:rPr>
              <a:t>fav'rite</a:t>
            </a:r>
            <a:r>
              <a:rPr lang="en-US" b="1" dirty="0" smtClean="0">
                <a:effectLst/>
              </a:rPr>
              <a:t> </a:t>
            </a:r>
          </a:p>
          <a:p>
            <a:r>
              <a:rPr lang="en-US" b="1" dirty="0" smtClean="0">
                <a:effectLst/>
              </a:rPr>
              <a:t>cocktail bar</a:t>
            </a:r>
            <a:br>
              <a:rPr lang="en-US" b="1" dirty="0" smtClean="0">
                <a:effectLst/>
              </a:rPr>
            </a:br>
            <a:r>
              <a:rPr lang="en-US" b="1" dirty="0" smtClean="0">
                <a:effectLst/>
              </a:rPr>
              <a:t>Sipping dry Martinis, munching caviar</a:t>
            </a:r>
            <a:br>
              <a:rPr lang="en-US" b="1" dirty="0" smtClean="0">
                <a:effectLst/>
              </a:rPr>
            </a:br>
            <a:r>
              <a:rPr lang="en-US" b="1" dirty="0" smtClean="0">
                <a:effectLst/>
              </a:rPr>
              <a:t>There's a girl who's really putting them to shame</a:t>
            </a:r>
            <a:br>
              <a:rPr lang="en-US" b="1" dirty="0" smtClean="0">
                <a:effectLst/>
              </a:rPr>
            </a:br>
            <a:r>
              <a:rPr lang="en-US" b="1" dirty="0" smtClean="0">
                <a:effectLst/>
              </a:rPr>
              <a:t>Rosie is her name</a:t>
            </a:r>
          </a:p>
          <a:p>
            <a:r>
              <a:rPr lang="en-US" b="1" dirty="0" smtClean="0">
                <a:effectLst/>
              </a:rPr>
              <a:t/>
            </a:r>
            <a:br>
              <a:rPr lang="en-US" b="1" dirty="0" smtClean="0">
                <a:effectLst/>
              </a:rPr>
            </a:br>
            <a:r>
              <a:rPr lang="en-US" b="1" dirty="0" smtClean="0">
                <a:effectLst/>
              </a:rPr>
              <a:t>All the day long whether rain or shine</a:t>
            </a:r>
            <a:br>
              <a:rPr lang="en-US" b="1" dirty="0" smtClean="0">
                <a:effectLst/>
              </a:rPr>
            </a:br>
            <a:r>
              <a:rPr lang="en-US" b="1" dirty="0" smtClean="0">
                <a:effectLst/>
              </a:rPr>
              <a:t>She's a part of the assembly line</a:t>
            </a:r>
            <a:br>
              <a:rPr lang="en-US" b="1" dirty="0" smtClean="0">
                <a:effectLst/>
              </a:rPr>
            </a:br>
            <a:r>
              <a:rPr lang="en-US" b="1" dirty="0" smtClean="0">
                <a:effectLst/>
              </a:rPr>
              <a:t>She's making </a:t>
            </a:r>
            <a:r>
              <a:rPr lang="en-US" b="1" dirty="0" err="1" smtClean="0">
                <a:effectLst/>
              </a:rPr>
              <a:t>histo'ry</a:t>
            </a:r>
            <a:r>
              <a:rPr lang="en-US" b="1" dirty="0" smtClean="0">
                <a:effectLst/>
              </a:rPr>
              <a:t> working for victory,</a:t>
            </a:r>
            <a:br>
              <a:rPr lang="en-US" b="1" dirty="0" smtClean="0">
                <a:effectLst/>
              </a:rPr>
            </a:br>
            <a:r>
              <a:rPr lang="en-US" b="1" dirty="0" smtClean="0">
                <a:effectLst/>
              </a:rPr>
              <a:t>Rosie </a:t>
            </a:r>
            <a:r>
              <a:rPr lang="en-US" b="1" dirty="0" err="1" smtClean="0">
                <a:effectLst/>
              </a:rPr>
              <a:t>Brrr</a:t>
            </a:r>
            <a:r>
              <a:rPr lang="en-US" b="1" dirty="0" smtClean="0">
                <a:effectLst/>
              </a:rPr>
              <a:t> the riveter.</a:t>
            </a:r>
          </a:p>
          <a:p>
            <a:r>
              <a:rPr lang="en-US" b="1" dirty="0" smtClean="0">
                <a:effectLst/>
              </a:rPr>
              <a:t/>
            </a:r>
            <a:br>
              <a:rPr lang="en-US" b="1" dirty="0" smtClean="0">
                <a:effectLst/>
              </a:rPr>
            </a:br>
            <a:r>
              <a:rPr lang="en-US" b="1" dirty="0" smtClean="0">
                <a:effectLst/>
              </a:rPr>
              <a:t>Keeps a sharp lookout for sabotage</a:t>
            </a:r>
            <a:br>
              <a:rPr lang="en-US" b="1" dirty="0" smtClean="0">
                <a:effectLst/>
              </a:rPr>
            </a:br>
            <a:r>
              <a:rPr lang="en-US" b="1" dirty="0" smtClean="0">
                <a:effectLst/>
              </a:rPr>
              <a:t>Sitting up there on the fuselage</a:t>
            </a:r>
            <a:br>
              <a:rPr lang="en-US" b="1" dirty="0" smtClean="0">
                <a:effectLst/>
              </a:rPr>
            </a:br>
            <a:r>
              <a:rPr lang="en-US" b="1" dirty="0" smtClean="0">
                <a:effectLst/>
              </a:rPr>
              <a:t>That little frail can do</a:t>
            </a:r>
            <a:br>
              <a:rPr lang="en-US" b="1" dirty="0" smtClean="0">
                <a:effectLst/>
              </a:rPr>
            </a:br>
            <a:r>
              <a:rPr lang="en-US" b="1" dirty="0" smtClean="0">
                <a:effectLst/>
              </a:rPr>
              <a:t>More than a male can do,</a:t>
            </a:r>
            <a:br>
              <a:rPr lang="en-US" b="1" dirty="0" smtClean="0">
                <a:effectLst/>
              </a:rPr>
            </a:br>
            <a:r>
              <a:rPr lang="en-US" b="1" dirty="0" smtClean="0">
                <a:effectLst/>
              </a:rPr>
              <a:t>Rosie </a:t>
            </a:r>
            <a:r>
              <a:rPr lang="en-US" b="1" dirty="0" err="1" smtClean="0">
                <a:effectLst/>
              </a:rPr>
              <a:t>Brrr</a:t>
            </a:r>
            <a:r>
              <a:rPr lang="en-US" b="1" dirty="0" smtClean="0">
                <a:effectLst/>
              </a:rPr>
              <a:t> the riveter</a:t>
            </a:r>
          </a:p>
          <a:p>
            <a:endParaRPr lang="en-US" b="1" dirty="0" smtClean="0">
              <a:effectLst/>
            </a:endParaRPr>
          </a:p>
          <a:p>
            <a:r>
              <a:rPr lang="en-US" b="1" dirty="0" smtClean="0"/>
              <a:t>Rosie’s got a boyfriend </a:t>
            </a:r>
            <a:r>
              <a:rPr lang="en-US" b="1" dirty="0" err="1" smtClean="0"/>
              <a:t>Charlies</a:t>
            </a:r>
            <a:endParaRPr lang="en-US" b="1" dirty="0" smtClean="0"/>
          </a:p>
          <a:p>
            <a:r>
              <a:rPr lang="en-US" b="1" dirty="0" smtClean="0">
                <a:effectLst/>
              </a:rPr>
              <a:t>Charlie, he’s a marine</a:t>
            </a:r>
          </a:p>
          <a:p>
            <a:r>
              <a:rPr lang="en-US" b="1" dirty="0" smtClean="0"/>
              <a:t>Rosie, is protecting Charlie</a:t>
            </a:r>
          </a:p>
          <a:p>
            <a:r>
              <a:rPr lang="en-US" b="1" dirty="0" smtClean="0">
                <a:effectLst/>
              </a:rPr>
              <a:t>Working overtime on the riveting machine.</a:t>
            </a:r>
          </a:p>
          <a:p>
            <a:r>
              <a:rPr lang="en-US" b="1" dirty="0" smtClean="0">
                <a:effectLst/>
              </a:rPr>
              <a:t/>
            </a:r>
            <a:br>
              <a:rPr lang="en-US" b="1" dirty="0" smtClean="0">
                <a:effectLst/>
              </a:rPr>
            </a:br>
            <a:endParaRPr lang="en-US" b="1" dirty="0">
              <a:effectLst/>
            </a:endParaRPr>
          </a:p>
        </p:txBody>
      </p:sp>
      <p:sp>
        <p:nvSpPr>
          <p:cNvPr id="3" name="Rectangle 2"/>
          <p:cNvSpPr/>
          <p:nvPr/>
        </p:nvSpPr>
        <p:spPr>
          <a:xfrm>
            <a:off x="4574628" y="0"/>
            <a:ext cx="4572000" cy="7017306"/>
          </a:xfrm>
          <a:prstGeom prst="rect">
            <a:avLst/>
          </a:prstGeom>
        </p:spPr>
        <p:txBody>
          <a:bodyPr>
            <a:spAutoFit/>
          </a:bodyPr>
          <a:lstStyle/>
          <a:p>
            <a:r>
              <a:rPr lang="en-US" b="1" dirty="0" smtClean="0"/>
              <a:t>They </a:t>
            </a:r>
            <a:r>
              <a:rPr lang="en-US" b="1" dirty="0"/>
              <a:t>gave her a production "E"</a:t>
            </a:r>
            <a:br>
              <a:rPr lang="en-US" b="1" dirty="0"/>
            </a:br>
            <a:r>
              <a:rPr lang="en-US" b="1" dirty="0"/>
              <a:t>She was a proud as a girl could be,</a:t>
            </a:r>
            <a:br>
              <a:rPr lang="en-US" b="1" dirty="0"/>
            </a:br>
            <a:r>
              <a:rPr lang="en-US" b="1" dirty="0"/>
              <a:t>There's something true about</a:t>
            </a:r>
            <a:br>
              <a:rPr lang="en-US" b="1" dirty="0"/>
            </a:br>
            <a:r>
              <a:rPr lang="en-US" b="1" dirty="0"/>
              <a:t>Red, white and blue about</a:t>
            </a:r>
            <a:br>
              <a:rPr lang="en-US" b="1" dirty="0"/>
            </a:br>
            <a:r>
              <a:rPr lang="en-US" b="1" dirty="0"/>
              <a:t>Rosie, </a:t>
            </a:r>
            <a:r>
              <a:rPr lang="en-US" b="1" dirty="0" err="1"/>
              <a:t>Brrr</a:t>
            </a:r>
            <a:r>
              <a:rPr lang="en-US" b="1" dirty="0"/>
              <a:t> the riveter.</a:t>
            </a:r>
          </a:p>
          <a:p>
            <a:r>
              <a:rPr lang="en-US" b="1" dirty="0" smtClean="0"/>
              <a:t/>
            </a:r>
            <a:br>
              <a:rPr lang="en-US" b="1" dirty="0" smtClean="0"/>
            </a:br>
            <a:r>
              <a:rPr lang="en-US" b="1" dirty="0" err="1" smtClean="0"/>
              <a:t>Ev'ry</a:t>
            </a:r>
            <a:r>
              <a:rPr lang="en-US" b="1" dirty="0" smtClean="0"/>
              <a:t> one stops to admire the scene</a:t>
            </a:r>
            <a:br>
              <a:rPr lang="en-US" b="1" dirty="0" smtClean="0"/>
            </a:br>
            <a:r>
              <a:rPr lang="en-US" b="1" dirty="0" smtClean="0"/>
              <a:t>Rosie at work on the B-Nineteen</a:t>
            </a:r>
            <a:br>
              <a:rPr lang="en-US" b="1" dirty="0" smtClean="0"/>
            </a:br>
            <a:r>
              <a:rPr lang="en-US" b="1" dirty="0" smtClean="0"/>
              <a:t>She's never </a:t>
            </a:r>
            <a:r>
              <a:rPr lang="en-US" b="1" dirty="0" err="1" smtClean="0"/>
              <a:t>twittery</a:t>
            </a:r>
            <a:r>
              <a:rPr lang="en-US" b="1" dirty="0" smtClean="0"/>
              <a:t> nervous or jittery,</a:t>
            </a:r>
            <a:br>
              <a:rPr lang="en-US" b="1" dirty="0" smtClean="0"/>
            </a:br>
            <a:r>
              <a:rPr lang="en-US" b="1" dirty="0" smtClean="0"/>
              <a:t>Rosie </a:t>
            </a:r>
            <a:r>
              <a:rPr lang="en-US" b="1" dirty="0" err="1" smtClean="0"/>
              <a:t>Brrr</a:t>
            </a:r>
            <a:r>
              <a:rPr lang="en-US" b="1" dirty="0" smtClean="0"/>
              <a:t> the riveter.</a:t>
            </a:r>
          </a:p>
          <a:p>
            <a:r>
              <a:rPr lang="en-US" b="1" dirty="0"/>
              <a:t/>
            </a:r>
            <a:br>
              <a:rPr lang="en-US" b="1" dirty="0"/>
            </a:br>
            <a:r>
              <a:rPr lang="en-US" b="1" dirty="0"/>
              <a:t>What if she's smeared full of oil and grease</a:t>
            </a:r>
            <a:br>
              <a:rPr lang="en-US" b="1" dirty="0"/>
            </a:br>
            <a:r>
              <a:rPr lang="en-US" b="1" dirty="0"/>
              <a:t>Doing her bit for the old Lend-lease</a:t>
            </a:r>
            <a:br>
              <a:rPr lang="en-US" b="1" dirty="0"/>
            </a:br>
            <a:r>
              <a:rPr lang="en-US" b="1" dirty="0"/>
              <a:t>She keeps the gang around</a:t>
            </a:r>
            <a:br>
              <a:rPr lang="en-US" b="1" dirty="0"/>
            </a:br>
            <a:r>
              <a:rPr lang="en-US" b="1" dirty="0"/>
              <a:t>They love to </a:t>
            </a:r>
            <a:r>
              <a:rPr lang="en-US" b="1" dirty="0" smtClean="0"/>
              <a:t>hang </a:t>
            </a:r>
            <a:r>
              <a:rPr lang="en-US" b="1" dirty="0"/>
              <a:t>around,</a:t>
            </a:r>
            <a:br>
              <a:rPr lang="en-US" b="1" dirty="0"/>
            </a:br>
            <a:r>
              <a:rPr lang="en-US" b="1" dirty="0"/>
              <a:t>Rosie </a:t>
            </a:r>
            <a:r>
              <a:rPr lang="en-US" b="1" dirty="0" err="1"/>
              <a:t>Brrr</a:t>
            </a:r>
            <a:r>
              <a:rPr lang="en-US" b="1" dirty="0"/>
              <a:t> the riveter.</a:t>
            </a:r>
            <a:br>
              <a:rPr lang="en-US" b="1" dirty="0"/>
            </a:br>
            <a:r>
              <a:rPr lang="en-US" b="1" dirty="0"/>
              <a:t>Rosie buys a lot of war bonds</a:t>
            </a:r>
            <a:br>
              <a:rPr lang="en-US" b="1" dirty="0"/>
            </a:br>
            <a:r>
              <a:rPr lang="en-US" b="1" dirty="0"/>
              <a:t>That girl really has sense</a:t>
            </a:r>
            <a:br>
              <a:rPr lang="en-US" b="1" dirty="0"/>
            </a:br>
            <a:r>
              <a:rPr lang="en-US" b="1" dirty="0"/>
              <a:t>Wishes she could purchase more bonds</a:t>
            </a:r>
            <a:br>
              <a:rPr lang="en-US" b="1" dirty="0"/>
            </a:br>
            <a:r>
              <a:rPr lang="en-US" b="1" dirty="0"/>
              <a:t>Putting all her cash into national defense.</a:t>
            </a:r>
            <a:br>
              <a:rPr lang="en-US" b="1" dirty="0"/>
            </a:br>
            <a:r>
              <a:rPr lang="en-US" b="1" dirty="0"/>
              <a:t>Senator Jones, who is "in the know"</a:t>
            </a:r>
            <a:br>
              <a:rPr lang="en-US" b="1" dirty="0"/>
            </a:br>
            <a:r>
              <a:rPr lang="en-US" b="1" dirty="0"/>
              <a:t>Shouted these words on the radio,</a:t>
            </a:r>
            <a:br>
              <a:rPr lang="en-US" b="1" dirty="0"/>
            </a:br>
            <a:r>
              <a:rPr lang="en-US" b="1" dirty="0"/>
              <a:t>Berlin will hear about,</a:t>
            </a:r>
            <a:br>
              <a:rPr lang="en-US" b="1" dirty="0"/>
            </a:br>
            <a:r>
              <a:rPr lang="en-US" b="1" dirty="0"/>
              <a:t>Moscow will cheer about</a:t>
            </a:r>
            <a:br>
              <a:rPr lang="en-US" b="1" dirty="0"/>
            </a:br>
            <a:r>
              <a:rPr lang="en-US" b="1" dirty="0"/>
              <a:t>Rosie, </a:t>
            </a:r>
            <a:r>
              <a:rPr lang="en-US" b="1" dirty="0" err="1"/>
              <a:t>Brrr</a:t>
            </a:r>
            <a:r>
              <a:rPr lang="en-US" b="1" dirty="0"/>
              <a:t> the riveter.</a:t>
            </a: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67200" y="0"/>
            <a:ext cx="4874172" cy="6858000"/>
          </a:xfrm>
          <a:prstGeom prst="rect">
            <a:avLst/>
          </a:prstGeom>
        </p:spPr>
      </p:pic>
      <p:pic>
        <p:nvPicPr>
          <p:cNvPr id="6" name="Patrioticww2-RosieTheRiveter.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555828" y="5715000"/>
            <a:ext cx="609600" cy="609600"/>
          </a:xfrm>
          <a:prstGeom prst="rect">
            <a:avLst/>
          </a:prstGeom>
        </p:spPr>
      </p:pic>
    </p:spTree>
    <p:extLst>
      <p:ext uri="{BB962C8B-B14F-4D97-AF65-F5344CB8AC3E}">
        <p14:creationId xmlns:p14="http://schemas.microsoft.com/office/powerpoint/2010/main" val="2477018259"/>
      </p:ext>
    </p:extLst>
  </p:cSld>
  <p:clrMapOvr>
    <a:masterClrMapping/>
  </p:clrMapOvr>
  <mc:AlternateContent xmlns:mc="http://schemas.openxmlformats.org/markup-compatibility/2006">
    <mc:Choice xmlns:p14="http://schemas.microsoft.com/office/powerpoint/2010/main" Requires="p14">
      <p:transition spd="slow" p14:dur="3900">
        <p14:glitter pattern="hexago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nodeType="clickEffect">
                                  <p:stCondLst>
                                    <p:cond delay="0"/>
                                  </p:stCondLst>
                                  <p:childTnLst>
                                    <p:animEffect transition="out" filter="wipe(down)">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42215" fill="hold"/>
                                        <p:tgtEl>
                                          <p:spTgt spid="6"/>
                                        </p:tgtEl>
                                      </p:cBhvr>
                                    </p:cmd>
                                  </p:childTnLst>
                                </p:cTn>
                              </p:par>
                            </p:childTnLst>
                          </p:cTn>
                        </p:par>
                      </p:childTnLst>
                    </p:cTn>
                  </p:par>
                </p:childTnLst>
              </p:cTn>
              <p:nextCondLst>
                <p:cond evt="onClick" delay="0">
                  <p:tgtEl>
                    <p:spTgt spid="6"/>
                  </p:tgtEl>
                </p:cond>
              </p:nextCondLst>
            </p:seq>
            <p:audio>
              <p:cMediaNode vol="80000">
                <p:cTn id="13" fill="hold" display="0">
                  <p:stCondLst>
                    <p:cond delay="indefinite"/>
                  </p:stCondLst>
                  <p:endCondLst>
                    <p:cond evt="onStopAudio" delay="0">
                      <p:tgtEl>
                        <p:sldTgt/>
                      </p:tgtEl>
                    </p:cond>
                  </p:endCondLst>
                </p:cTn>
                <p:tgtEl>
                  <p:spTgt spid="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rgbClr val="FF66FF">
              <a:alpha val="89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Women in the Economy</a:t>
            </a:r>
            <a:endParaRPr lang="en-US" dirty="0"/>
          </a:p>
        </p:txBody>
      </p:sp>
      <p:sp>
        <p:nvSpPr>
          <p:cNvPr id="3" name="Content Placeholder 2"/>
          <p:cNvSpPr>
            <a:spLocks noGrp="1"/>
          </p:cNvSpPr>
          <p:nvPr>
            <p:ph idx="1"/>
          </p:nvPr>
        </p:nvSpPr>
        <p:spPr/>
        <p:txBody>
          <a:bodyPr/>
          <a:lstStyle/>
          <a:p>
            <a:r>
              <a:rPr lang="en-US" dirty="0" smtClean="0"/>
              <a:t>Women also took war-time jobs:</a:t>
            </a:r>
            <a:endParaRPr lang="en-US" dirty="0" smtClean="0"/>
          </a:p>
          <a:p>
            <a:pPr lvl="1"/>
            <a:r>
              <a:rPr lang="en-US" dirty="0" smtClean="0">
                <a:solidFill>
                  <a:srgbClr val="FF99FF"/>
                </a:solidFill>
              </a:rPr>
              <a:t>Paycheck =</a:t>
            </a:r>
            <a:r>
              <a:rPr lang="en-US" dirty="0" smtClean="0">
                <a:solidFill>
                  <a:srgbClr val="FF99FF"/>
                </a:solidFill>
              </a:rPr>
              <a:t> </a:t>
            </a:r>
            <a:r>
              <a:rPr lang="en-US" dirty="0" smtClean="0">
                <a:solidFill>
                  <a:srgbClr val="FF99FF"/>
                </a:solidFill>
              </a:rPr>
              <a:t>independence</a:t>
            </a:r>
          </a:p>
          <a:p>
            <a:pPr lvl="1"/>
            <a:endParaRPr lang="en-US" dirty="0" smtClean="0"/>
          </a:p>
          <a:p>
            <a:pPr lvl="1"/>
            <a:endParaRPr lang="en-US" dirty="0"/>
          </a:p>
          <a:p>
            <a:r>
              <a:rPr lang="en-US" dirty="0" smtClean="0"/>
              <a:t>Problems for women in the workplace:</a:t>
            </a:r>
          </a:p>
          <a:p>
            <a:pPr lvl="1"/>
            <a:r>
              <a:rPr lang="en-US" dirty="0" smtClean="0">
                <a:solidFill>
                  <a:srgbClr val="FF99FF"/>
                </a:solidFill>
              </a:rPr>
              <a:t>Lack of childcare</a:t>
            </a:r>
          </a:p>
          <a:p>
            <a:pPr lvl="1"/>
            <a:r>
              <a:rPr lang="en-US" dirty="0" smtClean="0">
                <a:solidFill>
                  <a:srgbClr val="FF99FF"/>
                </a:solidFill>
              </a:rPr>
              <a:t>Discrimination from men</a:t>
            </a:r>
          </a:p>
          <a:p>
            <a:pPr lvl="1"/>
            <a:r>
              <a:rPr lang="en-US" dirty="0" smtClean="0">
                <a:solidFill>
                  <a:srgbClr val="FF99FF"/>
                </a:solidFill>
              </a:rPr>
              <a:t>Jobs were temporary</a:t>
            </a:r>
            <a:endParaRPr lang="en-US" dirty="0">
              <a:solidFill>
                <a:srgbClr val="FF99FF"/>
              </a:solidFill>
            </a:endParaRPr>
          </a:p>
        </p:txBody>
      </p:sp>
    </p:spTree>
    <p:extLst>
      <p:ext uri="{BB962C8B-B14F-4D97-AF65-F5344CB8AC3E}">
        <p14:creationId xmlns:p14="http://schemas.microsoft.com/office/powerpoint/2010/main" val="4053714720"/>
      </p:ext>
    </p:extLst>
  </p:cSld>
  <p:clrMapOvr>
    <a:masterClrMapping/>
  </p:clrMapOvr>
  <mc:AlternateContent xmlns:mc="http://schemas.openxmlformats.org/markup-compatibility/2006">
    <mc:Choice xmlns:p14="http://schemas.microsoft.com/office/powerpoint/2010/main" Requires="p14">
      <p:transition spd="slow" p14:dur="3900">
        <p14:glitter pattern="hexagon"/>
      </p:transition>
    </mc:Choice>
    <mc:Fallback>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6573_fig22_15 cop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66725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4667250" y="1752600"/>
            <a:ext cx="4476750" cy="51054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smtClean="0"/>
          </a:p>
          <a:p>
            <a:pPr algn="ctr"/>
            <a:endParaRPr lang="en-US" sz="3200" b="1" dirty="0" smtClean="0"/>
          </a:p>
          <a:p>
            <a:pPr algn="ctr"/>
            <a:r>
              <a:rPr lang="en-US" sz="3200" b="1" i="1" dirty="0" smtClean="0">
                <a:solidFill>
                  <a:schemeClr val="tx2">
                    <a:lumMod val="50000"/>
                  </a:schemeClr>
                </a:solidFill>
              </a:rPr>
              <a:t>If it is wrong for Nazis to enslave and mistreat people, then why is it acceptable for America to have Jim Crow laws?</a:t>
            </a:r>
            <a:endParaRPr lang="en-US" sz="3200" b="1" i="1" dirty="0">
              <a:solidFill>
                <a:schemeClr val="tx2">
                  <a:lumMod val="50000"/>
                </a:schemeClr>
              </a:solidFill>
            </a:endParaRPr>
          </a:p>
        </p:txBody>
      </p:sp>
    </p:spTree>
    <p:extLst>
      <p:ext uri="{BB962C8B-B14F-4D97-AF65-F5344CB8AC3E}">
        <p14:creationId xmlns:p14="http://schemas.microsoft.com/office/powerpoint/2010/main" val="1791564523"/>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rgbClr val="FF66FF">
              <a:alpha val="89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4996" t="24706" r="17877" b="11916"/>
          <a:stretch/>
        </p:blipFill>
        <p:spPr bwMode="auto">
          <a:xfrm>
            <a:off x="0" y="-31531"/>
            <a:ext cx="5437606" cy="68895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 Placeholder 4"/>
          <p:cNvSpPr>
            <a:spLocks noGrp="1"/>
          </p:cNvSpPr>
          <p:nvPr>
            <p:ph type="body" sz="quarter" idx="3"/>
          </p:nvPr>
        </p:nvSpPr>
        <p:spPr>
          <a:xfrm>
            <a:off x="5429723" y="0"/>
            <a:ext cx="3714277" cy="1173162"/>
          </a:xfrm>
        </p:spPr>
        <p:txBody>
          <a:bodyPr>
            <a:noAutofit/>
          </a:bodyPr>
          <a:lstStyle/>
          <a:p>
            <a:r>
              <a:rPr lang="en-US" sz="4000" dirty="0" smtClean="0">
                <a:solidFill>
                  <a:srgbClr val="FF99FF"/>
                </a:solidFill>
              </a:rPr>
              <a:t>Working Women</a:t>
            </a:r>
            <a:endParaRPr lang="en-US" sz="4000" dirty="0">
              <a:solidFill>
                <a:srgbClr val="FF99FF"/>
              </a:solidFill>
            </a:endParaRPr>
          </a:p>
        </p:txBody>
      </p:sp>
      <p:sp>
        <p:nvSpPr>
          <p:cNvPr id="6" name="Content Placeholder 5"/>
          <p:cNvSpPr>
            <a:spLocks noGrp="1"/>
          </p:cNvSpPr>
          <p:nvPr>
            <p:ph sz="quarter" idx="4"/>
          </p:nvPr>
        </p:nvSpPr>
        <p:spPr>
          <a:xfrm>
            <a:off x="5437606" y="1437590"/>
            <a:ext cx="3706394" cy="3951288"/>
          </a:xfrm>
        </p:spPr>
        <p:txBody>
          <a:bodyPr>
            <a:normAutofit fontScale="92500" lnSpcReduction="10000"/>
          </a:bodyPr>
          <a:lstStyle/>
          <a:p>
            <a:r>
              <a:rPr lang="en-US" sz="3600" dirty="0" smtClean="0"/>
              <a:t>6 million women worked during WW2</a:t>
            </a:r>
          </a:p>
          <a:p>
            <a:r>
              <a:rPr lang="en-US" sz="3600" dirty="0" smtClean="0"/>
              <a:t>Fired once men came home from the war</a:t>
            </a:r>
            <a:endParaRPr lang="en-US" sz="3600" dirty="0"/>
          </a:p>
        </p:txBody>
      </p:sp>
    </p:spTree>
    <p:extLst>
      <p:ext uri="{BB962C8B-B14F-4D97-AF65-F5344CB8AC3E}">
        <p14:creationId xmlns:p14="http://schemas.microsoft.com/office/powerpoint/2010/main" val="1110921305"/>
      </p:ext>
    </p:extLst>
  </p:cSld>
  <p:clrMapOvr>
    <a:masterClrMapping/>
  </p:clrMapOvr>
  <mc:AlternateContent xmlns:mc="http://schemas.openxmlformats.org/markup-compatibility/2006">
    <mc:Choice xmlns:p14="http://schemas.microsoft.com/office/powerpoint/2010/main" Requires="p14">
      <p:transition spd="slow" p14:dur="3900">
        <p14:glitter pattern="hexagon"/>
      </p:transition>
    </mc:Choice>
    <mc:Fallback>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rgbClr val="FF66FF">
              <a:alpha val="89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509"/>
          <a:stretch/>
        </p:blipFill>
        <p:spPr bwMode="auto">
          <a:xfrm>
            <a:off x="-7883" y="0"/>
            <a:ext cx="5103561"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69402" y="685799"/>
            <a:ext cx="4074598" cy="53839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25540616"/>
      </p:ext>
    </p:extLst>
  </p:cSld>
  <p:clrMapOvr>
    <a:masterClrMapping/>
  </p:clrMapOvr>
  <mc:AlternateContent xmlns:mc="http://schemas.openxmlformats.org/markup-compatibility/2006">
    <mc:Choice xmlns:p14="http://schemas.microsoft.com/office/powerpoint/2010/main" Requires="p14">
      <p:transition spd="slow" p14:dur="3900">
        <p14:glitter pattern="hexagon"/>
      </p:transition>
    </mc:Choice>
    <mc:Fallback>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rgbClr val="FF66FF">
              <a:alpha val="89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5181600" cy="690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321662"/>
            <a:ext cx="3962400" cy="626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24188220"/>
      </p:ext>
    </p:extLst>
  </p:cSld>
  <p:clrMapOvr>
    <a:masterClrMapping/>
  </p:clrMapOvr>
  <mc:AlternateContent xmlns:mc="http://schemas.openxmlformats.org/markup-compatibility/2006">
    <mc:Choice xmlns:p14="http://schemas.microsoft.com/office/powerpoint/2010/main" Requires="p14">
      <p:transition spd="slow" p14:dur="3900">
        <p14:glitter pattern="hexagon"/>
      </p:transition>
    </mc:Choice>
    <mc:Fallback>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rgbClr val="FF66FF">
              <a:alpha val="89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2"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l="7590" t="6157" r="8169" b="5665"/>
          <a:stretch/>
        </p:blipFill>
        <p:spPr bwMode="auto">
          <a:xfrm>
            <a:off x="0" y="-28903"/>
            <a:ext cx="4713106" cy="6886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 Placeholder 4"/>
          <p:cNvSpPr>
            <a:spLocks noGrp="1"/>
          </p:cNvSpPr>
          <p:nvPr>
            <p:ph type="body" sz="quarter" idx="3"/>
          </p:nvPr>
        </p:nvSpPr>
        <p:spPr>
          <a:xfrm>
            <a:off x="4713106" y="0"/>
            <a:ext cx="4430894" cy="639762"/>
          </a:xfrm>
        </p:spPr>
        <p:txBody>
          <a:bodyPr>
            <a:normAutofit fontScale="85000" lnSpcReduction="10000"/>
          </a:bodyPr>
          <a:lstStyle/>
          <a:p>
            <a:r>
              <a:rPr lang="en-US" sz="3200" dirty="0" smtClean="0">
                <a:solidFill>
                  <a:srgbClr val="FF99FF"/>
                </a:solidFill>
              </a:rPr>
              <a:t>Women in the Military</a:t>
            </a:r>
            <a:endParaRPr lang="en-US" sz="3200" dirty="0">
              <a:solidFill>
                <a:srgbClr val="FF99FF"/>
              </a:solidFill>
            </a:endParaRPr>
          </a:p>
        </p:txBody>
      </p:sp>
      <p:sp>
        <p:nvSpPr>
          <p:cNvPr id="6" name="Content Placeholder 5"/>
          <p:cNvSpPr>
            <a:spLocks noGrp="1"/>
          </p:cNvSpPr>
          <p:nvPr>
            <p:ph sz="quarter" idx="4"/>
          </p:nvPr>
        </p:nvSpPr>
        <p:spPr>
          <a:xfrm>
            <a:off x="4713106" y="914400"/>
            <a:ext cx="4430894" cy="5943600"/>
          </a:xfrm>
        </p:spPr>
        <p:txBody>
          <a:bodyPr>
            <a:normAutofit/>
          </a:bodyPr>
          <a:lstStyle/>
          <a:p>
            <a:r>
              <a:rPr lang="en-US" sz="3200" dirty="0" smtClean="0"/>
              <a:t>Women could be part of the army and navy in the U.S.:</a:t>
            </a:r>
          </a:p>
          <a:p>
            <a:pPr lvl="1"/>
            <a:r>
              <a:rPr lang="en-US" sz="2800" dirty="0" smtClean="0">
                <a:solidFill>
                  <a:srgbClr val="FF99FF"/>
                </a:solidFill>
              </a:rPr>
              <a:t>WAVES:  </a:t>
            </a:r>
            <a:r>
              <a:rPr lang="en-US" sz="2800" dirty="0" smtClean="0">
                <a:solidFill>
                  <a:schemeClr val="bg1"/>
                </a:solidFill>
              </a:rPr>
              <a:t>served in the navy (but not in combat)</a:t>
            </a:r>
          </a:p>
          <a:p>
            <a:pPr lvl="1"/>
            <a:r>
              <a:rPr lang="en-US" sz="2800" dirty="0" smtClean="0">
                <a:solidFill>
                  <a:srgbClr val="FF99FF"/>
                </a:solidFill>
              </a:rPr>
              <a:t>WACs:  </a:t>
            </a:r>
            <a:r>
              <a:rPr lang="en-US" sz="2800" dirty="0" smtClean="0">
                <a:solidFill>
                  <a:schemeClr val="bg1"/>
                </a:solidFill>
              </a:rPr>
              <a:t>served in the army (but not in combat)</a:t>
            </a:r>
            <a:endParaRPr lang="en-US" sz="2800" dirty="0">
              <a:solidFill>
                <a:schemeClr val="bg1"/>
              </a:solidFill>
            </a:endParaRPr>
          </a:p>
        </p:txBody>
      </p:sp>
    </p:spTree>
    <p:extLst>
      <p:ext uri="{BB962C8B-B14F-4D97-AF65-F5344CB8AC3E}">
        <p14:creationId xmlns:p14="http://schemas.microsoft.com/office/powerpoint/2010/main" val="1874869856"/>
      </p:ext>
    </p:extLst>
  </p:cSld>
  <p:clrMapOvr>
    <a:masterClrMapping/>
  </p:clrMapOvr>
  <mc:AlternateContent xmlns:mc="http://schemas.openxmlformats.org/markup-compatibility/2006">
    <mc:Choice xmlns:p14="http://schemas.microsoft.com/office/powerpoint/2010/main" Requires="p14">
      <p:transition spd="slow" p14:dur="3900">
        <p14:glitter pattern="hexagon"/>
      </p:transition>
    </mc:Choice>
    <mc:Fallback>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6573_fig22_25 copy"/>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0" y="0"/>
            <a:ext cx="5029200" cy="6859383"/>
          </a:xfrm>
          <a:prstGeom prst="rect">
            <a:avLst/>
          </a:prstGeom>
          <a:noFill/>
          <a:extLst>
            <a:ext uri="{909E8E84-426E-40DD-AFC4-6F175D3DCCD1}">
              <a14:hiddenFill xmlns:a14="http://schemas.microsoft.com/office/drawing/2010/main">
                <a:solidFill>
                  <a:srgbClr val="FFFFFF"/>
                </a:solidFill>
              </a14:hiddenFill>
            </a:ext>
          </a:extLst>
        </p:spPr>
      </p:pic>
      <p:sp>
        <p:nvSpPr>
          <p:cNvPr id="3" name="Oval 2"/>
          <p:cNvSpPr/>
          <p:nvPr/>
        </p:nvSpPr>
        <p:spPr>
          <a:xfrm>
            <a:off x="1371600" y="1905000"/>
            <a:ext cx="1981200" cy="1905000"/>
          </a:xfrm>
          <a:prstGeom prst="ellipse">
            <a:avLst/>
          </a:prstGeom>
          <a:noFill/>
          <a:ln w="952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Line Callout 3 (No Border) 3"/>
          <p:cNvSpPr/>
          <p:nvPr/>
        </p:nvSpPr>
        <p:spPr>
          <a:xfrm>
            <a:off x="5410200" y="76200"/>
            <a:ext cx="3505200" cy="2781300"/>
          </a:xfrm>
          <a:prstGeom prst="callout3">
            <a:avLst>
              <a:gd name="adj1" fmla="val 51158"/>
              <a:gd name="adj2" fmla="val 83"/>
              <a:gd name="adj3" fmla="val 48457"/>
              <a:gd name="adj4" fmla="val -257"/>
              <a:gd name="adj5" fmla="val 72994"/>
              <a:gd name="adj6" fmla="val -25502"/>
              <a:gd name="adj7" fmla="val 86548"/>
              <a:gd name="adj8" fmla="val -60507"/>
            </a:avLst>
          </a:prstGeom>
          <a:solidFill>
            <a:schemeClr val="tx1"/>
          </a:solidFill>
          <a:ln w="603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t>What does the image reflected in his sunglasses remind you of in American history?</a:t>
            </a:r>
            <a:endParaRPr lang="en-US" sz="2800" dirty="0"/>
          </a:p>
        </p:txBody>
      </p:sp>
      <p:sp>
        <p:nvSpPr>
          <p:cNvPr id="5" name="Rectangle 4"/>
          <p:cNvSpPr/>
          <p:nvPr/>
        </p:nvSpPr>
        <p:spPr>
          <a:xfrm>
            <a:off x="5257800" y="3124200"/>
            <a:ext cx="3657600" cy="3429000"/>
          </a:xfrm>
          <a:prstGeom prst="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t>Why is it wrong for Nazis to execute others on the basis of race but it is fine to lynch African Americans in the United States?</a:t>
            </a:r>
            <a:endParaRPr lang="en-US" sz="3200" b="1" dirty="0"/>
          </a:p>
        </p:txBody>
      </p:sp>
    </p:spTree>
    <p:extLst>
      <p:ext uri="{BB962C8B-B14F-4D97-AF65-F5344CB8AC3E}">
        <p14:creationId xmlns:p14="http://schemas.microsoft.com/office/powerpoint/2010/main" val="2834649212"/>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Discrimination</a:t>
            </a:r>
            <a:endParaRPr lang="en-US" dirty="0"/>
          </a:p>
        </p:txBody>
      </p:sp>
      <p:sp>
        <p:nvSpPr>
          <p:cNvPr id="3" name="Content Placeholder 2"/>
          <p:cNvSpPr>
            <a:spLocks noGrp="1"/>
          </p:cNvSpPr>
          <p:nvPr>
            <p:ph idx="1"/>
          </p:nvPr>
        </p:nvSpPr>
        <p:spPr/>
        <p:txBody>
          <a:bodyPr>
            <a:normAutofit lnSpcReduction="10000"/>
          </a:bodyPr>
          <a:lstStyle/>
          <a:p>
            <a:r>
              <a:rPr lang="en-US" dirty="0" smtClean="0"/>
              <a:t>1941:  1 out of 5 African-American  potential workers was jobless</a:t>
            </a:r>
          </a:p>
          <a:p>
            <a:pPr lvl="2"/>
            <a:r>
              <a:rPr lang="en-US" dirty="0" smtClean="0">
                <a:solidFill>
                  <a:srgbClr val="FFFF00"/>
                </a:solidFill>
              </a:rPr>
              <a:t>In 1941, FDR </a:t>
            </a:r>
            <a:r>
              <a:rPr lang="en-US" dirty="0" smtClean="0">
                <a:solidFill>
                  <a:srgbClr val="FFFF00"/>
                </a:solidFill>
              </a:rPr>
              <a:t>outlawed discrimination in defense </a:t>
            </a:r>
            <a:r>
              <a:rPr lang="en-US" dirty="0" smtClean="0">
                <a:solidFill>
                  <a:srgbClr val="FFFF00"/>
                </a:solidFill>
              </a:rPr>
              <a:t>jobs</a:t>
            </a:r>
          </a:p>
          <a:p>
            <a:pPr lvl="2"/>
            <a:r>
              <a:rPr lang="en-US" dirty="0" smtClean="0">
                <a:solidFill>
                  <a:srgbClr val="FFFF00"/>
                </a:solidFill>
              </a:rPr>
              <a:t>Caused a 2</a:t>
            </a:r>
            <a:r>
              <a:rPr lang="en-US" baseline="30000" dirty="0" smtClean="0">
                <a:solidFill>
                  <a:srgbClr val="FFFF00"/>
                </a:solidFill>
              </a:rPr>
              <a:t>nd</a:t>
            </a:r>
            <a:r>
              <a:rPr lang="en-US" dirty="0" smtClean="0">
                <a:solidFill>
                  <a:srgbClr val="FFFF00"/>
                </a:solidFill>
              </a:rPr>
              <a:t> Great Migration to North and West for defense jobs</a:t>
            </a:r>
            <a:endParaRPr lang="en-US" dirty="0" smtClean="0">
              <a:solidFill>
                <a:srgbClr val="FFFF00"/>
              </a:solidFill>
            </a:endParaRPr>
          </a:p>
          <a:p>
            <a:pPr marL="914400" lvl="2" indent="0">
              <a:buNone/>
            </a:pPr>
            <a:endParaRPr lang="en-US" dirty="0" smtClean="0"/>
          </a:p>
          <a:p>
            <a:r>
              <a:rPr lang="en-US" dirty="0" smtClean="0"/>
              <a:t>1942 </a:t>
            </a:r>
            <a:r>
              <a:rPr lang="en-US" dirty="0" smtClean="0"/>
              <a:t>CORE (Congress of Racial Equality) was founded</a:t>
            </a:r>
          </a:p>
          <a:p>
            <a:pPr lvl="2"/>
            <a:r>
              <a:rPr lang="en-US" dirty="0" smtClean="0">
                <a:solidFill>
                  <a:srgbClr val="FFFF00"/>
                </a:solidFill>
              </a:rPr>
              <a:t>Worked to end NORTHERN urban segregation</a:t>
            </a:r>
            <a:endParaRPr lang="en-US" dirty="0">
              <a:solidFill>
                <a:srgbClr val="FFFF00"/>
              </a:solidFill>
            </a:endParaRPr>
          </a:p>
        </p:txBody>
      </p:sp>
    </p:spTree>
    <p:extLst>
      <p:ext uri="{BB962C8B-B14F-4D97-AF65-F5344CB8AC3E}">
        <p14:creationId xmlns:p14="http://schemas.microsoft.com/office/powerpoint/2010/main" val="3498591259"/>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4502" y="0"/>
            <a:ext cx="5143500" cy="65836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76219570"/>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0" y="-79076"/>
            <a:ext cx="8991599" cy="68992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96307902"/>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Black Soldiers</a:t>
            </a:r>
            <a:endParaRPr lang="en-US" dirty="0"/>
          </a:p>
        </p:txBody>
      </p:sp>
      <p:sp>
        <p:nvSpPr>
          <p:cNvPr id="3" name="Content Placeholder 2"/>
          <p:cNvSpPr>
            <a:spLocks noGrp="1"/>
          </p:cNvSpPr>
          <p:nvPr>
            <p:ph idx="1"/>
          </p:nvPr>
        </p:nvSpPr>
        <p:spPr/>
        <p:txBody>
          <a:bodyPr>
            <a:normAutofit/>
          </a:bodyPr>
          <a:lstStyle/>
          <a:p>
            <a:r>
              <a:rPr lang="en-US" dirty="0" smtClean="0"/>
              <a:t>Served in military in </a:t>
            </a:r>
            <a:r>
              <a:rPr lang="en-US" dirty="0" smtClean="0">
                <a:solidFill>
                  <a:srgbClr val="FFFF00"/>
                </a:solidFill>
              </a:rPr>
              <a:t>segregated</a:t>
            </a:r>
            <a:r>
              <a:rPr lang="en-US" dirty="0" smtClean="0"/>
              <a:t> units until 1948</a:t>
            </a:r>
          </a:p>
          <a:p>
            <a:endParaRPr lang="en-US" dirty="0" smtClean="0"/>
          </a:p>
          <a:p>
            <a:endParaRPr lang="en-US" dirty="0"/>
          </a:p>
          <a:p>
            <a:r>
              <a:rPr lang="en-US" sz="3600" dirty="0" smtClean="0">
                <a:solidFill>
                  <a:schemeClr val="bg1">
                    <a:lumMod val="85000"/>
                  </a:schemeClr>
                </a:solidFill>
              </a:rPr>
              <a:t>“Here lies a </a:t>
            </a:r>
            <a:r>
              <a:rPr lang="en-US" sz="3600" dirty="0" smtClean="0">
                <a:solidFill>
                  <a:srgbClr val="C00000"/>
                </a:solidFill>
              </a:rPr>
              <a:t>black man </a:t>
            </a:r>
            <a:r>
              <a:rPr lang="en-US" sz="3600" dirty="0" smtClean="0">
                <a:solidFill>
                  <a:schemeClr val="bg1">
                    <a:lumMod val="85000"/>
                  </a:schemeClr>
                </a:solidFill>
              </a:rPr>
              <a:t>killed fighting a </a:t>
            </a:r>
            <a:r>
              <a:rPr lang="en-US" sz="3600" dirty="0" smtClean="0">
                <a:solidFill>
                  <a:srgbClr val="FFFF00"/>
                </a:solidFill>
              </a:rPr>
              <a:t>yellow man </a:t>
            </a:r>
            <a:r>
              <a:rPr lang="en-US" sz="3600" dirty="0" smtClean="0">
                <a:solidFill>
                  <a:schemeClr val="bg1">
                    <a:lumMod val="85000"/>
                  </a:schemeClr>
                </a:solidFill>
              </a:rPr>
              <a:t>for the protection of a </a:t>
            </a:r>
            <a:r>
              <a:rPr lang="en-US" sz="3600" dirty="0" smtClean="0"/>
              <a:t>white man</a:t>
            </a:r>
            <a:r>
              <a:rPr lang="en-US" sz="3600" dirty="0" smtClean="0">
                <a:solidFill>
                  <a:schemeClr val="bg1">
                    <a:lumMod val="85000"/>
                  </a:schemeClr>
                </a:solidFill>
              </a:rPr>
              <a:t>.”</a:t>
            </a:r>
          </a:p>
          <a:p>
            <a:pPr lvl="1"/>
            <a:r>
              <a:rPr lang="en-US" dirty="0" smtClean="0"/>
              <a:t>African-American’s instructions for his tombstone on receiving his draft notice </a:t>
            </a:r>
            <a:endParaRPr lang="en-US" dirty="0"/>
          </a:p>
        </p:txBody>
      </p:sp>
    </p:spTree>
    <p:extLst>
      <p:ext uri="{BB962C8B-B14F-4D97-AF65-F5344CB8AC3E}">
        <p14:creationId xmlns:p14="http://schemas.microsoft.com/office/powerpoint/2010/main" val="54133523"/>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040" y="-14748"/>
            <a:ext cx="8860841" cy="6872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0210777"/>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Double-V Campaign</a:t>
            </a:r>
            <a:endParaRPr lang="en-US" dirty="0"/>
          </a:p>
        </p:txBody>
      </p:sp>
      <p:sp>
        <p:nvSpPr>
          <p:cNvPr id="3" name="Content Placeholder 2"/>
          <p:cNvSpPr>
            <a:spLocks noGrp="1"/>
          </p:cNvSpPr>
          <p:nvPr>
            <p:ph idx="1"/>
          </p:nvPr>
        </p:nvSpPr>
        <p:spPr>
          <a:xfrm>
            <a:off x="152400" y="685800"/>
            <a:ext cx="8839200" cy="2819400"/>
          </a:xfrm>
        </p:spPr>
        <p:txBody>
          <a:bodyPr/>
          <a:lstStyle/>
          <a:p>
            <a:pPr lvl="1"/>
            <a:r>
              <a:rPr lang="en-US" dirty="0" smtClean="0"/>
              <a:t>While </a:t>
            </a:r>
            <a:r>
              <a:rPr lang="en-US" dirty="0" smtClean="0"/>
              <a:t>blacks fight Hitler, they also fight for civil rights</a:t>
            </a:r>
          </a:p>
          <a:p>
            <a:pPr lvl="1"/>
            <a:r>
              <a:rPr lang="en-US" dirty="0" smtClean="0"/>
              <a:t>Victory over </a:t>
            </a:r>
            <a:r>
              <a:rPr lang="en-US" dirty="0" smtClean="0">
                <a:solidFill>
                  <a:schemeClr val="bg1"/>
                </a:solidFill>
              </a:rPr>
              <a:t>evil abroad </a:t>
            </a:r>
            <a:r>
              <a:rPr lang="en-US" dirty="0" smtClean="0"/>
              <a:t>AND over </a:t>
            </a:r>
            <a:r>
              <a:rPr lang="en-US" dirty="0" smtClean="0">
                <a:solidFill>
                  <a:schemeClr val="bg1"/>
                </a:solidFill>
              </a:rPr>
              <a:t>racism</a:t>
            </a:r>
            <a:r>
              <a:rPr lang="en-US" dirty="0" smtClean="0"/>
              <a:t> at home</a:t>
            </a:r>
            <a:endParaRPr lang="en-US" dirty="0"/>
          </a:p>
        </p:txBody>
      </p:sp>
      <p:pic>
        <p:nvPicPr>
          <p:cNvPr id="4"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149942" y="3505200"/>
            <a:ext cx="2743200" cy="3219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3537155"/>
            <a:ext cx="3073502" cy="31653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0" y="3752850"/>
            <a:ext cx="2638305" cy="272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92147531"/>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TS030009620">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TS030009620</Template>
  <TotalTime>175</TotalTime>
  <Words>418</Words>
  <Application>Microsoft Office PowerPoint</Application>
  <PresentationFormat>On-screen Show (4:3)</PresentationFormat>
  <Paragraphs>68</Paragraphs>
  <Slides>23</Slides>
  <Notes>3</Notes>
  <HiddenSlides>0</HiddenSlides>
  <MMClips>1</MMClips>
  <ScaleCrop>false</ScaleCrop>
  <HeadingPairs>
    <vt:vector size="4" baseType="variant">
      <vt:variant>
        <vt:lpstr>Theme</vt:lpstr>
      </vt:variant>
      <vt:variant>
        <vt:i4>1</vt:i4>
      </vt:variant>
      <vt:variant>
        <vt:lpstr>Slide Titles</vt:lpstr>
      </vt:variant>
      <vt:variant>
        <vt:i4>23</vt:i4>
      </vt:variant>
    </vt:vector>
  </HeadingPairs>
  <TitlesOfParts>
    <vt:vector size="24" baseType="lpstr">
      <vt:lpstr>TS030009620</vt:lpstr>
      <vt:lpstr>UNITED STATES HISTORY</vt:lpstr>
      <vt:lpstr>PowerPoint Presentation</vt:lpstr>
      <vt:lpstr>PowerPoint Presentation</vt:lpstr>
      <vt:lpstr>Discrimination</vt:lpstr>
      <vt:lpstr>PowerPoint Presentation</vt:lpstr>
      <vt:lpstr>PowerPoint Presentation</vt:lpstr>
      <vt:lpstr>Black Soldiers</vt:lpstr>
      <vt:lpstr>PowerPoint Presentation</vt:lpstr>
      <vt:lpstr>Double-V Campaign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Women in the Economy</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Double V Campaign</dc:title>
  <dc:creator>Scott</dc:creator>
  <cp:lastModifiedBy>Scott</cp:lastModifiedBy>
  <cp:revision>18</cp:revision>
  <dcterms:created xsi:type="dcterms:W3CDTF">2012-01-18T23:57:18Z</dcterms:created>
  <dcterms:modified xsi:type="dcterms:W3CDTF">2013-02-09T14:19:15Z</dcterms:modified>
</cp:coreProperties>
</file>