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58" r:id="rId5"/>
    <p:sldId id="259" r:id="rId6"/>
    <p:sldId id="260" r:id="rId7"/>
    <p:sldId id="261" r:id="rId8"/>
    <p:sldId id="26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>
      <p:cViewPr varScale="1">
        <p:scale>
          <a:sx n="78" d="100"/>
          <a:sy n="78" d="100"/>
        </p:scale>
        <p:origin x="126" y="7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3152806-A3C1-47DB-B475-EDA46DB76692}" type="datetimeFigureOut">
              <a:rPr lang="en-US" smtClean="0"/>
              <a:t>2/24/2015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E09598-5610-4369-9144-7EF5FE0C9A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1180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3152806-A3C1-47DB-B475-EDA46DB76692}" type="datetimeFigureOut">
              <a:rPr lang="en-US" smtClean="0"/>
              <a:t>2/24/2015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E09598-5610-4369-9144-7EF5FE0C9A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7579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3152806-A3C1-47DB-B475-EDA46DB76692}" type="datetimeFigureOut">
              <a:rPr lang="en-US" smtClean="0"/>
              <a:t>2/24/2015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E09598-5610-4369-9144-7EF5FE0C9A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1983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3152806-A3C1-47DB-B475-EDA46DB76692}" type="datetimeFigureOut">
              <a:rPr lang="en-US" smtClean="0"/>
              <a:t>2/24/2015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E09598-5610-4369-9144-7EF5FE0C9A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4235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3152806-A3C1-47DB-B475-EDA46DB76692}" type="datetimeFigureOut">
              <a:rPr lang="en-US" smtClean="0"/>
              <a:t>2/24/2015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E09598-5610-4369-9144-7EF5FE0C9A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8001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3152806-A3C1-47DB-B475-EDA46DB76692}" type="datetimeFigureOut">
              <a:rPr lang="en-US" smtClean="0"/>
              <a:t>2/24/2015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E09598-5610-4369-9144-7EF5FE0C9A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0169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3152806-A3C1-47DB-B475-EDA46DB76692}" type="datetimeFigureOut">
              <a:rPr lang="en-US" smtClean="0"/>
              <a:t>2/24/2015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E09598-5610-4369-9144-7EF5FE0C9A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568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3152806-A3C1-47DB-B475-EDA46DB76692}" type="datetimeFigureOut">
              <a:rPr lang="en-US" smtClean="0"/>
              <a:t>2/24/2015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E09598-5610-4369-9144-7EF5FE0C9A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8619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3152806-A3C1-47DB-B475-EDA46DB76692}" type="datetimeFigureOut">
              <a:rPr lang="en-US" smtClean="0"/>
              <a:t>2/24/2015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E09598-5610-4369-9144-7EF5FE0C9A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9140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3152806-A3C1-47DB-B475-EDA46DB76692}" type="datetimeFigureOut">
              <a:rPr lang="en-US" smtClean="0"/>
              <a:t>2/24/2015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E09598-5610-4369-9144-7EF5FE0C9A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553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3152806-A3C1-47DB-B475-EDA46DB76692}" type="datetimeFigureOut">
              <a:rPr lang="en-US" smtClean="0"/>
              <a:t>2/24/2015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E09598-5610-4369-9144-7EF5FE0C9A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5981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clrChange>
              <a:clrFrom>
                <a:srgbClr val="E5E5F1"/>
              </a:clrFrom>
              <a:clrTo>
                <a:srgbClr val="E5E5F1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38335" y="-81772"/>
            <a:ext cx="12234377" cy="643812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8" name="Rectangle 7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5">
              <a:lumMod val="75000"/>
              <a:alpha val="4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C00000">
              <a:alpha val="4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64403"/>
            <a:ext cx="10515600" cy="1325563"/>
          </a:xfrm>
          <a:prstGeom prst="rect">
            <a:avLst/>
          </a:prstGeom>
          <a:solidFill>
            <a:schemeClr val="bg1">
              <a:alpha val="87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0721" y="1654369"/>
            <a:ext cx="11697629" cy="4958304"/>
          </a:xfrm>
          <a:prstGeom prst="rect">
            <a:avLst/>
          </a:prstGeom>
          <a:solidFill>
            <a:schemeClr val="accent6">
              <a:lumMod val="20000"/>
              <a:lumOff val="80000"/>
              <a:alpha val="94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1896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>
        <p:tmplLst>
          <p:tmpl>
            <p:tnLst>
              <p:par>
                <p:cTn presetID="3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9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3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9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3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9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3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9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3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9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3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9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70C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b="1" kern="1200">
          <a:solidFill>
            <a:srgbClr val="C000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3546088"/>
            <a:ext cx="10515600" cy="1016387"/>
          </a:xfrm>
        </p:spPr>
        <p:txBody>
          <a:bodyPr/>
          <a:lstStyle/>
          <a:p>
            <a:r>
              <a:rPr lang="en-US" dirty="0" smtClean="0"/>
              <a:t>United States History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Origins of the Cold War</a:t>
            </a:r>
          </a:p>
          <a:p>
            <a:r>
              <a:rPr lang="en-US" sz="2800" dirty="0" smtClean="0">
                <a:solidFill>
                  <a:srgbClr val="C00000"/>
                </a:solidFill>
              </a:rPr>
              <a:t>[11.01]</a:t>
            </a:r>
          </a:p>
          <a:p>
            <a:r>
              <a:rPr lang="en-US" sz="2800" dirty="0" smtClean="0">
                <a:solidFill>
                  <a:srgbClr val="C00000"/>
                </a:solidFill>
              </a:rPr>
              <a:t>Dr. King-Owen</a:t>
            </a:r>
            <a:endParaRPr lang="en-US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5750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Containment and the Marshall Plan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00722" y="1654369"/>
            <a:ext cx="8675650" cy="4958304"/>
          </a:xfrm>
        </p:spPr>
        <p:txBody>
          <a:bodyPr/>
          <a:lstStyle/>
          <a:p>
            <a:r>
              <a:rPr lang="en-US" dirty="0" smtClean="0"/>
              <a:t>1947 – U.S. resolves to help Greece fight communists with $400 million</a:t>
            </a:r>
          </a:p>
          <a:p>
            <a:pPr lvl="1"/>
            <a:r>
              <a:rPr lang="en-US" dirty="0" smtClean="0"/>
              <a:t>“Truman Doctrine” – U.S. will help other countries fight communists</a:t>
            </a:r>
          </a:p>
          <a:p>
            <a:pPr lvl="1"/>
            <a:r>
              <a:rPr lang="en-US" dirty="0" smtClean="0"/>
              <a:t>Based on belief that communism will always expand</a:t>
            </a:r>
          </a:p>
          <a:p>
            <a:pPr lvl="1"/>
            <a:r>
              <a:rPr lang="en-US" dirty="0" smtClean="0"/>
              <a:t>Echoed in Winston Churchill’s “Iron Curtain” Speech (1946)</a:t>
            </a:r>
          </a:p>
          <a:p>
            <a:pPr lvl="1"/>
            <a:endParaRPr lang="en-US" dirty="0"/>
          </a:p>
          <a:p>
            <a:r>
              <a:rPr lang="en-US" dirty="0" smtClean="0"/>
              <a:t>1947 - Marshall Plan - $17 billion to rebuild Europe</a:t>
            </a:r>
          </a:p>
          <a:p>
            <a:pPr lvl="1"/>
            <a:r>
              <a:rPr lang="en-US" dirty="0" smtClean="0"/>
              <a:t>Assumes that communists prey on weak economies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45276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cairsweb.llgc.org.uk/images/ilw1/ilw1094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55076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67641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loc.gov/exhibits/marshall/images/breadba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6249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dailycoloringpages.com/images/ww2-images-marshall-plan-006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8" t="3415" r="3210" b="5707"/>
          <a:stretch/>
        </p:blipFill>
        <p:spPr bwMode="auto">
          <a:xfrm>
            <a:off x="4562494" y="0"/>
            <a:ext cx="5163014" cy="6924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47255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mconway.net/page20/files/stalin-pla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81" t="8169" r="3799" b="17160"/>
          <a:stretch/>
        </p:blipFill>
        <p:spPr bwMode="auto">
          <a:xfrm>
            <a:off x="0" y="0"/>
            <a:ext cx="532442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sjlgs.nl/mavo/files/Stalin-Marshall-Plan-cartoon--1600x1200-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4427" y="0"/>
            <a:ext cx="587409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67139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Hot:  Berlin and NATO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1948 – Soviets closed off access to Berlin</a:t>
            </a:r>
          </a:p>
          <a:p>
            <a:pPr lvl="1"/>
            <a:r>
              <a:rPr lang="en-US" dirty="0" smtClean="0"/>
              <a:t>U.S. airlifted supplies in “Operation Vittles” for 15 months to feed West Berlin residents (cost: $500 million)</a:t>
            </a:r>
          </a:p>
          <a:p>
            <a:pPr lvl="1"/>
            <a:endParaRPr lang="en-US" dirty="0"/>
          </a:p>
          <a:p>
            <a:r>
              <a:rPr lang="en-US" dirty="0" smtClean="0"/>
              <a:t>NATO – 1949</a:t>
            </a:r>
          </a:p>
          <a:p>
            <a:pPr lvl="1"/>
            <a:r>
              <a:rPr lang="en-US" dirty="0" smtClean="0"/>
              <a:t>US, Canada, and Western Europe agree to defend each other from communist attack</a:t>
            </a:r>
          </a:p>
          <a:p>
            <a:pPr lvl="1"/>
            <a:r>
              <a:rPr lang="en-US" dirty="0" smtClean="0"/>
              <a:t>There hadn’t been a US permanent alliance since 1778</a:t>
            </a:r>
          </a:p>
          <a:p>
            <a:pPr lvl="1"/>
            <a:r>
              <a:rPr lang="en-US" dirty="0" smtClean="0"/>
              <a:t>Soviets formed their own alliance in response – Warsaw Pact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7053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Scott\Documents\Bexley\PictureSets\14 Cold War I\1940s\Berlin Airlift\Air Lift Routes Berliner Blocka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9050"/>
            <a:ext cx="6519799" cy="683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www.iq.poquoson.org/hsushistgovt/nysed/0804nysedushistgov3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9799" y="0"/>
            <a:ext cx="4296884" cy="6859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0412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02245" cy="6915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4968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onstantia-Franklin Gothic Book">
      <a:majorFont>
        <a:latin typeface="Constantia" panose="02030602050306030303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159</Words>
  <Application>Microsoft Office PowerPoint</Application>
  <PresentationFormat>Widescreen</PresentationFormat>
  <Paragraphs>20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Constantia</vt:lpstr>
      <vt:lpstr>Franklin Gothic Book</vt:lpstr>
      <vt:lpstr>Office Theme</vt:lpstr>
      <vt:lpstr>United States History</vt:lpstr>
      <vt:lpstr>Containment and the Marshall Plan</vt:lpstr>
      <vt:lpstr>PowerPoint Presentation</vt:lpstr>
      <vt:lpstr>PowerPoint Presentation</vt:lpstr>
      <vt:lpstr>PowerPoint Presentation</vt:lpstr>
      <vt:lpstr>Getting Hot:  Berlin and NATO</vt:lpstr>
      <vt:lpstr>PowerPoint Presentation</vt:lpstr>
      <vt:lpstr>PowerPoint Presentation</vt:lpstr>
    </vt:vector>
  </TitlesOfParts>
  <Company>Bexley City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United States History</dc:title>
  <dc:creator>Scott King-Owen</dc:creator>
  <cp:lastModifiedBy>Brycen Baugh</cp:lastModifiedBy>
  <cp:revision>4</cp:revision>
  <dcterms:created xsi:type="dcterms:W3CDTF">2015-02-18T14:11:02Z</dcterms:created>
  <dcterms:modified xsi:type="dcterms:W3CDTF">2015-02-24T19:10:35Z</dcterms:modified>
</cp:coreProperties>
</file>