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2"/>
  </p:handout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6" r:id="rId9"/>
    <p:sldId id="261" r:id="rId10"/>
    <p:sldId id="262" r:id="rId11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2787"/>
    <p:restoredTop sz="90941" autoAdjust="0"/>
  </p:normalViewPr>
  <p:slideViewPr>
    <p:cSldViewPr>
      <p:cViewPr varScale="1">
        <p:scale>
          <a:sx n="68" d="100"/>
          <a:sy n="68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E96683-46E0-4A3C-BDE5-5774AF6A7F4C}" type="datetimeFigureOut">
              <a:rPr lang="en-US" smtClean="0"/>
              <a:t>4/6/2013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CE0D86-962E-4B46-8AF9-91916A09D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3645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430EB11-4C7B-4F9F-A858-8A23FD6B57E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912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73F2B86-8EC6-4FD8-A7FE-5E988B41F4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309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9B098DC-CAE6-4D82-BB91-29F851A4BD0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466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4481A94-C15E-4BE9-B1A9-EBCC7DBEC65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27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46BFA63-3329-469B-AB38-A40C13DD8FB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236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DF02A42-F1C3-4BF9-BBE5-73555DA2FCB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157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73939D9-CD6D-46EF-9EB9-A36D4AC04C8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972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F64DF1E-D117-430B-BFFA-C16088E02DD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916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3BD4B26-B3FF-4111-A06A-673B3E386BD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96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8A85A1B-8280-40E6-AFEC-D9AF040508C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97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CE007CB-7095-4BDF-AEF4-646F12BE06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121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66">
                <a:gamma/>
                <a:shade val="0"/>
                <a:invGamma/>
              </a:srgbClr>
            </a:gs>
            <a:gs pos="100000">
              <a:srgbClr val="0000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457200"/>
            <a:ext cx="8534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371600"/>
            <a:ext cx="8839200" cy="5410200"/>
          </a:xfrm>
          <a:prstGeom prst="rect">
            <a:avLst/>
          </a:prstGeom>
          <a:solidFill>
            <a:schemeClr val="tx1">
              <a:alpha val="37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1031" name="Picture 7" descr="C:\My Documents\My Pictures\Animations\ani-slide.gif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47650"/>
            <a:ext cx="8991600" cy="90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bg/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 animBg="1">
        <p:tmplLst>
          <p:tmpl>
            <p:tnLst>
              <p:par>
                <p:cTn presetID="5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Scale>
                      <p:cBhvr>
                        <p:cTn dur="1000" decel="50000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</p:cBhvr>
                      <p:from x="250000" y="250000"/>
                      <p:to x="100000" y="100000"/>
                    </p:animScale>
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<p:cBhvr>
                        <p:cTn dur="1000" decel="50000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</p:animMotion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5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Scale>
                      <p:cBhvr>
                        <p:cTn dur="1000" decel="50000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</p:cBhvr>
                      <p:from x="250000" y="250000"/>
                      <p:to x="100000" y="100000"/>
                    </p:animScale>
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<p:cBhvr>
                        <p:cTn dur="1000" decel="50000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</p:animMotion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Scale>
                      <p:cBhvr>
                        <p:cTn dur="1000" decel="50000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</p:cBhvr>
                      <p:from x="250000" y="250000"/>
                      <p:to x="100000" y="100000"/>
                    </p:animScale>
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<p:cBhvr>
                        <p:cTn dur="1000" decel="50000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</p:animMotion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Scale>
                      <p:cBhvr>
                        <p:cTn dur="1000" decel="50000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</p:cBhvr>
                      <p:from x="250000" y="250000"/>
                      <p:to x="100000" y="100000"/>
                    </p:animScale>
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<p:cBhvr>
                        <p:cTn dur="1000" decel="50000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</p:animMotion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Scale>
                      <p:cBhvr>
                        <p:cTn dur="1000" decel="50000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</p:cBhvr>
                      <p:from x="250000" y="250000"/>
                      <p:to x="100000" y="100000"/>
                    </p:animScale>
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<p:cBhvr>
                        <p:cTn dur="1000" decel="50000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</p:animMotion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Scale>
                      <p:cBhvr>
                        <p:cTn dur="1000" decel="50000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</p:cBhvr>
                      <p:from x="250000" y="250000"/>
                      <p:to x="100000" y="100000"/>
                    </p:animScale>
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<p:cBhvr>
                        <p:cTn dur="1000" decel="50000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</p:animMotion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>
              <a:lumMod val="60000"/>
              <a:lumOff val="40000"/>
            </a:schemeClr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Swis721 Ex BT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Swis721 Ex BT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Swis721 Ex BT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Swis721 Ex BT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Swis721 Ex BT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Swis721 Ex BT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Swis721 Ex BT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Swis721 Ex BT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 b="1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b="1" i="1">
          <a:solidFill>
            <a:srgbClr val="FFFF99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800" b="1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800" b="1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800" b="1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11048" y="2057400"/>
            <a:ext cx="5080552" cy="1371600"/>
          </a:xfrm>
        </p:spPr>
        <p:txBody>
          <a:bodyPr/>
          <a:lstStyle/>
          <a:p>
            <a:r>
              <a:rPr lang="en-US" sz="6000" b="1" dirty="0" smtClean="0"/>
              <a:t>UNITED STATES HISTORY</a:t>
            </a:r>
            <a:endParaRPr lang="en-US" sz="6000" b="1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67200" y="4267200"/>
            <a:ext cx="4419600" cy="1600200"/>
          </a:xfrm>
        </p:spPr>
        <p:txBody>
          <a:bodyPr/>
          <a:lstStyle/>
          <a:p>
            <a:r>
              <a:rPr lang="en-US" dirty="0" smtClean="0"/>
              <a:t>Rise of Richard Nixon</a:t>
            </a:r>
          </a:p>
          <a:p>
            <a:r>
              <a:rPr lang="en-US" dirty="0" smtClean="0"/>
              <a:t>Dr. </a:t>
            </a:r>
            <a:r>
              <a:rPr lang="en-US" dirty="0" smtClean="0"/>
              <a:t>King-Owen</a:t>
            </a:r>
          </a:p>
          <a:p>
            <a:r>
              <a:rPr lang="en-US" dirty="0" smtClean="0"/>
              <a:t>[13.01]</a:t>
            </a:r>
            <a:endParaRPr lang="en-US" dirty="0"/>
          </a:p>
        </p:txBody>
      </p:sp>
      <p:pic>
        <p:nvPicPr>
          <p:cNvPr id="6" name="Picture 5" descr="nixon"/>
          <p:cNvPicPr>
            <a:picLocks noChangeAspect="1" noChangeArrowheads="1"/>
          </p:cNvPicPr>
          <p:nvPr/>
        </p:nvPicPr>
        <p:blipFill>
          <a:blip r:embed="rId2" cstate="print">
            <a:lum bright="12000"/>
          </a:blip>
          <a:srcRect/>
          <a:stretch>
            <a:fillRect/>
          </a:stretch>
        </p:blipFill>
        <p:spPr bwMode="auto">
          <a:xfrm>
            <a:off x="228600" y="1447800"/>
            <a:ext cx="3682448" cy="4114800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Conservatives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4800600" cy="5410200"/>
          </a:xfrm>
        </p:spPr>
        <p:txBody>
          <a:bodyPr/>
          <a:lstStyle/>
          <a:p>
            <a:r>
              <a:rPr lang="en-US" dirty="0" smtClean="0"/>
              <a:t>Conservatives argued that:</a:t>
            </a:r>
          </a:p>
          <a:p>
            <a:pPr lvl="1"/>
            <a:r>
              <a:rPr lang="en-US" dirty="0" smtClean="0"/>
              <a:t>Every time the federal government tried to solve a problem, it only made it worse</a:t>
            </a:r>
          </a:p>
          <a:p>
            <a:pPr lvl="1"/>
            <a:r>
              <a:rPr lang="en-US" dirty="0" smtClean="0"/>
              <a:t>Traditional values best protected society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295399"/>
            <a:ext cx="4114800" cy="5554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8420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276975" y="152400"/>
            <a:ext cx="2514600" cy="609600"/>
          </a:xfrm>
        </p:spPr>
        <p:txBody>
          <a:bodyPr/>
          <a:lstStyle/>
          <a:p>
            <a:r>
              <a:rPr lang="en-US" b="1" dirty="0" smtClean="0"/>
              <a:t>1968</a:t>
            </a:r>
            <a:endParaRPr lang="en-US" b="1" dirty="0"/>
          </a:p>
        </p:txBody>
      </p:sp>
      <p:pic>
        <p:nvPicPr>
          <p:cNvPr id="6" name="Picture 4" descr="1968 election1"/>
          <p:cNvPicPr>
            <a:picLocks noChangeAspect="1" noChangeArrowheads="1"/>
          </p:cNvPicPr>
          <p:nvPr/>
        </p:nvPicPr>
        <p:blipFill>
          <a:blip r:embed="rId2" cstate="print">
            <a:lum bright="-12000" contrast="12000"/>
          </a:blip>
          <a:srcRect/>
          <a:stretch>
            <a:fillRect/>
          </a:stretch>
        </p:blipFill>
        <p:spPr bwMode="auto">
          <a:xfrm>
            <a:off x="0" y="15240"/>
            <a:ext cx="6096000" cy="6879771"/>
          </a:xfrm>
          <a:prstGeom prst="rect">
            <a:avLst/>
          </a:prstGeom>
          <a:noFill/>
        </p:spPr>
      </p:pic>
      <p:pic>
        <p:nvPicPr>
          <p:cNvPr id="7" name="Picture 5" descr="nixon"/>
          <p:cNvPicPr>
            <a:picLocks noChangeAspect="1" noChangeArrowheads="1"/>
          </p:cNvPicPr>
          <p:nvPr/>
        </p:nvPicPr>
        <p:blipFill>
          <a:blip r:embed="rId3" cstate="print">
            <a:lum bright="12000"/>
          </a:blip>
          <a:srcRect/>
          <a:stretch>
            <a:fillRect/>
          </a:stretch>
        </p:blipFill>
        <p:spPr bwMode="auto">
          <a:xfrm>
            <a:off x="6781800" y="762000"/>
            <a:ext cx="1568450" cy="1752600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" name="Picture 6" descr="ohumphy002p4"/>
          <p:cNvPicPr>
            <a:picLocks noChangeAspect="1" noChangeArrowheads="1"/>
          </p:cNvPicPr>
          <p:nvPr/>
        </p:nvPicPr>
        <p:blipFill>
          <a:blip r:embed="rId4" cstate="print">
            <a:lum bright="18000"/>
          </a:blip>
          <a:srcRect/>
          <a:stretch>
            <a:fillRect/>
          </a:stretch>
        </p:blipFill>
        <p:spPr bwMode="auto">
          <a:xfrm>
            <a:off x="6740525" y="2758440"/>
            <a:ext cx="1609725" cy="1828800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" name="Picture 7" descr="USAwallac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18300" y="4800600"/>
            <a:ext cx="1631950" cy="1981200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went wrong in 1968?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6096000" cy="5410200"/>
          </a:xfrm>
        </p:spPr>
        <p:txBody>
          <a:bodyPr/>
          <a:lstStyle/>
          <a:p>
            <a:r>
              <a:rPr lang="en-US" dirty="0" smtClean="0"/>
              <a:t>LBJ and the Vietnam War  disaster</a:t>
            </a:r>
          </a:p>
          <a:p>
            <a:r>
              <a:rPr lang="en-US" dirty="0" smtClean="0"/>
              <a:t>Assassinations of Martin Luther King, Jr. and Robert F. Kennedy</a:t>
            </a:r>
          </a:p>
          <a:p>
            <a:r>
              <a:rPr lang="en-US" dirty="0" smtClean="0"/>
              <a:t>Riots at the Democratic National Convention in Chicago</a:t>
            </a:r>
          </a:p>
          <a:p>
            <a:r>
              <a:rPr lang="en-US" dirty="0" smtClean="0"/>
              <a:t>Public protests by “long-haired hippies” against the war</a:t>
            </a:r>
          </a:p>
          <a:p>
            <a:r>
              <a:rPr lang="en-US" dirty="0" smtClean="0"/>
              <a:t>Black Power movement threatens violence</a:t>
            </a:r>
            <a:endParaRPr lang="en-US" dirty="0"/>
          </a:p>
        </p:txBody>
      </p:sp>
      <p:pic>
        <p:nvPicPr>
          <p:cNvPr id="9" name="Picture 11" descr="martin"/>
          <p:cNvPicPr>
            <a:picLocks noChangeAspect="1" noChangeArrowheads="1"/>
          </p:cNvPicPr>
          <p:nvPr/>
        </p:nvPicPr>
        <p:blipFill>
          <a:blip r:embed="rId2" cstate="print">
            <a:lum bright="18000" contrast="12000"/>
          </a:blip>
          <a:srcRect/>
          <a:stretch>
            <a:fillRect/>
          </a:stretch>
        </p:blipFill>
        <p:spPr bwMode="auto">
          <a:xfrm>
            <a:off x="6733681" y="1295400"/>
            <a:ext cx="1836738" cy="1905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" name="Picture 13" descr="tsmit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22720" y="3657600"/>
            <a:ext cx="2258660" cy="2971800"/>
          </a:xfrm>
          <a:prstGeom prst="rect">
            <a:avLst/>
          </a:prstGeom>
          <a:noFill/>
          <a:ln w="76200" cmpd="tri">
            <a:solidFill>
              <a:srgbClr val="FFFFFF"/>
            </a:solidFill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874" y="17908"/>
            <a:ext cx="9233840" cy="6382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8251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Silent Majority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4038600" cy="5410200"/>
          </a:xfrm>
        </p:spPr>
        <p:txBody>
          <a:bodyPr/>
          <a:lstStyle/>
          <a:p>
            <a:r>
              <a:rPr lang="en-US" dirty="0" smtClean="0"/>
              <a:t>Nixon appealed to</a:t>
            </a:r>
          </a:p>
          <a:p>
            <a:pPr lvl="1"/>
            <a:r>
              <a:rPr lang="en-US" dirty="0" smtClean="0"/>
              <a:t>Anti-integration white southerners</a:t>
            </a:r>
          </a:p>
          <a:p>
            <a:pPr lvl="2"/>
            <a:r>
              <a:rPr lang="en-US" dirty="0" smtClean="0"/>
              <a:t>Nixon opposed busing</a:t>
            </a:r>
          </a:p>
          <a:p>
            <a:pPr lvl="1"/>
            <a:r>
              <a:rPr lang="en-US" dirty="0" smtClean="0"/>
              <a:t>“law and order” voters</a:t>
            </a:r>
          </a:p>
          <a:p>
            <a:pPr lvl="1"/>
            <a:r>
              <a:rPr lang="en-US" dirty="0" smtClean="0"/>
              <a:t>Anti-Vietnam supporters</a:t>
            </a:r>
          </a:p>
          <a:p>
            <a:pPr lvl="2"/>
            <a:r>
              <a:rPr lang="en-US" dirty="0" smtClean="0"/>
              <a:t>Pledged to end the draft</a:t>
            </a:r>
          </a:p>
          <a:p>
            <a:pPr lvl="1"/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999" y="1310640"/>
            <a:ext cx="4929617" cy="341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741" y="4826413"/>
            <a:ext cx="1988131" cy="203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5516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Age of the Silent Majority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83920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Estimates of Percent of Eligible Voters by Age Group, 1968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8504081"/>
              </p:ext>
            </p:extLst>
          </p:nvPr>
        </p:nvGraphicFramePr>
        <p:xfrm>
          <a:off x="152400" y="2514600"/>
          <a:ext cx="8839200" cy="43434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419600"/>
                <a:gridCol w="4419600"/>
              </a:tblGrid>
              <a:tr h="72390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AGE GROUP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PERCENT VOTING</a:t>
                      </a:r>
                      <a:endParaRPr lang="en-US" sz="2800" dirty="0"/>
                    </a:p>
                  </a:txBody>
                  <a:tcPr/>
                </a:tc>
              </a:tr>
              <a:tr h="72390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18-20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33%</a:t>
                      </a:r>
                      <a:endParaRPr lang="en-US" sz="2800" dirty="0"/>
                    </a:p>
                  </a:txBody>
                  <a:tcPr/>
                </a:tc>
              </a:tr>
              <a:tr h="72390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21-24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51%</a:t>
                      </a:r>
                      <a:endParaRPr lang="en-US" sz="2800" dirty="0"/>
                    </a:p>
                  </a:txBody>
                  <a:tcPr/>
                </a:tc>
              </a:tr>
              <a:tr h="72390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25-29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60%</a:t>
                      </a:r>
                      <a:endParaRPr lang="en-US" sz="2800" dirty="0"/>
                    </a:p>
                  </a:txBody>
                  <a:tcPr/>
                </a:tc>
              </a:tr>
              <a:tr h="72390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30-64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72%</a:t>
                      </a:r>
                      <a:endParaRPr lang="en-US" sz="2800" dirty="0"/>
                    </a:p>
                  </a:txBody>
                  <a:tcPr/>
                </a:tc>
              </a:tr>
              <a:tr h="72390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65 and up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66%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618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Wealth of the Silent Majority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6624823"/>
              </p:ext>
            </p:extLst>
          </p:nvPr>
        </p:nvGraphicFramePr>
        <p:xfrm>
          <a:off x="152400" y="2895600"/>
          <a:ext cx="8839200" cy="36195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419600"/>
                <a:gridCol w="4419600"/>
              </a:tblGrid>
              <a:tr h="72390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AGE GROUP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%</a:t>
                      </a:r>
                      <a:r>
                        <a:rPr lang="en-US" sz="2800" baseline="0" dirty="0" smtClean="0"/>
                        <a:t> of the Total Vote</a:t>
                      </a:r>
                      <a:endParaRPr lang="en-US" sz="2800" dirty="0"/>
                    </a:p>
                  </a:txBody>
                  <a:tcPr/>
                </a:tc>
              </a:tr>
              <a:tr h="72390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Under $3,000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9%</a:t>
                      </a:r>
                      <a:endParaRPr lang="en-US" sz="2800" dirty="0"/>
                    </a:p>
                  </a:txBody>
                  <a:tcPr/>
                </a:tc>
              </a:tr>
              <a:tr h="72390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$3,000-$5,000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13%</a:t>
                      </a:r>
                      <a:endParaRPr lang="en-US" sz="2800" dirty="0"/>
                    </a:p>
                  </a:txBody>
                  <a:tcPr/>
                </a:tc>
              </a:tr>
              <a:tr h="72390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$5,000-$15,000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66%</a:t>
                      </a:r>
                      <a:endParaRPr lang="en-US" sz="2800" dirty="0"/>
                    </a:p>
                  </a:txBody>
                  <a:tcPr/>
                </a:tc>
              </a:tr>
              <a:tr h="72390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$15,000 or more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12%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83920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The Income of Voters and Effect on Election, 1968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772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Race of the Silent Majority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4945929"/>
              </p:ext>
            </p:extLst>
          </p:nvPr>
        </p:nvGraphicFramePr>
        <p:xfrm>
          <a:off x="152400" y="2895600"/>
          <a:ext cx="8839199" cy="32004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81101"/>
                <a:gridCol w="3152899"/>
                <a:gridCol w="3505199"/>
              </a:tblGrid>
              <a:tr h="1263852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RACE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% of Eligible</a:t>
                      </a:r>
                      <a:r>
                        <a:rPr lang="en-US" sz="2800" baseline="0" dirty="0" smtClean="0"/>
                        <a:t> Voters who Voted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%</a:t>
                      </a:r>
                      <a:r>
                        <a:rPr lang="en-US" sz="2800" baseline="0" dirty="0" smtClean="0"/>
                        <a:t> of the Total Vote</a:t>
                      </a:r>
                      <a:endParaRPr lang="en-US" sz="2800" dirty="0"/>
                    </a:p>
                  </a:txBody>
                  <a:tcPr/>
                </a:tc>
              </a:tr>
              <a:tr h="968274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White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69%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91%</a:t>
                      </a:r>
                      <a:endParaRPr lang="en-US" sz="2800" dirty="0"/>
                    </a:p>
                  </a:txBody>
                  <a:tcPr/>
                </a:tc>
              </a:tr>
              <a:tr h="968274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Non-White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56%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9%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83920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Percentage of Eligible Voters and Total Votes by Race, 1968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48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Conservatives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39980" y="1371600"/>
            <a:ext cx="5151620" cy="5410200"/>
          </a:xfrm>
        </p:spPr>
        <p:txBody>
          <a:bodyPr/>
          <a:lstStyle/>
          <a:p>
            <a:r>
              <a:rPr lang="en-US" dirty="0" smtClean="0"/>
              <a:t>Barry Goldwater’s 1960 </a:t>
            </a:r>
            <a:r>
              <a:rPr lang="en-US" i="1" dirty="0" smtClean="0"/>
              <a:t>The Conscience of a Conservative</a:t>
            </a:r>
            <a:r>
              <a:rPr lang="en-US" dirty="0" smtClean="0"/>
              <a:t> attacked the liberal New Deal state</a:t>
            </a:r>
          </a:p>
          <a:p>
            <a:pPr lvl="1"/>
            <a:r>
              <a:rPr lang="en-US" dirty="0" smtClean="0"/>
              <a:t>BIG IDEA:  a big government cannot solve social and economic problems as well as individuals working privately can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71600"/>
            <a:ext cx="368758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209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nimatedBlueLine">
  <a:themeElements>
    <a:clrScheme name="Office Them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Swis721 Ex BT"/>
        <a:ea typeface=""/>
        <a:cs typeface=""/>
      </a:majorFont>
      <a:minorFont>
        <a:latin typeface="Swis721 Ex B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AnimatedBlueLine</Template>
  <TotalTime>1548</TotalTime>
  <Words>269</Words>
  <Application>Microsoft Office PowerPoint</Application>
  <PresentationFormat>On-screen Show (4:3)</PresentationFormat>
  <Paragraphs>62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AnimatedBlueLine</vt:lpstr>
      <vt:lpstr>UNITED STATES HISTORY</vt:lpstr>
      <vt:lpstr>1968</vt:lpstr>
      <vt:lpstr>What went wrong in 1968?</vt:lpstr>
      <vt:lpstr>PowerPoint Presentation</vt:lpstr>
      <vt:lpstr>Silent Majority</vt:lpstr>
      <vt:lpstr>The Age of the Silent Majority</vt:lpstr>
      <vt:lpstr>The Wealth of the Silent Majority</vt:lpstr>
      <vt:lpstr>The Race of the Silent Majority</vt:lpstr>
      <vt:lpstr>Conservatives</vt:lpstr>
      <vt:lpstr>Conservatives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Animated Blue Line</dc:title>
  <dc:creator>Scott</dc:creator>
  <cp:lastModifiedBy>Scott</cp:lastModifiedBy>
  <cp:revision>12</cp:revision>
  <cp:lastPrinted>2012-04-18T16:08:02Z</cp:lastPrinted>
  <dcterms:created xsi:type="dcterms:W3CDTF">2012-04-07T17:30:42Z</dcterms:created>
  <dcterms:modified xsi:type="dcterms:W3CDTF">2013-04-06T13:12:35Z</dcterms:modified>
</cp:coreProperties>
</file>