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BG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3000" contrast="63000"/>
          </a:blip>
          <a:stretch>
            <a:fillRect/>
          </a:stretch>
        </p:blipFill>
        <p:spPr>
          <a:xfrm>
            <a:off x="0" y="0"/>
            <a:ext cx="9157711" cy="6858000"/>
          </a:xfrm>
          <a:prstGeom prst="rect">
            <a:avLst/>
          </a:prstGeom>
        </p:spPr>
      </p:pic>
      <p:pic>
        <p:nvPicPr>
          <p:cNvPr id="11" name="Picture 10" descr="Ribbons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74000"/>
          </a:blip>
          <a:stretch>
            <a:fillRect/>
          </a:stretch>
        </p:blipFill>
        <p:spPr>
          <a:xfrm>
            <a:off x="0" y="695562"/>
            <a:ext cx="9144000" cy="5466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152400"/>
            <a:ext cx="8305800" cy="1470025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305800" cy="2514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9B6C6-141C-4E0E-9F0D-3136385A36AB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7EE-7D5D-4F4C-AA5E-CE712D81E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9B6C6-141C-4E0E-9F0D-3136385A36AB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7EE-7D5D-4F4C-AA5E-CE712D81E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9B6C6-141C-4E0E-9F0D-3136385A36AB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7EE-7D5D-4F4C-AA5E-CE712D81E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BG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3000" contrast="63000"/>
          </a:blip>
          <a:stretch>
            <a:fillRect/>
          </a:stretch>
        </p:blipFill>
        <p:spPr>
          <a:xfrm>
            <a:off x="-45026" y="0"/>
            <a:ext cx="9157711" cy="6858000"/>
          </a:xfrm>
          <a:prstGeom prst="rect">
            <a:avLst/>
          </a:prstGeom>
        </p:spPr>
      </p:pic>
      <p:pic>
        <p:nvPicPr>
          <p:cNvPr id="8" name="Picture 7" descr="Vertical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2000" contrast="16000"/>
          </a:blip>
          <a:stretch>
            <a:fillRect/>
          </a:stretch>
        </p:blipFill>
        <p:spPr>
          <a:xfrm rot="595208">
            <a:off x="0" y="-60315"/>
            <a:ext cx="1295400" cy="6978629"/>
          </a:xfrm>
          <a:prstGeom prst="rect">
            <a:avLst/>
          </a:prstGeom>
        </p:spPr>
      </p:pic>
      <p:pic>
        <p:nvPicPr>
          <p:cNvPr id="9" name="Picture 8" descr="Vertical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2000" contrast="16000"/>
          </a:blip>
          <a:stretch>
            <a:fillRect/>
          </a:stretch>
        </p:blipFill>
        <p:spPr>
          <a:xfrm rot="5876519">
            <a:off x="3921305" y="-3915632"/>
            <a:ext cx="1295400" cy="924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57711" cy="73183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9112685" cy="601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9B6C6-141C-4E0E-9F0D-3136385A36AB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7EE-7D5D-4F4C-AA5E-CE712D81E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9B6C6-141C-4E0E-9F0D-3136385A36AB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7EE-7D5D-4F4C-AA5E-CE712D81E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9B6C6-141C-4E0E-9F0D-3136385A36AB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7EE-7D5D-4F4C-AA5E-CE712D81E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9B6C6-141C-4E0E-9F0D-3136385A36AB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7EE-7D5D-4F4C-AA5E-CE712D81E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9B6C6-141C-4E0E-9F0D-3136385A36AB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7EE-7D5D-4F4C-AA5E-CE712D81E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9B6C6-141C-4E0E-9F0D-3136385A36AB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7EE-7D5D-4F4C-AA5E-CE712D81E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9B6C6-141C-4E0E-9F0D-3136385A36AB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277EE-7D5D-4F4C-AA5E-CE712D81E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BG.png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3000" contrast="63000"/>
          </a:blip>
          <a:stretch>
            <a:fillRect/>
          </a:stretch>
        </p:blipFill>
        <p:spPr>
          <a:xfrm>
            <a:off x="-13711" y="0"/>
            <a:ext cx="9157711" cy="6858000"/>
          </a:xfrm>
          <a:prstGeom prst="rect">
            <a:avLst/>
          </a:prstGeom>
        </p:spPr>
      </p:pic>
      <p:pic>
        <p:nvPicPr>
          <p:cNvPr id="8" name="Picture 7" descr="Ribbons.pn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74000"/>
          </a:blip>
          <a:stretch>
            <a:fillRect/>
          </a:stretch>
        </p:blipFill>
        <p:spPr>
          <a:xfrm>
            <a:off x="-13711" y="847962"/>
            <a:ext cx="9144000" cy="5466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762000"/>
            <a:ext cx="9130289" cy="609600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43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48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63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3" tmFilter="0, 0; 0.125,0.2665; 0.25,0.4; 0.375,0.465; 0.5,0.5;  0.625,0.535; 0.75,0.6; 0.875,0.7335; 1,1">
                          <p:stCondLst>
                            <p:cond delay="163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" tmFilter="0, 0; 0.125,0.2665; 0.25,0.4; 0.375,0.465; 0.5,0.5;  0.625,0.535; 0.75,0.6; 0.875,0.7335; 1,1">
                          <p:stCondLst>
                            <p:cond delay="325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" tmFilter="0, 0; 0.125,0.2665; 0.25,0.4; 0.375,0.465; 0.5,0.5;  0.625,0.535; 0.75,0.6; 0.875,0.7335; 1,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1">
                          <p:stCondLst>
                            <p:cond delay="16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" decel="50000">
                          <p:stCondLst>
                            <p:cond delay="16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323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" decel="50000">
                          <p:stCondLst>
                            <p:cond delay="32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" decel="50000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" decel="50000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43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48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63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3" tmFilter="0, 0; 0.125,0.2665; 0.25,0.4; 0.375,0.465; 0.5,0.5;  0.625,0.535; 0.75,0.6; 0.875,0.7335; 1,1">
                          <p:stCondLst>
                            <p:cond delay="163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" tmFilter="0, 0; 0.125,0.2665; 0.25,0.4; 0.375,0.465; 0.5,0.5;  0.625,0.535; 0.75,0.6; 0.875,0.7335; 1,1">
                          <p:stCondLst>
                            <p:cond delay="325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" tmFilter="0, 0; 0.125,0.2665; 0.25,0.4; 0.375,0.465; 0.5,0.5;  0.625,0.535; 0.75,0.6; 0.875,0.7335; 1,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1">
                          <p:stCondLst>
                            <p:cond delay="16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" decel="50000">
                          <p:stCondLst>
                            <p:cond delay="16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323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" decel="50000">
                          <p:stCondLst>
                            <p:cond delay="32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" decel="50000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" decel="50000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  <p:tmpl lvl="2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43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48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63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3" tmFilter="0, 0; 0.125,0.2665; 0.25,0.4; 0.375,0.465; 0.5,0.5;  0.625,0.535; 0.75,0.6; 0.875,0.7335; 1,1">
                          <p:stCondLst>
                            <p:cond delay="163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" tmFilter="0, 0; 0.125,0.2665; 0.25,0.4; 0.375,0.465; 0.5,0.5;  0.625,0.535; 0.75,0.6; 0.875,0.7335; 1,1">
                          <p:stCondLst>
                            <p:cond delay="325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" tmFilter="0, 0; 0.125,0.2665; 0.25,0.4; 0.375,0.465; 0.5,0.5;  0.625,0.535; 0.75,0.6; 0.875,0.7335; 1,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1">
                          <p:stCondLst>
                            <p:cond delay="16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" decel="50000">
                          <p:stCondLst>
                            <p:cond delay="16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323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" decel="50000">
                          <p:stCondLst>
                            <p:cond delay="32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" decel="50000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" decel="50000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  <p:tmpl lvl="3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43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48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63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3" tmFilter="0, 0; 0.125,0.2665; 0.25,0.4; 0.375,0.465; 0.5,0.5;  0.625,0.535; 0.75,0.6; 0.875,0.7335; 1,1">
                          <p:stCondLst>
                            <p:cond delay="163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" tmFilter="0, 0; 0.125,0.2665; 0.25,0.4; 0.375,0.465; 0.5,0.5;  0.625,0.535; 0.75,0.6; 0.875,0.7335; 1,1">
                          <p:stCondLst>
                            <p:cond delay="325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" tmFilter="0, 0; 0.125,0.2665; 0.25,0.4; 0.375,0.465; 0.5,0.5;  0.625,0.535; 0.75,0.6; 0.875,0.7335; 1,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1">
                          <p:stCondLst>
                            <p:cond delay="16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" decel="50000">
                          <p:stCondLst>
                            <p:cond delay="16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323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" decel="50000">
                          <p:stCondLst>
                            <p:cond delay="32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" decel="50000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" decel="50000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  <p:tmpl lvl="4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43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48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63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3" tmFilter="0, 0; 0.125,0.2665; 0.25,0.4; 0.375,0.465; 0.5,0.5;  0.625,0.535; 0.75,0.6; 0.875,0.7335; 1,1">
                          <p:stCondLst>
                            <p:cond delay="163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" tmFilter="0, 0; 0.125,0.2665; 0.25,0.4; 0.375,0.465; 0.5,0.5;  0.625,0.535; 0.75,0.6; 0.875,0.7335; 1,1">
                          <p:stCondLst>
                            <p:cond delay="325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" tmFilter="0, 0; 0.125,0.2665; 0.25,0.4; 0.375,0.465; 0.5,0.5;  0.625,0.535; 0.75,0.6; 0.875,0.7335; 1,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1">
                          <p:stCondLst>
                            <p:cond delay="16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" decel="50000">
                          <p:stCondLst>
                            <p:cond delay="16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323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" decel="50000">
                          <p:stCondLst>
                            <p:cond delay="32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" decel="50000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" decel="50000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  <p:tmpl lvl="5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43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48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63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3" tmFilter="0, 0; 0.125,0.2665; 0.25,0.4; 0.375,0.465; 0.5,0.5;  0.625,0.535; 0.75,0.6; 0.875,0.7335; 1,1">
                          <p:stCondLst>
                            <p:cond delay="163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" tmFilter="0, 0; 0.125,0.2665; 0.25,0.4; 0.375,0.465; 0.5,0.5;  0.625,0.535; 0.75,0.6; 0.875,0.7335; 1,1">
                          <p:stCondLst>
                            <p:cond delay="325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" tmFilter="0, 0; 0.125,0.2665; 0.25,0.4; 0.375,0.465; 0.5,0.5;  0.625,0.535; 0.75,0.6; 0.875,0.7335; 1,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1">
                          <p:stCondLst>
                            <p:cond delay="16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" decel="50000">
                          <p:stCondLst>
                            <p:cond delay="16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323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" decel="50000">
                          <p:stCondLst>
                            <p:cond delay="32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" decel="50000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1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" decel="50000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  <p:bldP spid="3" grpId="1" build="p" animBg="1">
        <p:tmplLst>
          <p:tmpl lvl="1">
            <p:tnLst>
              <p:par>
                <p:cTn presetID="31" presetClass="exit" presetSubtype="0" fill="hold" nodeType="click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fltVal val="9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1" presetClass="exit" presetSubtype="0" fill="hold" nodeType="click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fltVal val="9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1" presetClass="exit" presetSubtype="0" fill="hold" nodeType="click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fltVal val="9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1" presetClass="exit" presetSubtype="0" fill="hold" nodeType="click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fltVal val="9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1" presetClass="exit" presetSubtype="0" fill="hold" nodeType="click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fltVal val="9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31" presetClass="exit" presetSubtype="0" fill="hold" nodeType="click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fltVal val="9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v"/>
        <a:defRPr sz="3200" b="1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b="1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305800" cy="1470025"/>
          </a:xfrm>
        </p:spPr>
        <p:txBody>
          <a:bodyPr/>
          <a:lstStyle/>
          <a:p>
            <a:r>
              <a:rPr lang="en-US" sz="8800" dirty="0" smtClean="0"/>
              <a:t>United States History</a:t>
            </a:r>
            <a:endParaRPr lang="en-US" sz="8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943600" y="3429000"/>
            <a:ext cx="3048000" cy="1905000"/>
          </a:xfrm>
          <a:noFill/>
        </p:spPr>
        <p:txBody>
          <a:bodyPr>
            <a:normAutofit fontScale="85000" lnSpcReduction="20000"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Nixon’s Foreign Policy</a:t>
            </a:r>
          </a:p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Dr. King-Owen</a:t>
            </a:r>
          </a:p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[13.04]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7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rm7.static.flickr.com/6185/6095863383_d764cd56b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63" y="157436"/>
            <a:ext cx="4427737" cy="60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mg.timeinc.net/time/magazine/archive/covers/1971/1101710726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"/>
            <a:ext cx="4680792" cy="61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2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5562601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Vietnamization</a:t>
            </a:r>
          </a:p>
          <a:p>
            <a:pPr lvl="1"/>
            <a:r>
              <a:rPr lang="en-US" dirty="0" smtClean="0"/>
              <a:t>“Vietnamization” </a:t>
            </a:r>
            <a:r>
              <a:rPr lang="en-US" dirty="0"/>
              <a:t>=</a:t>
            </a:r>
            <a:r>
              <a:rPr lang="en-US" dirty="0" smtClean="0"/>
              <a:t> making South Vietnam fight the war</a:t>
            </a:r>
          </a:p>
          <a:p>
            <a:pPr lvl="1"/>
            <a:r>
              <a:rPr lang="en-US" dirty="0" smtClean="0"/>
              <a:t>U.S. troops left in 1973</a:t>
            </a:r>
          </a:p>
          <a:p>
            <a:r>
              <a:rPr lang="en-US" dirty="0" smtClean="0"/>
              <a:t>Bombing of Cambodia, 1970</a:t>
            </a:r>
          </a:p>
          <a:p>
            <a:pPr lvl="1"/>
            <a:r>
              <a:rPr lang="en-US" dirty="0" smtClean="0"/>
              <a:t>Nixon ordered (</a:t>
            </a:r>
            <a:r>
              <a:rPr lang="en-US" dirty="0" smtClean="0">
                <a:solidFill>
                  <a:srgbClr val="C00000"/>
                </a:solidFill>
              </a:rPr>
              <a:t>secretly</a:t>
            </a:r>
            <a:r>
              <a:rPr lang="en-US" dirty="0" smtClean="0"/>
              <a:t>) bombing of Cambodia to attack communists</a:t>
            </a:r>
          </a:p>
        </p:txBody>
      </p:sp>
      <p:pic>
        <p:nvPicPr>
          <p:cNvPr id="3074" name="Picture 2" descr="C:\Users\Scott\Documents\Bexley\PictureSets\17 Cold War II\Nixon Years\slides\Nixon Press Conference Bombing Of Cambo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95" y="4419600"/>
            <a:ext cx="3434929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cott\Documents\Bexley\PictureSets\17 Cold War II\Nixon Years\slides\Troop Withrawl 1969 1971 Grap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0"/>
          <a:stretch/>
        </p:blipFill>
        <p:spPr bwMode="auto">
          <a:xfrm>
            <a:off x="5600598" y="914400"/>
            <a:ext cx="352252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r="17015" b="13594"/>
          <a:stretch/>
        </p:blipFill>
        <p:spPr bwMode="auto">
          <a:xfrm>
            <a:off x="0" y="0"/>
            <a:ext cx="6705600" cy="684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57" y="1219200"/>
            <a:ext cx="28575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5791201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War Powers Act, 1973</a:t>
            </a:r>
          </a:p>
          <a:p>
            <a:pPr lvl="1"/>
            <a:r>
              <a:rPr lang="en-US" dirty="0" smtClean="0"/>
              <a:t>President has 60 days to ask Congress for permission for war after he sends troops</a:t>
            </a:r>
          </a:p>
          <a:p>
            <a:pPr lvl="1"/>
            <a:r>
              <a:rPr lang="en-US" dirty="0" smtClean="0"/>
              <a:t>No president has supported the act</a:t>
            </a:r>
          </a:p>
          <a:p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Amendment, 1971</a:t>
            </a:r>
          </a:p>
          <a:p>
            <a:pPr lvl="1"/>
            <a:r>
              <a:rPr lang="en-US" dirty="0" smtClean="0"/>
              <a:t>Granted 18 year olds the right to vote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832904"/>
            <a:ext cx="3369593" cy="396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95" y="4800600"/>
            <a:ext cx="2057400" cy="204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09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" y="-1"/>
            <a:ext cx="4428177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82" y="2971799"/>
            <a:ext cx="5059617" cy="387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3742"/>
            <a:ext cx="3224213" cy="359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7961"/>
            <a:ext cx="2085975" cy="294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0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Realpolitik</a:t>
            </a:r>
          </a:p>
          <a:p>
            <a:pPr lvl="1"/>
            <a:r>
              <a:rPr lang="en-US" dirty="0" smtClean="0"/>
              <a:t>Nixon thought that “</a:t>
            </a:r>
            <a:r>
              <a:rPr lang="en-US" dirty="0" smtClean="0">
                <a:solidFill>
                  <a:srgbClr val="C00000"/>
                </a:solidFill>
              </a:rPr>
              <a:t>reality</a:t>
            </a:r>
            <a:r>
              <a:rPr lang="en-US" dirty="0" smtClean="0"/>
              <a:t>,” not “</a:t>
            </a:r>
            <a:r>
              <a:rPr lang="en-US" dirty="0" smtClean="0">
                <a:solidFill>
                  <a:srgbClr val="C00000"/>
                </a:solidFill>
              </a:rPr>
              <a:t>ideas,</a:t>
            </a:r>
            <a:r>
              <a:rPr lang="en-US" dirty="0" smtClean="0"/>
              <a:t>” should determine foreign policy</a:t>
            </a:r>
          </a:p>
          <a:p>
            <a:pPr lvl="1"/>
            <a:r>
              <a:rPr lang="en-US" dirty="0" smtClean="0"/>
              <a:t>Nixon opened relations with </a:t>
            </a:r>
            <a:r>
              <a:rPr lang="en-US" dirty="0" smtClean="0">
                <a:solidFill>
                  <a:srgbClr val="C00000"/>
                </a:solidFill>
              </a:rPr>
              <a:t>Communist China </a:t>
            </a:r>
            <a:r>
              <a:rPr lang="en-US" dirty="0" smtClean="0"/>
              <a:t>in 1971-1972</a:t>
            </a:r>
          </a:p>
          <a:p>
            <a:pPr lvl="1"/>
            <a:r>
              <a:rPr lang="en-US" dirty="0" smtClean="0"/>
              <a:t>U.S. signed the </a:t>
            </a:r>
            <a:r>
              <a:rPr lang="en-US" dirty="0" smtClean="0">
                <a:solidFill>
                  <a:srgbClr val="C00000"/>
                </a:solidFill>
              </a:rPr>
              <a:t>SALT I </a:t>
            </a:r>
            <a:r>
              <a:rPr lang="en-US" dirty="0" smtClean="0"/>
              <a:t>treaty to limit the arms race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Détente</a:t>
            </a:r>
            <a:r>
              <a:rPr lang="en-US" dirty="0" smtClean="0"/>
              <a:t> – Nixon’s policies led to a “thaw” in the Cold War, a relaxing of tensions known as “détente”</a:t>
            </a:r>
          </a:p>
        </p:txBody>
      </p:sp>
    </p:spTree>
    <p:extLst>
      <p:ext uri="{BB962C8B-B14F-4D97-AF65-F5344CB8AC3E}">
        <p14:creationId xmlns:p14="http://schemas.microsoft.com/office/powerpoint/2010/main" val="19523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ott\Documents\Bexley\PictureSets\17 Nixon to Reagan\Nixon Years\ch29_images_hsus_se_p1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57672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785491" y="0"/>
            <a:ext cx="3358509" cy="6858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 1971, China invited American athletes to play table tennis as a sign of China’s willingness to discuss relations with America.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65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ott\Documents\Bexley\PictureSets\17 Nixon to Reagan\Nixon Years\Mao Zedong And Pres Nix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2" y="0"/>
            <a:ext cx="8783472" cy="68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ott\Documents\Bexley\PictureSets\17 Nixon to Reagan\Nixon Years\Nixons At The Great Wall Of 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84"/>
            <a:ext cx="9132058" cy="61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S0300096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TS030009620</Template>
  <TotalTime>161</TotalTime>
  <Words>168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TS030009620</vt:lpstr>
      <vt:lpstr>United States History</vt:lpstr>
      <vt:lpstr>Vietnam</vt:lpstr>
      <vt:lpstr>PowerPoint Presentation</vt:lpstr>
      <vt:lpstr>Aftermath</vt:lpstr>
      <vt:lpstr>PowerPoint Presentation</vt:lpstr>
      <vt:lpstr>Detente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</cp:lastModifiedBy>
  <cp:revision>14</cp:revision>
  <dcterms:created xsi:type="dcterms:W3CDTF">2012-04-14T21:33:58Z</dcterms:created>
  <dcterms:modified xsi:type="dcterms:W3CDTF">2013-04-06T14:18:09Z</dcterms:modified>
</cp:coreProperties>
</file>