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7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5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10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383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038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4" tIns="32142" rIns="64284" bIns="32142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23521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078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534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122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6610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5142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371600"/>
            <a:ext cx="9144000" cy="541020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pitchFamily="1" charset="0"/>
              </a:rPr>
              <a:t>Click to edit Master text styles</a:t>
            </a:r>
          </a:p>
          <a:p>
            <a:pPr lvl="4"/>
            <a:r>
              <a:rPr lang="en-US" dirty="0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1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448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  <a:prstGeom prst="rect">
            <a:avLst/>
          </a:prstGeom>
        </p:spPr>
        <p:txBody>
          <a:bodyPr lIns="64284" tIns="32142" rIns="64284" bIns="32142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9264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1289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450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48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718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0370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755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8134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155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5970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9004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2198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96008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70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72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51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721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7104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5178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521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pitchFamily="1" charset="0"/>
              </a:rPr>
              <a:t>Click to edit Master text styles</a:t>
            </a:r>
          </a:p>
          <a:p>
            <a:pPr lvl="4"/>
            <a:r>
              <a:rPr lang="en-US" dirty="0" smtClean="0">
                <a:sym typeface="Gill Sans" pitchFamily="1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1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1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1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799" cy="1219201"/>
          </a:xfrm>
          <a:prstGeom prst="rect">
            <a:avLst/>
          </a:prstGeom>
          <a:solidFill>
            <a:schemeClr val="accent2">
              <a:lumMod val="75000"/>
              <a:alpha val="57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pitchFamily="1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1785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ungsuh" pitchFamily="18" charset="-127"/>
          <a:ea typeface="Gungsuh" pitchFamily="18" charset="-127"/>
          <a:cs typeface="+mj-cs"/>
          <a:sym typeface="Gill Sans" pitchFamily="1" charset="0"/>
        </a:defRPr>
      </a:lvl1pPr>
      <a:lvl2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316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73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23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8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002060"/>
          </a:solidFill>
          <a:latin typeface="Adobe Heiti Std R" pitchFamily="34" charset="-128"/>
          <a:ea typeface="Adobe Heiti Std R" pitchFamily="34" charset="-128"/>
          <a:cs typeface="+mn-cs"/>
          <a:sym typeface="Gill Sans" pitchFamily="1" charset="0"/>
        </a:defRPr>
      </a:lvl1pPr>
      <a:lvl2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v"/>
        <a:defRPr sz="2500" b="1">
          <a:solidFill>
            <a:srgbClr val="002060"/>
          </a:solidFill>
          <a:latin typeface="Adobe Heiti Std R" pitchFamily="34" charset="-128"/>
          <a:ea typeface="Adobe Heiti Std R" pitchFamily="34" charset="-128"/>
          <a:cs typeface="+mn-cs"/>
          <a:sym typeface="Gill Sans" pitchFamily="1" charset="0"/>
        </a:defRPr>
      </a:lvl2pPr>
      <a:lvl3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002060"/>
          </a:solidFill>
          <a:latin typeface="Adobe Heiti Std R" pitchFamily="34" charset="-128"/>
          <a:ea typeface="Adobe Heiti Std R" pitchFamily="34" charset="-128"/>
          <a:cs typeface="+mn-cs"/>
          <a:sym typeface="Gill Sans" pitchFamily="1" charset="0"/>
        </a:defRPr>
      </a:lvl3pPr>
      <a:lvl4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002060"/>
          </a:solidFill>
          <a:latin typeface="Adobe Heiti Std R" pitchFamily="34" charset="-128"/>
          <a:ea typeface="Adobe Heiti Std R" pitchFamily="34" charset="-128"/>
          <a:cs typeface="+mn-cs"/>
          <a:sym typeface="Gill Sans" pitchFamily="1" charset="0"/>
        </a:defRPr>
      </a:lvl4pPr>
      <a:lvl5pPr marL="919163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Ø"/>
        <a:defRPr sz="2800" b="1" i="1">
          <a:solidFill>
            <a:schemeClr val="accent1">
              <a:lumMod val="25000"/>
            </a:schemeClr>
          </a:solidFill>
          <a:latin typeface="Adobe Heiti Std R" pitchFamily="34" charset="-128"/>
          <a:ea typeface="Adobe Heiti Std R" pitchFamily="34" charset="-128"/>
          <a:cs typeface="+mn-cs"/>
          <a:sym typeface="Gill Sans" pitchFamily="1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Gill Sans" pitchFamily="1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Gill Sans" pitchFamily="1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Gill Sans" pitchFamily="1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+mj-lt"/>
          <a:ea typeface="+mj-ea"/>
          <a:cs typeface="+mj-cs"/>
          <a:sym typeface="Gill Sans" pitchFamily="1" charset="0"/>
        </a:defRPr>
      </a:lvl1pPr>
      <a:lvl2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98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3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8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621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327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1pPr>
      <a:lvl2pPr marL="930839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2pPr>
      <a:lvl3pPr marL="1243351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3pPr>
      <a:lvl4pPr marL="1555863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4pPr>
      <a:lvl5pPr marL="1868375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5pPr>
      <a:lvl6pPr marL="2189816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6pPr>
      <a:lvl7pPr marL="2511257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7pPr>
      <a:lvl8pPr marL="2832698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8pPr>
      <a:lvl9pPr marL="3154138" indent="-395105" algn="l" rtl="0" eaLnBrk="1" fontAlgn="base" hangingPunct="1">
        <a:spcBef>
          <a:spcPts val="1687"/>
        </a:spcBef>
        <a:spcAft>
          <a:spcPct val="0"/>
        </a:spcAft>
        <a:buClr>
          <a:srgbClr val="7D7D85"/>
        </a:buClr>
        <a:buSzPct val="171000"/>
        <a:buFont typeface="Lucida Grande" pitchFamily="1" charset="0"/>
        <a:buChar char="•"/>
        <a:defRPr sz="3000">
          <a:solidFill>
            <a:srgbClr val="7C7C84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2pPr>
      <a:lvl3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3pPr>
      <a:lvl4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4pPr>
      <a:lvl5pPr marL="178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5pPr>
      <a:lvl6pPr marL="33928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6pPr>
      <a:lvl7pPr marL="6607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7pPr>
      <a:lvl8pPr marL="982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8pPr>
      <a:lvl9pPr marL="13035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1" charset="0"/>
          <a:ea typeface="Gill Sans" pitchFamily="1" charset="0"/>
          <a:cs typeface="Gill Sans" pitchFamily="1" charset="0"/>
          <a:sym typeface="Gill Sans" pitchFamily="1" charset="0"/>
        </a:defRPr>
      </a:lvl9pPr>
    </p:titleStyle>
    <p:bodyStyle>
      <a:lvl1pPr marL="618296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930791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243288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55578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186827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189704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6pPr>
      <a:lvl7pPr marL="2511129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7pPr>
      <a:lvl8pPr marL="2832553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8pPr>
      <a:lvl9pPr marL="3153977" indent="-395085" algn="l" rtl="0" eaLnBrk="1" fontAlgn="base" hangingPunct="1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1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676400"/>
            <a:ext cx="7773293" cy="1924497"/>
          </a:xfrm>
        </p:spPr>
        <p:txBody>
          <a:bodyPr/>
          <a:lstStyle/>
          <a:p>
            <a:r>
              <a:rPr lang="en-US" sz="6600" dirty="0" smtClean="0"/>
              <a:t>UNITED STATES HISTORY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354" cy="1752451"/>
          </a:xfrm>
        </p:spPr>
        <p:txBody>
          <a:bodyPr/>
          <a:lstStyle/>
          <a:p>
            <a:r>
              <a:rPr lang="en-US" sz="3200" dirty="0" smtClean="0"/>
              <a:t>Environmental Armageddon</a:t>
            </a:r>
          </a:p>
          <a:p>
            <a:r>
              <a:rPr lang="en-US" sz="3200" dirty="0" smtClean="0"/>
              <a:t>Dr. </a:t>
            </a:r>
            <a:r>
              <a:rPr lang="en-US" sz="3200" dirty="0" smtClean="0"/>
              <a:t>King-Owen</a:t>
            </a:r>
          </a:p>
          <a:p>
            <a:r>
              <a:rPr lang="en-US" sz="3200" dirty="0" smtClean="0"/>
              <a:t>[13.03]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55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Many of the decisions in the Earl Warren court involved applying the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18</a:t>
            </a:r>
            <a:r>
              <a:rPr lang="en-US" sz="3200" baseline="300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amendment 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to the states.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Conservatives accused Earl Warren of judicial activism—making law instead of merely interpreting it.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One of Nixon’s positive achievements was the creation of the Environmental Protection Agency.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The Three Mile Island nuclear power plant did not cause the public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to fear nuclear power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  <a:b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</a:br>
            <a:endParaRPr lang="en-US" sz="3200" dirty="0" smtClean="0">
              <a:latin typeface="Adobe Gothic Std B" pitchFamily="34" charset="-128"/>
              <a:ea typeface="Adobe Gothic Std B" pitchFamily="34" charset="-128"/>
            </a:endParaRPr>
          </a:p>
          <a:p>
            <a:endParaRPr lang="en-US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2971800"/>
            <a:ext cx="1371600" cy="1219200"/>
          </a:xfrm>
          <a:prstGeom prst="ellipse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5" name="Oval 4"/>
          <p:cNvSpPr/>
          <p:nvPr/>
        </p:nvSpPr>
        <p:spPr>
          <a:xfrm>
            <a:off x="7696200" y="1371600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7065579" y="5486400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8" name="Oval 7"/>
          <p:cNvSpPr/>
          <p:nvPr/>
        </p:nvSpPr>
        <p:spPr>
          <a:xfrm>
            <a:off x="7696200" y="4191000"/>
            <a:ext cx="1371600" cy="1219200"/>
          </a:xfrm>
          <a:prstGeom prst="ellipse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355530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Awareness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371600"/>
            <a:ext cx="4876799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5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4pPr>
            <a:lvl5pPr marL="919163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800" b="1" i="1">
                <a:solidFill>
                  <a:schemeClr val="accent1">
                    <a:lumMod val="25000"/>
                  </a:schemeClr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9pPr>
          </a:lstStyle>
          <a:p>
            <a:r>
              <a:rPr lang="en-US" dirty="0" smtClean="0"/>
              <a:t>Rachel Carson, </a:t>
            </a:r>
            <a:r>
              <a:rPr lang="en-US" i="1" dirty="0" smtClean="0"/>
              <a:t>Silent Spring</a:t>
            </a:r>
            <a:endParaRPr lang="en-US" dirty="0" smtClean="0"/>
          </a:p>
          <a:p>
            <a:pPr lvl="4"/>
            <a:r>
              <a:rPr lang="en-US" dirty="0" smtClean="0"/>
              <a:t>DDT, a pesticide, was shown to harm reproduction in birds</a:t>
            </a:r>
          </a:p>
          <a:p>
            <a:pPr lvl="2"/>
            <a:r>
              <a:rPr lang="en-US" dirty="0" smtClean="0"/>
              <a:t>Earth Day, 1970</a:t>
            </a:r>
          </a:p>
          <a:p>
            <a:pPr lvl="4"/>
            <a:r>
              <a:rPr lang="en-US" dirty="0" smtClean="0"/>
              <a:t>Started as teach-ins about the Earth</a:t>
            </a:r>
          </a:p>
          <a:p>
            <a:pPr lvl="4"/>
            <a:r>
              <a:rPr lang="en-US" dirty="0" smtClean="0"/>
              <a:t>More popular than other rights movements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422209"/>
            <a:ext cx="1857845" cy="227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762034" cy="23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03" y="3698875"/>
            <a:ext cx="2312194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33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 animBg="1">
        <p:tmplLst>
          <p:tmpl lvl="1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Air and Water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371600"/>
            <a:ext cx="5334000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5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4pPr>
            <a:lvl5pPr marL="919163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800" b="1" i="1">
                <a:solidFill>
                  <a:schemeClr val="accent1">
                    <a:lumMod val="25000"/>
                  </a:schemeClr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9pPr>
          </a:lstStyle>
          <a:p>
            <a:r>
              <a:rPr lang="en-US" dirty="0" smtClean="0"/>
              <a:t>Clean Air and Water Acts (1970-1972)</a:t>
            </a:r>
          </a:p>
          <a:p>
            <a:pPr lvl="4"/>
            <a:r>
              <a:rPr lang="en-US" dirty="0" smtClean="0"/>
              <a:t>Clean up waterways; established pollution standards</a:t>
            </a:r>
          </a:p>
          <a:p>
            <a:pPr lvl="3"/>
            <a:r>
              <a:rPr lang="en-US" dirty="0" smtClean="0"/>
              <a:t>Environmental Protection Agency</a:t>
            </a:r>
          </a:p>
          <a:p>
            <a:pPr lvl="4"/>
            <a:r>
              <a:rPr lang="en-US" dirty="0" smtClean="0"/>
              <a:t>Enforces anti-pollution standards</a:t>
            </a:r>
          </a:p>
          <a:p>
            <a:pPr lvl="4"/>
            <a:r>
              <a:rPr lang="en-US" dirty="0" smtClean="0"/>
              <a:t>Seen by some conservatives as harming business growth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495800"/>
            <a:ext cx="2095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76" y="1392640"/>
            <a:ext cx="3722924" cy="301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4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 build="p" animBg="1">
        <p:tmplLst>
          <p:tmpl lvl="1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Crisis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71600"/>
            <a:ext cx="5257800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5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4pPr>
            <a:lvl5pPr marL="919163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800" b="1" i="1">
                <a:solidFill>
                  <a:schemeClr val="accent1">
                    <a:lumMod val="25000"/>
                  </a:schemeClr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9pPr>
          </a:lstStyle>
          <a:p>
            <a:r>
              <a:rPr lang="en-US" dirty="0" smtClean="0"/>
              <a:t>Energy Consumption</a:t>
            </a:r>
          </a:p>
          <a:p>
            <a:pPr lvl="4"/>
            <a:r>
              <a:rPr lang="en-US" dirty="0" smtClean="0"/>
              <a:t>American dependence on fossil fuels increased</a:t>
            </a:r>
          </a:p>
          <a:p>
            <a:pPr lvl="4"/>
            <a:r>
              <a:rPr lang="en-US" dirty="0" smtClean="0"/>
              <a:t>Cars were gas-guzzlers</a:t>
            </a:r>
          </a:p>
          <a:p>
            <a:pPr lvl="4"/>
            <a:r>
              <a:rPr lang="en-US" dirty="0" smtClean="0"/>
              <a:t>Domestic production of oil declined</a:t>
            </a:r>
          </a:p>
          <a:p>
            <a:pPr lvl="3"/>
            <a:r>
              <a:rPr lang="en-US" dirty="0" smtClean="0"/>
              <a:t>Energy Independence</a:t>
            </a:r>
          </a:p>
          <a:p>
            <a:pPr lvl="4"/>
            <a:r>
              <a:rPr lang="en-US" dirty="0" smtClean="0"/>
              <a:t>Pressure for solar power, synthetic fuels, public transportation</a:t>
            </a:r>
          </a:p>
          <a:p>
            <a:pPr lvl="4"/>
            <a:r>
              <a:rPr lang="en-US" dirty="0" smtClean="0"/>
              <a:t>Oil/gas lobby stopped these plans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800901" cy="253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902832"/>
            <a:ext cx="3800901" cy="29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3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 animBg="1">
        <p:tmplLst>
          <p:tmpl lvl="1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Canal, 1978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7600" y="1371600"/>
            <a:ext cx="5486400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5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4pPr>
            <a:lvl5pPr marL="919163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800" b="1" i="1">
                <a:solidFill>
                  <a:schemeClr val="accent1">
                    <a:lumMod val="25000"/>
                  </a:schemeClr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9pPr>
          </a:lstStyle>
          <a:p>
            <a:r>
              <a:rPr lang="en-US" dirty="0" smtClean="0"/>
              <a:t>Love Canal, New York</a:t>
            </a:r>
          </a:p>
          <a:p>
            <a:pPr lvl="4"/>
            <a:r>
              <a:rPr lang="en-US" dirty="0" smtClean="0"/>
              <a:t>21,000 tons of toxic waste buried; schools and homes built on top of it</a:t>
            </a:r>
          </a:p>
          <a:p>
            <a:pPr lvl="4"/>
            <a:r>
              <a:rPr lang="en-US" dirty="0" smtClean="0"/>
              <a:t>Waste seeped into the water</a:t>
            </a:r>
          </a:p>
          <a:p>
            <a:pPr lvl="4"/>
            <a:r>
              <a:rPr lang="en-US" dirty="0" smtClean="0"/>
              <a:t>High rates of illness, mental problems, miscarriages</a:t>
            </a:r>
          </a:p>
          <a:p>
            <a:pPr lvl="2"/>
            <a:r>
              <a:rPr lang="en-US" dirty="0" smtClean="0"/>
              <a:t>Superfund Cleanup, 1980</a:t>
            </a:r>
          </a:p>
          <a:p>
            <a:pPr lvl="4"/>
            <a:r>
              <a:rPr lang="en-US" dirty="0" smtClean="0"/>
              <a:t>Federal $$ used to clean up toxic sites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6317"/>
            <a:ext cx="3663855" cy="51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7150" r="12836" b="17984"/>
          <a:stretch/>
        </p:blipFill>
        <p:spPr bwMode="auto">
          <a:xfrm>
            <a:off x="67101" y="1559258"/>
            <a:ext cx="3634636" cy="51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6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 animBg="1">
        <p:tmplLst>
          <p:tmpl lvl="1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Mile Island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71600"/>
            <a:ext cx="4648200" cy="5410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dist="76199" dir="2700000" algn="ctr" rotWithShape="0">
              <a:schemeClr val="bg2">
                <a:alpha val="79999"/>
              </a:schemeClr>
            </a:outerShdw>
          </a:effectLst>
        </p:spPr>
        <p:txBody>
          <a:bodyPr vert="horz" wrap="square" lIns="32146" tIns="0" rIns="32146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1pPr>
            <a:lvl2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5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2pPr>
            <a:lvl3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3pPr>
            <a:lvl4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 sz="2800" b="1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4pPr>
            <a:lvl5pPr marL="919163" indent="-3429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800" b="1" i="1">
                <a:solidFill>
                  <a:schemeClr val="accent1">
                    <a:lumMod val="25000"/>
                  </a:schemeClr>
                </a:solidFill>
                <a:latin typeface="Adobe Heiti Std R" pitchFamily="34" charset="-128"/>
                <a:ea typeface="Adobe Heiti Std R" pitchFamily="34" charset="-128"/>
                <a:cs typeface="+mn-cs"/>
                <a:sym typeface="Gill Sans" pitchFamily="1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pitchFamily="1" charset="0"/>
              </a:defRPr>
            </a:lvl9pPr>
          </a:lstStyle>
          <a:p>
            <a:r>
              <a:rPr lang="en-US" dirty="0" smtClean="0"/>
              <a:t>Partial nuclear meltdown in PA (1979)</a:t>
            </a:r>
          </a:p>
          <a:p>
            <a:pPr lvl="4"/>
            <a:r>
              <a:rPr lang="en-US" dirty="0" smtClean="0"/>
              <a:t>Minor radiation leakage</a:t>
            </a:r>
          </a:p>
          <a:p>
            <a:pPr lvl="4"/>
            <a:r>
              <a:rPr lang="en-US" dirty="0" smtClean="0"/>
              <a:t>Increased focus on nuclear power safety</a:t>
            </a:r>
            <a:endParaRPr lang="en-US" dirty="0"/>
          </a:p>
          <a:p>
            <a:pPr lvl="4"/>
            <a:r>
              <a:rPr lang="en-US" dirty="0" smtClean="0"/>
              <a:t>Decline in building of nuclear reactors</a:t>
            </a:r>
          </a:p>
          <a:p>
            <a:pPr lvl="4"/>
            <a:r>
              <a:rPr lang="en-US" dirty="0" smtClean="0"/>
              <a:t>Cleanup costs $1 billion; lasted until 1993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1045"/>
            <a:ext cx="37052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0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 animBg="1">
        <p:tmplLst>
          <p:tmpl lvl="1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22" presetClass="exit" presetSubtype="4" fill="hold" nodeType="clickEffect">
                  <p:stCondLst>
                    <p:cond delay="0"/>
                  </p:stCondLst>
                  <p:childTnLst>
                    <p:animEffect transition="out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266" r="5576" b="4298"/>
          <a:stretch/>
        </p:blipFill>
        <p:spPr bwMode="auto">
          <a:xfrm>
            <a:off x="0" y="533400"/>
            <a:ext cx="4640239" cy="617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-9099"/>
            <a:ext cx="4552950" cy="30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5" y="2525759"/>
            <a:ext cx="325547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96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Richard Nixon was elected in 1968 on a promise of restoring “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law and order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.”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Conservatives believed that the solution to problems was increasing the size of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government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200" i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Pentagon Papers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contained secret documents showing how the government had lied about Vietnam.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A peaceful demonstration at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Kent State University 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in 1970 helped convince President Nixon to stop bombing Cambodia.</a:t>
            </a:r>
            <a:endParaRPr lang="en-US" sz="3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5481145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7754007" y="1219200"/>
            <a:ext cx="1371600" cy="1219200"/>
          </a:xfrm>
          <a:prstGeom prst="ellipse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6" name="Oval 5"/>
          <p:cNvSpPr/>
          <p:nvPr/>
        </p:nvSpPr>
        <p:spPr>
          <a:xfrm>
            <a:off x="7315200" y="2514600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6592614" y="3962400"/>
            <a:ext cx="1371600" cy="1219200"/>
          </a:xfrm>
          <a:prstGeom prst="ellipse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8620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A break-in at the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Watergate hotel 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in 1972 uncovered the illegal activities of President Nixon’s re-election campaign.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The Supreme Court case of </a:t>
            </a:r>
            <a:r>
              <a:rPr lang="en-US" sz="3200" i="1" dirty="0" smtClean="0">
                <a:latin typeface="Adobe Gothic Std B" pitchFamily="34" charset="-128"/>
                <a:ea typeface="Adobe Gothic Std B" pitchFamily="34" charset="-128"/>
              </a:rPr>
              <a:t>U.S. v. Nixon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 protected the President’s right to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executive privilege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President Nixon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resigned in 1974 </a:t>
            </a:r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because the Senate found him guilty of tax evasion.</a:t>
            </a:r>
          </a:p>
          <a:p>
            <a:r>
              <a:rPr lang="en-US" sz="3200" dirty="0" smtClean="0">
                <a:latin typeface="Adobe Gothic Std B" pitchFamily="34" charset="-128"/>
                <a:ea typeface="Adobe Gothic Std B" pitchFamily="34" charset="-128"/>
              </a:rPr>
              <a:t>Supreme Court Chief Justice Earl Warren presided over a very </a:t>
            </a:r>
            <a:r>
              <a:rPr lang="en-US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conservative court.</a:t>
            </a:r>
            <a:endParaRPr lang="en-US" sz="32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5481145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7754007" y="1219200"/>
            <a:ext cx="1371600" cy="1219200"/>
          </a:xfrm>
          <a:prstGeom prst="ellipse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T</a:t>
            </a:r>
            <a:endParaRPr lang="en-US" sz="8000" b="1" dirty="0"/>
          </a:p>
        </p:txBody>
      </p:sp>
      <p:sp>
        <p:nvSpPr>
          <p:cNvPr id="6" name="Oval 5"/>
          <p:cNvSpPr/>
          <p:nvPr/>
        </p:nvSpPr>
        <p:spPr>
          <a:xfrm>
            <a:off x="7315200" y="2514600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F</a:t>
            </a:r>
          </a:p>
        </p:txBody>
      </p:sp>
      <p:sp>
        <p:nvSpPr>
          <p:cNvPr id="7" name="Oval 6"/>
          <p:cNvSpPr/>
          <p:nvPr/>
        </p:nvSpPr>
        <p:spPr>
          <a:xfrm>
            <a:off x="6592614" y="3962400"/>
            <a:ext cx="1371600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F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33647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ook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Gill Sans" pitchFamily="1" charset="0"/>
            <a:cs typeface="Gill Sans" pitchFamily="1" charset="0"/>
            <a:sym typeface="Gill Sans" pitchFamily="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Spooky</Template>
  <TotalTime>502</TotalTime>
  <Words>413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Spooky</vt:lpstr>
      <vt:lpstr>Office Theme</vt:lpstr>
      <vt:lpstr>1_Office Theme</vt:lpstr>
      <vt:lpstr>UNITED STATES HISTORY</vt:lpstr>
      <vt:lpstr>Ecological Awareness</vt:lpstr>
      <vt:lpstr>Clean Air and Water</vt:lpstr>
      <vt:lpstr>Energy Crisis</vt:lpstr>
      <vt:lpstr>Love Canal, 1978</vt:lpstr>
      <vt:lpstr>Three Mile Island</vt:lpstr>
      <vt:lpstr>PowerPoint Presentation</vt:lpstr>
      <vt:lpstr>True or False?</vt:lpstr>
      <vt:lpstr>True or False?</vt:lpstr>
      <vt:lpstr>True or False?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16</cp:revision>
  <dcterms:created xsi:type="dcterms:W3CDTF">2012-04-14T22:17:03Z</dcterms:created>
  <dcterms:modified xsi:type="dcterms:W3CDTF">2013-04-06T13:39:04Z</dcterms:modified>
</cp:coreProperties>
</file>