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asf" ContentType="video/x-ms-as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60" r:id="rId3"/>
    <p:sldId id="262" r:id="rId4"/>
    <p:sldId id="266" r:id="rId5"/>
    <p:sldId id="267" r:id="rId6"/>
    <p:sldId id="257" r:id="rId7"/>
    <p:sldId id="263" r:id="rId8"/>
    <p:sldId id="264" r:id="rId9"/>
    <p:sldId id="268" r:id="rId10"/>
    <p:sldId id="269" r:id="rId11"/>
    <p:sldId id="258" r:id="rId12"/>
    <p:sldId id="259" r:id="rId13"/>
    <p:sldId id="265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0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5E9D1-F778-461F-8191-35AD6861B98A}" type="datetimeFigureOut">
              <a:rPr lang="en-US" smtClean="0"/>
              <a:t>4/6/2013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3BF2D4-DE4E-4C5E-A7E7-05951BB8B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3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0BEC0430-AF79-4585-81BC-4533C4E0A643}" type="slidenum">
              <a:rPr lang="en-GB" sz="1200">
                <a:solidFill>
                  <a:srgbClr val="000000"/>
                </a:solidFill>
              </a:rPr>
              <a:pPr/>
              <a:t>3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5632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endParaRPr lang="en-US"/>
          </a:p>
        </p:txBody>
      </p:sp>
      <p:sp>
        <p:nvSpPr>
          <p:cNvPr id="56324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27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6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89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4838" cy="114141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908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0"/>
            <a:ext cx="6629400" cy="76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5791200"/>
          </a:xfrm>
          <a:prstGeom prst="rect">
            <a:avLst/>
          </a:prstGeom>
          <a:solidFill>
            <a:schemeClr val="tx1">
              <a:alpha val="89000"/>
            </a:schemeClr>
          </a:solidFill>
        </p:spPr>
        <p:txBody>
          <a:bodyPr/>
          <a:lstStyle>
            <a:lvl1pPr marL="342900" indent="-342900">
              <a:buFont typeface="Wingdings" pitchFamily="2" charset="2"/>
              <a:buChar char="¯"/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46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>
        <p:tmplLst>
          <p:tmpl>
            <p:tnLst>
              <p:par>
                <p:cTn presetID="38" presetClass="entr" presetSubtype="0" accel="50000" fill="hold" nodeType="clickEffect">
                  <p:stCondLst>
                    <p:cond delay="0"/>
                  </p:stCondLst>
                  <p:iterate type="lt">
                    <p:tmPct val="5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set>
                      <p:cBhvr>
                        <p:cTn dur="227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style.rotation</p:attrName>
                        </p:attrNameLst>
                      </p:cBhvr>
                      <p:to>
                        <p:strVal val="-45.0"/>
                      </p:to>
                    </p:set>
                    <p:anim calcmode="lin" valueType="num">
                      <p:cBhvr>
                        <p:cTn dur="227" fill="hold">
                          <p:stCondLst>
                            <p:cond delay="227"/>
                          </p:stCondLst>
                        </p:cTn>
                        <p:tgtEl>
                          <p:spTgt spid="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-45"/>
                          </p:val>
                        </p:tav>
                        <p:tav tm="69900">
                          <p:val>
                            <p:fltVal val="45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 calcmode="lin" valueType="num">
                      <p:cBhvr>
                        <p:cTn dur="227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1"/>
                          </p:val>
                        </p:tav>
                        <p:tav tm="100000">
                          <p:val>
                            <p:strVal val="#ppt_y-(0.354*#ppt_w-0.172*#ppt_h)"/>
                          </p:val>
                        </p:tav>
                      </p:tavLst>
                    </p:anim>
                    <p:anim calcmode="lin" valueType="num">
                      <p:cBhvr>
                        <p:cTn dur="78" decel="50000" autoRev="1" fill="hold">
                          <p:stCondLst>
                            <p:cond delay="227"/>
                          </p:stCondLst>
                        </p:cTn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(0.354*#ppt_w-0.172*#ppt_h)"/>
                          </p:val>
                        </p:tav>
                        <p:tav tm="100000">
                          <p:val>
                            <p:strVal val="#ppt_y-(0.354*#ppt_w-0.172*#ppt_h)-#ppt_h/2"/>
                          </p:val>
                        </p:tav>
                      </p:tavLst>
                    </p:anim>
                    <p:anim calcmode="lin" valueType="num">
                      <p:cBhvr>
                        <p:cTn dur="68" fill="hold">
                          <p:stCondLst>
                            <p:cond delay="432"/>
                          </p:stCondLst>
                        </p:cTn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(0.354*#ppt_w-0.172*#ppt_h)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38" presetClass="entr" presetSubtype="0" accel="50000" fill="hold" nodeType="clickEffect">
                  <p:stCondLst>
                    <p:cond delay="0"/>
                  </p:stCondLst>
                  <p:iterate type="lt">
                    <p:tmPct val="5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set>
                      <p:cBhvr>
                        <p:cTn dur="227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style.rotation</p:attrName>
                        </p:attrNameLst>
                      </p:cBhvr>
                      <p:to>
                        <p:strVal val="-45.0"/>
                      </p:to>
                    </p:set>
                    <p:anim calcmode="lin" valueType="num">
                      <p:cBhvr>
                        <p:cTn dur="227" fill="hold">
                          <p:stCondLst>
                            <p:cond delay="227"/>
                          </p:stCondLst>
                        </p:cTn>
                        <p:tgtEl>
                          <p:spTgt spid="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-45"/>
                          </p:val>
                        </p:tav>
                        <p:tav tm="69900">
                          <p:val>
                            <p:fltVal val="45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 calcmode="lin" valueType="num">
                      <p:cBhvr>
                        <p:cTn dur="227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1"/>
                          </p:val>
                        </p:tav>
                        <p:tav tm="100000">
                          <p:val>
                            <p:strVal val="#ppt_y-(0.354*#ppt_w-0.172*#ppt_h)"/>
                          </p:val>
                        </p:tav>
                      </p:tavLst>
                    </p:anim>
                    <p:anim calcmode="lin" valueType="num">
                      <p:cBhvr>
                        <p:cTn dur="78" decel="50000" autoRev="1" fill="hold">
                          <p:stCondLst>
                            <p:cond delay="227"/>
                          </p:stCondLst>
                        </p:cTn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(0.354*#ppt_w-0.172*#ppt_h)"/>
                          </p:val>
                        </p:tav>
                        <p:tav tm="100000">
                          <p:val>
                            <p:strVal val="#ppt_y-(0.354*#ppt_w-0.172*#ppt_h)-#ppt_h/2"/>
                          </p:val>
                        </p:tav>
                      </p:tavLst>
                    </p:anim>
                    <p:anim calcmode="lin" valueType="num">
                      <p:cBhvr>
                        <p:cTn dur="68" fill="hold">
                          <p:stCondLst>
                            <p:cond delay="432"/>
                          </p:stCondLst>
                        </p:cTn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(0.354*#ppt_w-0.172*#ppt_h)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38" presetClass="entr" presetSubtype="0" accel="50000" fill="hold" nodeType="clickEffect">
                  <p:stCondLst>
                    <p:cond delay="0"/>
                  </p:stCondLst>
                  <p:iterate type="lt">
                    <p:tmPct val="5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set>
                      <p:cBhvr>
                        <p:cTn dur="227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style.rotation</p:attrName>
                        </p:attrNameLst>
                      </p:cBhvr>
                      <p:to>
                        <p:strVal val="-45.0"/>
                      </p:to>
                    </p:set>
                    <p:anim calcmode="lin" valueType="num">
                      <p:cBhvr>
                        <p:cTn dur="227" fill="hold">
                          <p:stCondLst>
                            <p:cond delay="227"/>
                          </p:stCondLst>
                        </p:cTn>
                        <p:tgtEl>
                          <p:spTgt spid="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-45"/>
                          </p:val>
                        </p:tav>
                        <p:tav tm="69900">
                          <p:val>
                            <p:fltVal val="45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 calcmode="lin" valueType="num">
                      <p:cBhvr>
                        <p:cTn dur="227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1"/>
                          </p:val>
                        </p:tav>
                        <p:tav tm="100000">
                          <p:val>
                            <p:strVal val="#ppt_y-(0.354*#ppt_w-0.172*#ppt_h)"/>
                          </p:val>
                        </p:tav>
                      </p:tavLst>
                    </p:anim>
                    <p:anim calcmode="lin" valueType="num">
                      <p:cBhvr>
                        <p:cTn dur="78" decel="50000" autoRev="1" fill="hold">
                          <p:stCondLst>
                            <p:cond delay="227"/>
                          </p:stCondLst>
                        </p:cTn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(0.354*#ppt_w-0.172*#ppt_h)"/>
                          </p:val>
                        </p:tav>
                        <p:tav tm="100000">
                          <p:val>
                            <p:strVal val="#ppt_y-(0.354*#ppt_w-0.172*#ppt_h)-#ppt_h/2"/>
                          </p:val>
                        </p:tav>
                      </p:tavLst>
                    </p:anim>
                    <p:anim calcmode="lin" valueType="num">
                      <p:cBhvr>
                        <p:cTn dur="68" fill="hold">
                          <p:stCondLst>
                            <p:cond delay="432"/>
                          </p:stCondLst>
                        </p:cTn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(0.354*#ppt_w-0.172*#ppt_h)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38" presetClass="entr" presetSubtype="0" accel="50000" fill="hold" nodeType="clickEffect">
                  <p:stCondLst>
                    <p:cond delay="0"/>
                  </p:stCondLst>
                  <p:iterate type="lt">
                    <p:tmPct val="5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set>
                      <p:cBhvr>
                        <p:cTn dur="227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style.rotation</p:attrName>
                        </p:attrNameLst>
                      </p:cBhvr>
                      <p:to>
                        <p:strVal val="-45.0"/>
                      </p:to>
                    </p:set>
                    <p:anim calcmode="lin" valueType="num">
                      <p:cBhvr>
                        <p:cTn dur="227" fill="hold">
                          <p:stCondLst>
                            <p:cond delay="227"/>
                          </p:stCondLst>
                        </p:cTn>
                        <p:tgtEl>
                          <p:spTgt spid="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-45"/>
                          </p:val>
                        </p:tav>
                        <p:tav tm="69900">
                          <p:val>
                            <p:fltVal val="45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 calcmode="lin" valueType="num">
                      <p:cBhvr>
                        <p:cTn dur="227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1"/>
                          </p:val>
                        </p:tav>
                        <p:tav tm="100000">
                          <p:val>
                            <p:strVal val="#ppt_y-(0.354*#ppt_w-0.172*#ppt_h)"/>
                          </p:val>
                        </p:tav>
                      </p:tavLst>
                    </p:anim>
                    <p:anim calcmode="lin" valueType="num">
                      <p:cBhvr>
                        <p:cTn dur="78" decel="50000" autoRev="1" fill="hold">
                          <p:stCondLst>
                            <p:cond delay="227"/>
                          </p:stCondLst>
                        </p:cTn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(0.354*#ppt_w-0.172*#ppt_h)"/>
                          </p:val>
                        </p:tav>
                        <p:tav tm="100000">
                          <p:val>
                            <p:strVal val="#ppt_y-(0.354*#ppt_w-0.172*#ppt_h)-#ppt_h/2"/>
                          </p:val>
                        </p:tav>
                      </p:tavLst>
                    </p:anim>
                    <p:anim calcmode="lin" valueType="num">
                      <p:cBhvr>
                        <p:cTn dur="68" fill="hold">
                          <p:stCondLst>
                            <p:cond delay="432"/>
                          </p:stCondLst>
                        </p:cTn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(0.354*#ppt_w-0.172*#ppt_h)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38" presetClass="entr" presetSubtype="0" accel="50000" fill="hold" nodeType="withEffect">
                  <p:stCondLst>
                    <p:cond delay="0"/>
                  </p:stCondLst>
                  <p:iterate type="lt">
                    <p:tmPct val="5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set>
                      <p:cBhvr>
                        <p:cTn dur="227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style.rotation</p:attrName>
                        </p:attrNameLst>
                      </p:cBhvr>
                      <p:to>
                        <p:strVal val="-45.0"/>
                      </p:to>
                    </p:set>
                    <p:anim calcmode="lin" valueType="num">
                      <p:cBhvr>
                        <p:cTn dur="227" fill="hold">
                          <p:stCondLst>
                            <p:cond delay="227"/>
                          </p:stCondLst>
                        </p:cTn>
                        <p:tgtEl>
                          <p:spTgt spid="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-45"/>
                          </p:val>
                        </p:tav>
                        <p:tav tm="69900">
                          <p:val>
                            <p:fltVal val="45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 calcmode="lin" valueType="num">
                      <p:cBhvr>
                        <p:cTn dur="227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1"/>
                          </p:val>
                        </p:tav>
                        <p:tav tm="100000">
                          <p:val>
                            <p:strVal val="#ppt_y-(0.354*#ppt_w-0.172*#ppt_h)"/>
                          </p:val>
                        </p:tav>
                      </p:tavLst>
                    </p:anim>
                    <p:anim calcmode="lin" valueType="num">
                      <p:cBhvr>
                        <p:cTn dur="78" decel="50000" autoRev="1" fill="hold">
                          <p:stCondLst>
                            <p:cond delay="227"/>
                          </p:stCondLst>
                        </p:cTn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(0.354*#ppt_w-0.172*#ppt_h)"/>
                          </p:val>
                        </p:tav>
                        <p:tav tm="100000">
                          <p:val>
                            <p:strVal val="#ppt_y-(0.354*#ppt_w-0.172*#ppt_h)-#ppt_h/2"/>
                          </p:val>
                        </p:tav>
                      </p:tavLst>
                    </p:anim>
                    <p:anim calcmode="lin" valueType="num">
                      <p:cBhvr>
                        <p:cTn dur="68" fill="hold">
                          <p:stCondLst>
                            <p:cond delay="432"/>
                          </p:stCondLst>
                        </p:cTn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(0.354*#ppt_w-0.172*#ppt_h)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38" presetClass="entr" presetSubtype="0" accel="50000" fill="hold" nodeType="withEffect">
                  <p:stCondLst>
                    <p:cond delay="0"/>
                  </p:stCondLst>
                  <p:iterate type="lt">
                    <p:tmPct val="5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set>
                      <p:cBhvr>
                        <p:cTn dur="227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style.rotation</p:attrName>
                        </p:attrNameLst>
                      </p:cBhvr>
                      <p:to>
                        <p:strVal val="-45.0"/>
                      </p:to>
                    </p:set>
                    <p:anim calcmode="lin" valueType="num">
                      <p:cBhvr>
                        <p:cTn dur="227" fill="hold">
                          <p:stCondLst>
                            <p:cond delay="227"/>
                          </p:stCondLst>
                        </p:cTn>
                        <p:tgtEl>
                          <p:spTgt spid="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-45"/>
                          </p:val>
                        </p:tav>
                        <p:tav tm="69900">
                          <p:val>
                            <p:fltVal val="45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 calcmode="lin" valueType="num">
                      <p:cBhvr>
                        <p:cTn dur="227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1"/>
                          </p:val>
                        </p:tav>
                        <p:tav tm="100000">
                          <p:val>
                            <p:strVal val="#ppt_y-(0.354*#ppt_w-0.172*#ppt_h)"/>
                          </p:val>
                        </p:tav>
                      </p:tavLst>
                    </p:anim>
                    <p:anim calcmode="lin" valueType="num">
                      <p:cBhvr>
                        <p:cTn dur="78" decel="50000" autoRev="1" fill="hold">
                          <p:stCondLst>
                            <p:cond delay="227"/>
                          </p:stCondLst>
                        </p:cTn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(0.354*#ppt_w-0.172*#ppt_h)"/>
                          </p:val>
                        </p:tav>
                        <p:tav tm="100000">
                          <p:val>
                            <p:strVal val="#ppt_y-(0.354*#ppt_w-0.172*#ppt_h)-#ppt_h/2"/>
                          </p:val>
                        </p:tav>
                      </p:tavLst>
                    </p:anim>
                    <p:anim calcmode="lin" valueType="num">
                      <p:cBhvr>
                        <p:cTn dur="68" fill="hold">
                          <p:stCondLst>
                            <p:cond delay="432"/>
                          </p:stCondLst>
                        </p:cTn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(0.354*#ppt_w-0.172*#ppt_h)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1" uiExpand="1" build="p" animBg="1">
        <p:tmplLst>
          <p:tmpl lvl="1">
            <p:tnLst>
              <p:par>
                <p:cTn presetID="2" presetClass="exit" presetSubtype="4" fill="hold" nodeType="click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1+ppt_h/2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2" presetClass="exit" presetSubtype="4" fill="hold" nodeType="click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1+ppt_h/2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2" presetClass="exit" presetSubtype="4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1+ppt_h/2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2" presetClass="exit" presetSubtype="4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1+ppt_h/2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2" presetClass="exit" presetSubtype="4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1+ppt_h/2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>
            <p:tnLst>
              <p:par>
                <p:cTn presetID="2" presetClass="exit" presetSubtype="4" fill="hold" nodeType="clickEffect">
                  <p:stCondLst>
                    <p:cond delay="0"/>
                  </p:stCondLst>
                  <p:childTnLs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1+ppt_h/2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780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3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47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24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07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01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633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Picture 22" descr="dsf dsfz fze ey ytkuilhk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sf"/><Relationship Id="rId1" Type="http://schemas.microsoft.com/office/2007/relationships/media" Target="../media/media1.as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sf"/><Relationship Id="rId1" Type="http://schemas.microsoft.com/office/2007/relationships/media" Target="../media/media2.asf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asf"/><Relationship Id="rId1" Type="http://schemas.microsoft.com/office/2007/relationships/media" Target="../media/media4.asf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133600"/>
            <a:ext cx="7772400" cy="1470025"/>
          </a:xfrm>
        </p:spPr>
        <p:txBody>
          <a:bodyPr/>
          <a:lstStyle/>
          <a:p>
            <a:pPr algn="r"/>
            <a:r>
              <a:rPr lang="en-US" sz="5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[</a:t>
            </a:r>
            <a:r>
              <a:rPr lang="en-US" sz="5400" b="1" dirty="0" smtClean="0"/>
              <a:t>United States History</a:t>
            </a:r>
            <a:r>
              <a:rPr lang="en-US" sz="5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]</a:t>
            </a:r>
            <a:endParaRPr lang="en-US" sz="5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[</a:t>
            </a:r>
            <a:r>
              <a:rPr lang="en-US" b="1" dirty="0" smtClean="0"/>
              <a:t>Losing Faith in Uncle Sam</a:t>
            </a:r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]</a:t>
            </a:r>
          </a:p>
          <a:p>
            <a:pPr algn="r"/>
            <a:r>
              <a:rPr lang="en-US" b="1" dirty="0" smtClean="0"/>
              <a:t>Dr. </a:t>
            </a:r>
            <a:r>
              <a:rPr lang="en-US" b="1" dirty="0" smtClean="0"/>
              <a:t>King-Owen</a:t>
            </a:r>
          </a:p>
          <a:p>
            <a:pPr algn="r"/>
            <a:r>
              <a:rPr lang="en-US" b="1"/>
              <a:t>[</a:t>
            </a:r>
            <a:r>
              <a:rPr lang="en-US" b="1">
                <a:solidFill>
                  <a:schemeClr val="accent4">
                    <a:lumMod val="60000"/>
                    <a:lumOff val="40000"/>
                  </a:schemeClr>
                </a:solidFill>
              </a:rPr>
              <a:t>13.01</a:t>
            </a:r>
            <a:r>
              <a:rPr lang="en-US" b="1"/>
              <a:t>]</a:t>
            </a:r>
          </a:p>
          <a:p>
            <a:pPr algn="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2099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Cartoon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Cartoonists had a field day with Nixon—especially with the “tapes.”</a:t>
            </a:r>
          </a:p>
          <a:p>
            <a:r>
              <a:rPr lang="en-US" dirty="0" smtClean="0"/>
              <a:t>On the back of your cartoon, explain the meaning in a few sentences.  </a:t>
            </a:r>
          </a:p>
          <a:p>
            <a:r>
              <a:rPr lang="en-US" dirty="0" smtClean="0"/>
              <a:t>Write your name on the front of your cartoon.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73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[</a:t>
            </a:r>
            <a:r>
              <a:rPr lang="en-US" dirty="0" smtClean="0"/>
              <a:t>Nixon’s Pardon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4495800" cy="5867400"/>
          </a:xfrm>
        </p:spPr>
        <p:txBody>
          <a:bodyPr/>
          <a:lstStyle/>
          <a:p>
            <a:r>
              <a:rPr lang="en-US" sz="2800" dirty="0" smtClean="0"/>
              <a:t>“Long National Nightmare”</a:t>
            </a:r>
          </a:p>
          <a:p>
            <a:pPr lvl="1"/>
            <a:r>
              <a:rPr lang="en-US" dirty="0" smtClean="0"/>
              <a:t>August 8, 1974 President Nixon resigned rather than face a trial before the Senate</a:t>
            </a:r>
          </a:p>
          <a:p>
            <a:pPr lvl="1"/>
            <a:r>
              <a:rPr lang="en-US" dirty="0" smtClean="0"/>
              <a:t>VP Gerald Ford became President</a:t>
            </a:r>
          </a:p>
          <a:p>
            <a:pPr lvl="2"/>
            <a:r>
              <a:rPr lang="en-US" sz="2800" dirty="0" smtClean="0"/>
              <a:t>Offered Nixon a full pardon to spare the nation more suffering</a:t>
            </a:r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" t="10821" r="2519"/>
          <a:stretch/>
        </p:blipFill>
        <p:spPr bwMode="auto">
          <a:xfrm>
            <a:off x="4449170" y="990600"/>
            <a:ext cx="4572000" cy="349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739" y="4486205"/>
            <a:ext cx="3432861" cy="2371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215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[</a:t>
            </a:r>
            <a:r>
              <a:rPr lang="en-US" dirty="0" smtClean="0"/>
              <a:t>The Church Committee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Domestic Spying, 1975</a:t>
            </a:r>
          </a:p>
          <a:p>
            <a:pPr lvl="1"/>
            <a:r>
              <a:rPr lang="en-US" dirty="0" smtClean="0"/>
              <a:t>Congress found that the CIA had spied on Americans and attempted assassinations of foreign leaders</a:t>
            </a:r>
          </a:p>
          <a:p>
            <a:pPr lvl="1"/>
            <a:r>
              <a:rPr lang="en-US" dirty="0" smtClean="0"/>
              <a:t>FBI had opened 215,000 letters</a:t>
            </a:r>
          </a:p>
          <a:p>
            <a:r>
              <a:rPr lang="en-US" dirty="0" smtClean="0"/>
              <a:t>Privacy Act of 1974</a:t>
            </a:r>
          </a:p>
          <a:p>
            <a:pPr lvl="1"/>
            <a:r>
              <a:rPr lang="en-US" dirty="0" smtClean="0"/>
              <a:t>Updated FOIA (Freedom of Information Act) to protect access to records</a:t>
            </a:r>
          </a:p>
          <a:p>
            <a:pPr lvl="1"/>
            <a:r>
              <a:rPr lang="en-US" dirty="0" smtClean="0"/>
              <a:t>Protects private information of citizens</a:t>
            </a:r>
          </a:p>
          <a:p>
            <a:r>
              <a:rPr lang="en-US" dirty="0" smtClean="0"/>
              <a:t>Government in the Sunshine Act, 1976</a:t>
            </a:r>
          </a:p>
          <a:p>
            <a:pPr lvl="1"/>
            <a:r>
              <a:rPr lang="en-US" dirty="0" smtClean="0"/>
              <a:t>Requires public meetings for </a:t>
            </a:r>
            <a:r>
              <a:rPr lang="en-US" i="1" dirty="0" smtClean="0"/>
              <a:t>most</a:t>
            </a:r>
            <a:r>
              <a:rPr lang="en-US" dirty="0" smtClean="0"/>
              <a:t> agencies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52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" y="-1"/>
            <a:ext cx="4494663" cy="6879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99" y="391914"/>
            <a:ext cx="4626945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346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[</a:t>
            </a:r>
            <a:r>
              <a:rPr lang="en-US" dirty="0" smtClean="0"/>
              <a:t>Nixon’s Problems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0" y="990600"/>
            <a:ext cx="5943600" cy="5791200"/>
          </a:xfrm>
        </p:spPr>
        <p:txBody>
          <a:bodyPr/>
          <a:lstStyle/>
          <a:p>
            <a:r>
              <a:rPr lang="en-US" b="1" dirty="0" smtClean="0"/>
              <a:t>Election of 1972</a:t>
            </a:r>
          </a:p>
          <a:p>
            <a:pPr lvl="1"/>
            <a:r>
              <a:rPr lang="en-US" b="1" dirty="0" smtClean="0"/>
              <a:t>Nixon won 60.7% of the popular vote </a:t>
            </a:r>
          </a:p>
          <a:p>
            <a:r>
              <a:rPr lang="en-US" b="1" dirty="0" smtClean="0"/>
              <a:t>Stagflation (stagnant economy + inflation)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Deficit spending </a:t>
            </a:r>
            <a:r>
              <a:rPr lang="en-US" b="1" dirty="0" smtClean="0"/>
              <a:t>for Vietnam and the Great Society increased </a:t>
            </a:r>
            <a:r>
              <a:rPr lang="en-US" b="1" dirty="0" smtClean="0">
                <a:solidFill>
                  <a:schemeClr val="bg1"/>
                </a:solidFill>
              </a:rPr>
              <a:t>inflation</a:t>
            </a:r>
          </a:p>
          <a:p>
            <a:pPr lvl="1"/>
            <a:r>
              <a:rPr lang="en-US" b="1" dirty="0" smtClean="0"/>
              <a:t>U.S. industry loses productivity</a:t>
            </a:r>
          </a:p>
          <a:p>
            <a:pPr lvl="1"/>
            <a:r>
              <a:rPr lang="en-US" b="1" dirty="0" smtClean="0"/>
              <a:t>Rising energy costs (oil, gas)</a:t>
            </a:r>
          </a:p>
          <a:p>
            <a:pPr lvl="1"/>
            <a:r>
              <a:rPr lang="en-US" b="1" dirty="0" smtClean="0"/>
              <a:t>Increasing </a:t>
            </a:r>
            <a:r>
              <a:rPr lang="en-US" b="1" dirty="0" smtClean="0">
                <a:solidFill>
                  <a:schemeClr val="bg1"/>
                </a:solidFill>
              </a:rPr>
              <a:t>unemployment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06" y="3200400"/>
            <a:ext cx="32004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5" y="1113430"/>
            <a:ext cx="3167418" cy="170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004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ChangeArrowheads="1"/>
          </p:cNvSpPr>
          <p:nvPr/>
        </p:nvSpPr>
        <p:spPr bwMode="auto">
          <a:xfrm>
            <a:off x="4495800" y="6096000"/>
            <a:ext cx="45989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79360" tIns="46800" rIns="279360" bIns="279360" anchor="b"/>
          <a:lstStyle/>
          <a:p>
            <a:pPr algn="r" eaLnBrk="1" hangingPunct="1">
              <a:lnSpc>
                <a:spcPct val="100000"/>
              </a:lnSpc>
              <a:spcBef>
                <a:spcPts val="250"/>
              </a:spcBef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000" i="1">
                <a:solidFill>
                  <a:srgbClr val="000000"/>
                </a:solidFill>
                <a:latin typeface="Times New Roman" pitchFamily="18" charset="0"/>
              </a:rPr>
              <a:t>Give Me Liberty!: An American history, 3rd Edition</a:t>
            </a:r>
          </a:p>
          <a:p>
            <a:pPr algn="r" eaLnBrk="1" hangingPunct="1">
              <a:lnSpc>
                <a:spcPct val="100000"/>
              </a:lnSpc>
              <a:spcBef>
                <a:spcPts val="200"/>
              </a:spcBef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800">
                <a:solidFill>
                  <a:srgbClr val="000000"/>
                </a:solidFill>
                <a:latin typeface="Times New Roman" pitchFamily="18" charset="0"/>
              </a:rPr>
              <a:t>Copyright © 2011  W.W. Norton &amp; Company</a:t>
            </a:r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60"/>
            <a:ext cx="8915400" cy="6878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7350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_Third_Rate_Burglary__June_17__1972.as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-1"/>
            <a:ext cx="9067800" cy="618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63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_Deep_Throat__Helps_Bob_Woodward_and_Carl_Bernstein_Unravel_the_Mystery_of_Watergate.as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6432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55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[</a:t>
            </a:r>
            <a:r>
              <a:rPr lang="en-US" dirty="0" smtClean="0"/>
              <a:t>The Watergate Tapes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]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Tapes</a:t>
            </a:r>
          </a:p>
          <a:p>
            <a:pPr lvl="1"/>
            <a:r>
              <a:rPr lang="en-US" dirty="0" smtClean="0"/>
              <a:t>Investigation of Watergate uncovered a set of tapes of all presidential conversations</a:t>
            </a:r>
          </a:p>
          <a:p>
            <a:pPr lvl="1"/>
            <a:r>
              <a:rPr lang="en-US" dirty="0" smtClean="0"/>
              <a:t>Citing “executive privilege” Nixon refused to hand over the tapes</a:t>
            </a:r>
          </a:p>
          <a:p>
            <a:r>
              <a:rPr lang="en-US" i="1" dirty="0" smtClean="0"/>
              <a:t>U.S. v. Nixon, 1973</a:t>
            </a:r>
          </a:p>
          <a:p>
            <a:pPr lvl="1"/>
            <a:r>
              <a:rPr lang="en-US" dirty="0" smtClean="0"/>
              <a:t>Supreme Court ruled that Nixon must hand over the tapes</a:t>
            </a:r>
          </a:p>
          <a:p>
            <a:pPr lvl="1"/>
            <a:r>
              <a:rPr lang="en-US" dirty="0" smtClean="0"/>
              <a:t>Provided evidence (despite erasures) that Nixon was guilty; Congress prepared impeachment charges</a:t>
            </a:r>
          </a:p>
          <a:p>
            <a:pPr lvl="1"/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7801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9"/>
          <a:stretch/>
        </p:blipFill>
        <p:spPr bwMode="auto">
          <a:xfrm>
            <a:off x="0" y="0"/>
            <a:ext cx="54292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293" y="919162"/>
            <a:ext cx="3810000" cy="501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38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67200" y="381000"/>
            <a:ext cx="4572000" cy="649408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“Of </a:t>
            </a:r>
            <a:r>
              <a:rPr lang="en-US" sz="3200" dirty="0">
                <a:solidFill>
                  <a:schemeClr val="bg1"/>
                </a:solidFill>
              </a:rPr>
              <a:t>course, this is a, this is a Hunt, you will-that will uncover a lot of things. You open that scab there's a hell of a lot of things and that we just feel that it would be very detrimental to have this thing go any further</a:t>
            </a:r>
            <a:r>
              <a:rPr lang="en-US" sz="3200" dirty="0" smtClean="0">
                <a:solidFill>
                  <a:schemeClr val="bg1"/>
                </a:solidFill>
              </a:rPr>
              <a:t>.”</a:t>
            </a:r>
          </a:p>
          <a:p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President Richard Nixon, 1972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34" y="533400"/>
            <a:ext cx="353568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Nixon_1972WatergateTap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7174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8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_Secret_Tapes_and_Nixon_s_Resignation.as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6432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1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Modèle par défaut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77034</Template>
  <TotalTime>163</TotalTime>
  <Words>348</Words>
  <Application>Microsoft Office PowerPoint</Application>
  <PresentationFormat>On-screen Show (4:3)</PresentationFormat>
  <Paragraphs>43</Paragraphs>
  <Slides>13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Modèle par défaut</vt:lpstr>
      <vt:lpstr>[United States History]</vt:lpstr>
      <vt:lpstr>[Nixon’s Problems]</vt:lpstr>
      <vt:lpstr>PowerPoint Presentation</vt:lpstr>
      <vt:lpstr>PowerPoint Presentation</vt:lpstr>
      <vt:lpstr>PowerPoint Presentation</vt:lpstr>
      <vt:lpstr>[The Watergate Tapes]</vt:lpstr>
      <vt:lpstr>PowerPoint Presentation</vt:lpstr>
      <vt:lpstr>PowerPoint Presentation</vt:lpstr>
      <vt:lpstr>PowerPoint Presentation</vt:lpstr>
      <vt:lpstr>Cartoon Analysis</vt:lpstr>
      <vt:lpstr>[Nixon’s Pardon]</vt:lpstr>
      <vt:lpstr>[The Church Committee]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[United States History]</dc:title>
  <dc:creator>Scott</dc:creator>
  <cp:lastModifiedBy>Scott</cp:lastModifiedBy>
  <cp:revision>13</cp:revision>
  <dcterms:created xsi:type="dcterms:W3CDTF">2012-04-14T22:00:40Z</dcterms:created>
  <dcterms:modified xsi:type="dcterms:W3CDTF">2013-04-06T13:37:59Z</dcterms:modified>
</cp:coreProperties>
</file>