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5" r:id="rId5"/>
    <p:sldId id="258" r:id="rId6"/>
    <p:sldId id="261" r:id="rId7"/>
    <p:sldId id="259" r:id="rId8"/>
    <p:sldId id="260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B376418F-08EF-4B4F-B105-2EE0D2D822BB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B1FF0024-DE43-4370-BB7D-A32DA9D4615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B376418F-08EF-4B4F-B105-2EE0D2D822BB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B1FF0024-DE43-4370-BB7D-A32DA9D461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B376418F-08EF-4B4F-B105-2EE0D2D822BB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B1FF0024-DE43-4370-BB7D-A32DA9D461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7" y="990600"/>
            <a:ext cx="8915400" cy="5791200"/>
          </a:xfrm>
          <a:solidFill>
            <a:schemeClr val="bg1">
              <a:lumMod val="75000"/>
              <a:lumOff val="25000"/>
              <a:alpha val="54000"/>
            </a:schemeClr>
          </a:solidFill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B376418F-08EF-4B4F-B105-2EE0D2D822BB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B1FF0024-DE43-4370-BB7D-A32DA9D4615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B376418F-08EF-4B4F-B105-2EE0D2D822BB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B1FF0024-DE43-4370-BB7D-A32DA9D461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B376418F-08EF-4B4F-B105-2EE0D2D822BB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B1FF0024-DE43-4370-BB7D-A32DA9D461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B376418F-08EF-4B4F-B105-2EE0D2D822BB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B1FF0024-DE43-4370-BB7D-A32DA9D461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B376418F-08EF-4B4F-B105-2EE0D2D822BB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B1FF0024-DE43-4370-BB7D-A32DA9D461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B376418F-08EF-4B4F-B105-2EE0D2D822BB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B1FF0024-DE43-4370-BB7D-A32DA9D461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B376418F-08EF-4B4F-B105-2EE0D2D822BB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B1FF0024-DE43-4370-BB7D-A32DA9D461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1314" y="76200"/>
            <a:ext cx="9112685" cy="762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915400" cy="579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6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362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139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15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415" tmFilter="0, 0; 0.125,0.2665; 0.25,0.4; 0.375,0.465; 0.5,0.5;  0.625,0.535; 0.75,0.6; 0.875,0.7335; 1,1">
                          <p:stCondLst>
                            <p:cond delay="415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7" tmFilter="0, 0; 0.125,0.2665; 0.25,0.4; 0.375,0.465; 0.5,0.5;  0.625,0.535; 0.75,0.6; 0.875,0.7335; 1,1">
                          <p:stCondLst>
                            <p:cond delay="828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3" tmFilter="0, 0; 0.125,0.2665; 0.25,0.4; 0.375,0.465; 0.5,0.5;  0.625,0.535; 0.75,0.6; 0.875,0.7335; 1,1">
                          <p:stCondLst>
                            <p:cond delay="1035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16">
                          <p:stCondLst>
                            <p:cond delay="406"/>
                          </p:stCondLst>
                        </p:cTn>
                        <p:tgtEl>
                          <p:spTgt spid="30"/>
                        </p:tgtEl>
                      </p:cBhvr>
                      <p:to x="100000" y="60000"/>
                    </p:animScale>
                    <p:animScale>
                      <p:cBhvr>
                        <p:cTn dur="104" decel="50000">
                          <p:stCondLst>
                            <p:cond delay="423"/>
                          </p:stCondLst>
                        </p:cTn>
                        <p:tgtEl>
                          <p:spTgt spid="30"/>
                        </p:tgtEl>
                      </p:cBhvr>
                      <p:to x="100000" y="100000"/>
                    </p:animScale>
                    <p:animScale>
                      <p:cBhvr>
                        <p:cTn dur="16">
                          <p:stCondLst>
                            <p:cond delay="820"/>
                          </p:stCondLst>
                        </p:cTn>
                        <p:tgtEl>
                          <p:spTgt spid="30"/>
                        </p:tgtEl>
                      </p:cBhvr>
                      <p:to x="100000" y="80000"/>
                    </p:animScale>
                    <p:animScale>
                      <p:cBhvr>
                        <p:cTn dur="104" decel="50000">
                          <p:stCondLst>
                            <p:cond delay="836"/>
                          </p:stCondLst>
                        </p:cTn>
                        <p:tgtEl>
                          <p:spTgt spid="30"/>
                        </p:tgtEl>
                      </p:cBhvr>
                      <p:to x="100000" y="100000"/>
                    </p:animScale>
                    <p:animScale>
                      <p:cBhvr>
                        <p:cTn dur="16">
                          <p:stCondLst>
                            <p:cond delay="1026"/>
                          </p:stCondLst>
                        </p:cTn>
                        <p:tgtEl>
                          <p:spTgt spid="30"/>
                        </p:tgtEl>
                      </p:cBhvr>
                      <p:to x="100000" y="90000"/>
                    </p:animScale>
                    <p:animScale>
                      <p:cBhvr>
                        <p:cTn dur="104" decel="50000">
                          <p:stCondLst>
                            <p:cond delay="1042"/>
                          </p:stCondLst>
                        </p:cTn>
                        <p:tgtEl>
                          <p:spTgt spid="30"/>
                        </p:tgtEl>
                      </p:cBhvr>
                      <p:to x="100000" y="100000"/>
                    </p:animScale>
                    <p:animScale>
                      <p:cBhvr>
                        <p:cTn dur="16">
                          <p:stCondLst>
                            <p:cond delay="1130"/>
                          </p:stCondLst>
                        </p:cTn>
                        <p:tgtEl>
                          <p:spTgt spid="30"/>
                        </p:tgtEl>
                      </p:cBhvr>
                      <p:to x="100000" y="95000"/>
                    </p:animScale>
                    <p:animScale>
                      <p:cBhvr>
                        <p:cTn dur="104" decel="50000">
                          <p:stCondLst>
                            <p:cond delay="1146"/>
                          </p:stCondLst>
                        </p:cTn>
                        <p:tgtEl>
                          <p:spTgt spid="30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  <p:tmpl lvl="2">
            <p:tnLst>
              <p:par>
                <p:cTn presetID="26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362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139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15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415" tmFilter="0, 0; 0.125,0.2665; 0.25,0.4; 0.375,0.465; 0.5,0.5;  0.625,0.535; 0.75,0.6; 0.875,0.7335; 1,1">
                          <p:stCondLst>
                            <p:cond delay="415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7" tmFilter="0, 0; 0.125,0.2665; 0.25,0.4; 0.375,0.465; 0.5,0.5;  0.625,0.535; 0.75,0.6; 0.875,0.7335; 1,1">
                          <p:stCondLst>
                            <p:cond delay="828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3" tmFilter="0, 0; 0.125,0.2665; 0.25,0.4; 0.375,0.465; 0.5,0.5;  0.625,0.535; 0.75,0.6; 0.875,0.7335; 1,1">
                          <p:stCondLst>
                            <p:cond delay="1035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16">
                          <p:stCondLst>
                            <p:cond delay="406"/>
                          </p:stCondLst>
                        </p:cTn>
                        <p:tgtEl>
                          <p:spTgt spid="30"/>
                        </p:tgtEl>
                      </p:cBhvr>
                      <p:to x="100000" y="60000"/>
                    </p:animScale>
                    <p:animScale>
                      <p:cBhvr>
                        <p:cTn dur="104" decel="50000">
                          <p:stCondLst>
                            <p:cond delay="423"/>
                          </p:stCondLst>
                        </p:cTn>
                        <p:tgtEl>
                          <p:spTgt spid="30"/>
                        </p:tgtEl>
                      </p:cBhvr>
                      <p:to x="100000" y="100000"/>
                    </p:animScale>
                    <p:animScale>
                      <p:cBhvr>
                        <p:cTn dur="16">
                          <p:stCondLst>
                            <p:cond delay="820"/>
                          </p:stCondLst>
                        </p:cTn>
                        <p:tgtEl>
                          <p:spTgt spid="30"/>
                        </p:tgtEl>
                      </p:cBhvr>
                      <p:to x="100000" y="80000"/>
                    </p:animScale>
                    <p:animScale>
                      <p:cBhvr>
                        <p:cTn dur="104" decel="50000">
                          <p:stCondLst>
                            <p:cond delay="836"/>
                          </p:stCondLst>
                        </p:cTn>
                        <p:tgtEl>
                          <p:spTgt spid="30"/>
                        </p:tgtEl>
                      </p:cBhvr>
                      <p:to x="100000" y="100000"/>
                    </p:animScale>
                    <p:animScale>
                      <p:cBhvr>
                        <p:cTn dur="16">
                          <p:stCondLst>
                            <p:cond delay="1026"/>
                          </p:stCondLst>
                        </p:cTn>
                        <p:tgtEl>
                          <p:spTgt spid="30"/>
                        </p:tgtEl>
                      </p:cBhvr>
                      <p:to x="100000" y="90000"/>
                    </p:animScale>
                    <p:animScale>
                      <p:cBhvr>
                        <p:cTn dur="104" decel="50000">
                          <p:stCondLst>
                            <p:cond delay="1042"/>
                          </p:stCondLst>
                        </p:cTn>
                        <p:tgtEl>
                          <p:spTgt spid="30"/>
                        </p:tgtEl>
                      </p:cBhvr>
                      <p:to x="100000" y="100000"/>
                    </p:animScale>
                    <p:animScale>
                      <p:cBhvr>
                        <p:cTn dur="16">
                          <p:stCondLst>
                            <p:cond delay="1130"/>
                          </p:stCondLst>
                        </p:cTn>
                        <p:tgtEl>
                          <p:spTgt spid="30"/>
                        </p:tgtEl>
                      </p:cBhvr>
                      <p:to x="100000" y="95000"/>
                    </p:animScale>
                    <p:animScale>
                      <p:cBhvr>
                        <p:cTn dur="104" decel="50000">
                          <p:stCondLst>
                            <p:cond delay="1146"/>
                          </p:stCondLst>
                        </p:cTn>
                        <p:tgtEl>
                          <p:spTgt spid="30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  <p:tmpl lvl="3">
            <p:tnLst>
              <p:par>
                <p:cTn presetID="26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362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139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15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415" tmFilter="0, 0; 0.125,0.2665; 0.25,0.4; 0.375,0.465; 0.5,0.5;  0.625,0.535; 0.75,0.6; 0.875,0.7335; 1,1">
                          <p:stCondLst>
                            <p:cond delay="415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7" tmFilter="0, 0; 0.125,0.2665; 0.25,0.4; 0.375,0.465; 0.5,0.5;  0.625,0.535; 0.75,0.6; 0.875,0.7335; 1,1">
                          <p:stCondLst>
                            <p:cond delay="828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3" tmFilter="0, 0; 0.125,0.2665; 0.25,0.4; 0.375,0.465; 0.5,0.5;  0.625,0.535; 0.75,0.6; 0.875,0.7335; 1,1">
                          <p:stCondLst>
                            <p:cond delay="1035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16">
                          <p:stCondLst>
                            <p:cond delay="406"/>
                          </p:stCondLst>
                        </p:cTn>
                        <p:tgtEl>
                          <p:spTgt spid="30"/>
                        </p:tgtEl>
                      </p:cBhvr>
                      <p:to x="100000" y="60000"/>
                    </p:animScale>
                    <p:animScale>
                      <p:cBhvr>
                        <p:cTn dur="104" decel="50000">
                          <p:stCondLst>
                            <p:cond delay="423"/>
                          </p:stCondLst>
                        </p:cTn>
                        <p:tgtEl>
                          <p:spTgt spid="30"/>
                        </p:tgtEl>
                      </p:cBhvr>
                      <p:to x="100000" y="100000"/>
                    </p:animScale>
                    <p:animScale>
                      <p:cBhvr>
                        <p:cTn dur="16">
                          <p:stCondLst>
                            <p:cond delay="820"/>
                          </p:stCondLst>
                        </p:cTn>
                        <p:tgtEl>
                          <p:spTgt spid="30"/>
                        </p:tgtEl>
                      </p:cBhvr>
                      <p:to x="100000" y="80000"/>
                    </p:animScale>
                    <p:animScale>
                      <p:cBhvr>
                        <p:cTn dur="104" decel="50000">
                          <p:stCondLst>
                            <p:cond delay="836"/>
                          </p:stCondLst>
                        </p:cTn>
                        <p:tgtEl>
                          <p:spTgt spid="30"/>
                        </p:tgtEl>
                      </p:cBhvr>
                      <p:to x="100000" y="100000"/>
                    </p:animScale>
                    <p:animScale>
                      <p:cBhvr>
                        <p:cTn dur="16">
                          <p:stCondLst>
                            <p:cond delay="1026"/>
                          </p:stCondLst>
                        </p:cTn>
                        <p:tgtEl>
                          <p:spTgt spid="30"/>
                        </p:tgtEl>
                      </p:cBhvr>
                      <p:to x="100000" y="90000"/>
                    </p:animScale>
                    <p:animScale>
                      <p:cBhvr>
                        <p:cTn dur="104" decel="50000">
                          <p:stCondLst>
                            <p:cond delay="1042"/>
                          </p:stCondLst>
                        </p:cTn>
                        <p:tgtEl>
                          <p:spTgt spid="30"/>
                        </p:tgtEl>
                      </p:cBhvr>
                      <p:to x="100000" y="100000"/>
                    </p:animScale>
                    <p:animScale>
                      <p:cBhvr>
                        <p:cTn dur="16">
                          <p:stCondLst>
                            <p:cond delay="1130"/>
                          </p:stCondLst>
                        </p:cTn>
                        <p:tgtEl>
                          <p:spTgt spid="30"/>
                        </p:tgtEl>
                      </p:cBhvr>
                      <p:to x="100000" y="95000"/>
                    </p:animScale>
                    <p:animScale>
                      <p:cBhvr>
                        <p:cTn dur="104" decel="50000">
                          <p:stCondLst>
                            <p:cond delay="1146"/>
                          </p:stCondLst>
                        </p:cTn>
                        <p:tgtEl>
                          <p:spTgt spid="30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  <p:tmpl lvl="4">
            <p:tnLst>
              <p:par>
                <p:cTn presetID="26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362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139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15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415" tmFilter="0, 0; 0.125,0.2665; 0.25,0.4; 0.375,0.465; 0.5,0.5;  0.625,0.535; 0.75,0.6; 0.875,0.7335; 1,1">
                          <p:stCondLst>
                            <p:cond delay="415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7" tmFilter="0, 0; 0.125,0.2665; 0.25,0.4; 0.375,0.465; 0.5,0.5;  0.625,0.535; 0.75,0.6; 0.875,0.7335; 1,1">
                          <p:stCondLst>
                            <p:cond delay="828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3" tmFilter="0, 0; 0.125,0.2665; 0.25,0.4; 0.375,0.465; 0.5,0.5;  0.625,0.535; 0.75,0.6; 0.875,0.7335; 1,1">
                          <p:stCondLst>
                            <p:cond delay="1035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16">
                          <p:stCondLst>
                            <p:cond delay="406"/>
                          </p:stCondLst>
                        </p:cTn>
                        <p:tgtEl>
                          <p:spTgt spid="30"/>
                        </p:tgtEl>
                      </p:cBhvr>
                      <p:to x="100000" y="60000"/>
                    </p:animScale>
                    <p:animScale>
                      <p:cBhvr>
                        <p:cTn dur="104" decel="50000">
                          <p:stCondLst>
                            <p:cond delay="423"/>
                          </p:stCondLst>
                        </p:cTn>
                        <p:tgtEl>
                          <p:spTgt spid="30"/>
                        </p:tgtEl>
                      </p:cBhvr>
                      <p:to x="100000" y="100000"/>
                    </p:animScale>
                    <p:animScale>
                      <p:cBhvr>
                        <p:cTn dur="16">
                          <p:stCondLst>
                            <p:cond delay="820"/>
                          </p:stCondLst>
                        </p:cTn>
                        <p:tgtEl>
                          <p:spTgt spid="30"/>
                        </p:tgtEl>
                      </p:cBhvr>
                      <p:to x="100000" y="80000"/>
                    </p:animScale>
                    <p:animScale>
                      <p:cBhvr>
                        <p:cTn dur="104" decel="50000">
                          <p:stCondLst>
                            <p:cond delay="836"/>
                          </p:stCondLst>
                        </p:cTn>
                        <p:tgtEl>
                          <p:spTgt spid="30"/>
                        </p:tgtEl>
                      </p:cBhvr>
                      <p:to x="100000" y="100000"/>
                    </p:animScale>
                    <p:animScale>
                      <p:cBhvr>
                        <p:cTn dur="16">
                          <p:stCondLst>
                            <p:cond delay="1026"/>
                          </p:stCondLst>
                        </p:cTn>
                        <p:tgtEl>
                          <p:spTgt spid="30"/>
                        </p:tgtEl>
                      </p:cBhvr>
                      <p:to x="100000" y="90000"/>
                    </p:animScale>
                    <p:animScale>
                      <p:cBhvr>
                        <p:cTn dur="104" decel="50000">
                          <p:stCondLst>
                            <p:cond delay="1042"/>
                          </p:stCondLst>
                        </p:cTn>
                        <p:tgtEl>
                          <p:spTgt spid="30"/>
                        </p:tgtEl>
                      </p:cBhvr>
                      <p:to x="100000" y="100000"/>
                    </p:animScale>
                    <p:animScale>
                      <p:cBhvr>
                        <p:cTn dur="16">
                          <p:stCondLst>
                            <p:cond delay="1130"/>
                          </p:stCondLst>
                        </p:cTn>
                        <p:tgtEl>
                          <p:spTgt spid="30"/>
                        </p:tgtEl>
                      </p:cBhvr>
                      <p:to x="100000" y="95000"/>
                    </p:animScale>
                    <p:animScale>
                      <p:cBhvr>
                        <p:cTn dur="104" decel="50000">
                          <p:stCondLst>
                            <p:cond delay="1146"/>
                          </p:stCondLst>
                        </p:cTn>
                        <p:tgtEl>
                          <p:spTgt spid="30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  <p:tmpl lvl="5">
            <p:tnLst>
              <p:par>
                <p:cTn presetID="26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362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139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15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415" tmFilter="0, 0; 0.125,0.2665; 0.25,0.4; 0.375,0.465; 0.5,0.5;  0.625,0.535; 0.75,0.6; 0.875,0.7335; 1,1">
                          <p:stCondLst>
                            <p:cond delay="415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7" tmFilter="0, 0; 0.125,0.2665; 0.25,0.4; 0.375,0.465; 0.5,0.5;  0.625,0.535; 0.75,0.6; 0.875,0.7335; 1,1">
                          <p:stCondLst>
                            <p:cond delay="828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3" tmFilter="0, 0; 0.125,0.2665; 0.25,0.4; 0.375,0.465; 0.5,0.5;  0.625,0.535; 0.75,0.6; 0.875,0.7335; 1,1">
                          <p:stCondLst>
                            <p:cond delay="1035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16">
                          <p:stCondLst>
                            <p:cond delay="406"/>
                          </p:stCondLst>
                        </p:cTn>
                        <p:tgtEl>
                          <p:spTgt spid="30"/>
                        </p:tgtEl>
                      </p:cBhvr>
                      <p:to x="100000" y="60000"/>
                    </p:animScale>
                    <p:animScale>
                      <p:cBhvr>
                        <p:cTn dur="104" decel="50000">
                          <p:stCondLst>
                            <p:cond delay="423"/>
                          </p:stCondLst>
                        </p:cTn>
                        <p:tgtEl>
                          <p:spTgt spid="30"/>
                        </p:tgtEl>
                      </p:cBhvr>
                      <p:to x="100000" y="100000"/>
                    </p:animScale>
                    <p:animScale>
                      <p:cBhvr>
                        <p:cTn dur="16">
                          <p:stCondLst>
                            <p:cond delay="820"/>
                          </p:stCondLst>
                        </p:cTn>
                        <p:tgtEl>
                          <p:spTgt spid="30"/>
                        </p:tgtEl>
                      </p:cBhvr>
                      <p:to x="100000" y="80000"/>
                    </p:animScale>
                    <p:animScale>
                      <p:cBhvr>
                        <p:cTn dur="104" decel="50000">
                          <p:stCondLst>
                            <p:cond delay="836"/>
                          </p:stCondLst>
                        </p:cTn>
                        <p:tgtEl>
                          <p:spTgt spid="30"/>
                        </p:tgtEl>
                      </p:cBhvr>
                      <p:to x="100000" y="100000"/>
                    </p:animScale>
                    <p:animScale>
                      <p:cBhvr>
                        <p:cTn dur="16">
                          <p:stCondLst>
                            <p:cond delay="1026"/>
                          </p:stCondLst>
                        </p:cTn>
                        <p:tgtEl>
                          <p:spTgt spid="30"/>
                        </p:tgtEl>
                      </p:cBhvr>
                      <p:to x="100000" y="90000"/>
                    </p:animScale>
                    <p:animScale>
                      <p:cBhvr>
                        <p:cTn dur="104" decel="50000">
                          <p:stCondLst>
                            <p:cond delay="1042"/>
                          </p:stCondLst>
                        </p:cTn>
                        <p:tgtEl>
                          <p:spTgt spid="30"/>
                        </p:tgtEl>
                      </p:cBhvr>
                      <p:to x="100000" y="100000"/>
                    </p:animScale>
                    <p:animScale>
                      <p:cBhvr>
                        <p:cTn dur="16">
                          <p:stCondLst>
                            <p:cond delay="1130"/>
                          </p:stCondLst>
                        </p:cTn>
                        <p:tgtEl>
                          <p:spTgt spid="30"/>
                        </p:tgtEl>
                      </p:cBhvr>
                      <p:to x="100000" y="95000"/>
                    </p:animScale>
                    <p:animScale>
                      <p:cBhvr>
                        <p:cTn dur="104" decel="50000">
                          <p:stCondLst>
                            <p:cond delay="1146"/>
                          </p:stCondLst>
                        </p:cTn>
                        <p:tgtEl>
                          <p:spTgt spid="30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</p:bldLst>
  </p:timing>
  <p:txStyles>
    <p:titleStyle>
      <a:lvl1pPr algn="r" rtl="0" eaLnBrk="1" latinLnBrk="0" hangingPunct="1">
        <a:spcBef>
          <a:spcPct val="0"/>
        </a:spcBef>
        <a:buNone/>
        <a:defRPr kumimoji="0" lang="en-US" sz="4600" b="1" kern="1200" cap="all" baseline="0" dirty="0">
          <a:ln w="5000" cmpd="sng">
            <a:solidFill>
              <a:schemeClr val="accent1">
                <a:tint val="80000"/>
                <a:shade val="99000"/>
                <a:satMod val="500000"/>
              </a:schemeClr>
            </a:solidFill>
            <a:prstDash val="solid"/>
          </a:ln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800" b="1" kern="120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</a:rPr>
              <a:t>United states history</a:t>
            </a:r>
            <a:endParaRPr lang="en-US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Reaganomics</a:t>
            </a:r>
            <a:r>
              <a:rPr lang="en-US" sz="3200" dirty="0" smtClean="0"/>
              <a:t> * Dr. King-Owen</a:t>
            </a:r>
          </a:p>
          <a:p>
            <a:r>
              <a:rPr lang="en-US" sz="3200" dirty="0" smtClean="0"/>
              <a:t>[</a:t>
            </a:r>
            <a:r>
              <a:rPr lang="en-US" sz="3200" dirty="0" smtClean="0"/>
              <a:t>13.03]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274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Supply-Side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7" y="990600"/>
            <a:ext cx="4551123" cy="5791200"/>
          </a:xfrm>
        </p:spPr>
        <p:txBody>
          <a:bodyPr/>
          <a:lstStyle/>
          <a:p>
            <a:r>
              <a:rPr lang="en-US" dirty="0" smtClean="0"/>
              <a:t>Cutting taxes for wealthy stimulates growth</a:t>
            </a:r>
          </a:p>
          <a:p>
            <a:pPr lvl="1"/>
            <a:r>
              <a:rPr lang="en-US" dirty="0" smtClean="0"/>
              <a:t>Extra $$ would be invested</a:t>
            </a:r>
          </a:p>
          <a:p>
            <a:pPr lvl="1"/>
            <a:r>
              <a:rPr lang="en-US" dirty="0" smtClean="0"/>
              <a:t>Production would increase</a:t>
            </a:r>
          </a:p>
          <a:p>
            <a:pPr lvl="1"/>
            <a:r>
              <a:rPr lang="en-US" dirty="0" smtClean="0"/>
              <a:t>Workers would be hired</a:t>
            </a:r>
          </a:p>
          <a:p>
            <a:r>
              <a:rPr lang="en-US" dirty="0" smtClean="0"/>
              <a:t>Stagflation was under control by 1983</a:t>
            </a:r>
            <a:endParaRPr lang="en-US" dirty="0"/>
          </a:p>
        </p:txBody>
      </p:sp>
      <p:pic>
        <p:nvPicPr>
          <p:cNvPr id="1026" name="Picture 2" descr="E:\AddtoBexleyatBHS\Unit9ConservativeResurgence\Images\voodnomics19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83776"/>
            <a:ext cx="3962400" cy="581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ssets\charts\TASv3_330209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38"/>
          <a:stretch/>
        </p:blipFill>
        <p:spPr bwMode="auto">
          <a:xfrm>
            <a:off x="1981200" y="10236"/>
            <a:ext cx="5394960" cy="217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ssets\charts\TASv3_330209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8" b="44272"/>
          <a:stretch/>
        </p:blipFill>
        <p:spPr bwMode="auto">
          <a:xfrm>
            <a:off x="1981200" y="2057399"/>
            <a:ext cx="5394960" cy="167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ssets\charts\TASv3_330209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7" b="20541"/>
          <a:stretch/>
        </p:blipFill>
        <p:spPr bwMode="auto">
          <a:xfrm>
            <a:off x="1963003" y="3680272"/>
            <a:ext cx="5394960" cy="164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assets\charts\TASv3_330209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93"/>
          <a:stretch/>
        </p:blipFill>
        <p:spPr bwMode="auto">
          <a:xfrm>
            <a:off x="1967552" y="5325633"/>
            <a:ext cx="5394960" cy="138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95600" y="0"/>
            <a:ext cx="3352800" cy="685800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304800" y="152400"/>
            <a:ext cx="2438400" cy="3124200"/>
          </a:xfrm>
          <a:prstGeom prst="wedgeRectCallout">
            <a:avLst>
              <a:gd name="adj1" fmla="val 61372"/>
              <a:gd name="adj2" fmla="val 7567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What are the consequences of using government spending to help the economy?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324600" y="1143000"/>
            <a:ext cx="2590800" cy="3200400"/>
          </a:xfrm>
          <a:prstGeom prst="wedgeRectCallout">
            <a:avLst>
              <a:gd name="adj1" fmla="val -61691"/>
              <a:gd name="adj2" fmla="val 5600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What are the consequences of using government </a:t>
            </a:r>
            <a:r>
              <a:rPr lang="en-US" sz="2400" b="1" dirty="0" smtClean="0">
                <a:solidFill>
                  <a:schemeClr val="bg1"/>
                </a:solidFill>
              </a:rPr>
              <a:t>tax cuts </a:t>
            </a:r>
            <a:r>
              <a:rPr lang="en-US" sz="2400" b="1" dirty="0">
                <a:solidFill>
                  <a:schemeClr val="bg1"/>
                </a:solidFill>
              </a:rPr>
              <a:t>to help the economy?</a:t>
            </a:r>
          </a:p>
        </p:txBody>
      </p:sp>
    </p:spTree>
    <p:extLst>
      <p:ext uri="{BB962C8B-B14F-4D97-AF65-F5344CB8AC3E}">
        <p14:creationId xmlns:p14="http://schemas.microsoft.com/office/powerpoint/2010/main" val="2529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Deficit Spending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15123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U.S. was a debtor nation by 1985</a:t>
            </a:r>
          </a:p>
          <a:p>
            <a:r>
              <a:rPr lang="en-US" dirty="0" smtClean="0"/>
              <a:t>Military spending increased 40%</a:t>
            </a:r>
          </a:p>
          <a:p>
            <a:r>
              <a:rPr lang="en-US" dirty="0" smtClean="0"/>
              <a:t>Refused to raise taxes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5904340" cy="438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1" t="15489" r="53343" b="8209"/>
          <a:stretch/>
        </p:blipFill>
        <p:spPr bwMode="auto">
          <a:xfrm>
            <a:off x="5904340" y="2351486"/>
            <a:ext cx="3225047" cy="224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366" r="2303" b="6420"/>
          <a:stretch/>
        </p:blipFill>
        <p:spPr bwMode="auto">
          <a:xfrm>
            <a:off x="5906615" y="4632846"/>
            <a:ext cx="3222772" cy="219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02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:\HistoryImages\APUShistory\reaganandbush\reagandanceswithdefen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85725"/>
            <a:ext cx="923925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7" y="990600"/>
            <a:ext cx="4322523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Relaxed environmental regulation</a:t>
            </a:r>
          </a:p>
          <a:p>
            <a:r>
              <a:rPr lang="en-US" dirty="0" smtClean="0"/>
              <a:t>Opening of federal lands for mining, oil, gas, and lumber industries</a:t>
            </a:r>
          </a:p>
          <a:p>
            <a:r>
              <a:rPr lang="en-US" dirty="0" smtClean="0"/>
              <a:t>Relaxed rules for banking and the stock market</a:t>
            </a:r>
          </a:p>
          <a:p>
            <a:pPr lvl="1"/>
            <a:r>
              <a:rPr lang="en-US" dirty="0" smtClean="0"/>
              <a:t>Stock Market Crash of 1987 – caused by speculation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t="7285" r="12326" b="9262"/>
          <a:stretch/>
        </p:blipFill>
        <p:spPr bwMode="auto">
          <a:xfrm>
            <a:off x="4648200" y="101602"/>
            <a:ext cx="4343400" cy="675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7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181600" cy="5791200"/>
          </a:xfrm>
        </p:spPr>
        <p:txBody>
          <a:bodyPr/>
          <a:lstStyle/>
          <a:p>
            <a:r>
              <a:rPr lang="en-US" dirty="0" smtClean="0"/>
              <a:t>Tax Reform Act, 1981</a:t>
            </a:r>
          </a:p>
          <a:p>
            <a:pPr lvl="1"/>
            <a:r>
              <a:rPr lang="en-US" dirty="0" smtClean="0"/>
              <a:t>Taxes were cut by 25%</a:t>
            </a:r>
          </a:p>
          <a:p>
            <a:r>
              <a:rPr lang="en-US" dirty="0" smtClean="0"/>
              <a:t>Tax Reform Act, 1986</a:t>
            </a:r>
          </a:p>
          <a:p>
            <a:pPr lvl="1"/>
            <a:r>
              <a:rPr lang="en-US" dirty="0" smtClean="0"/>
              <a:t>Loopholes allowed the richest Americans to pay middle-class tax rates</a:t>
            </a:r>
          </a:p>
          <a:p>
            <a:r>
              <a:rPr lang="en-US" dirty="0" smtClean="0"/>
              <a:t>Gap between rich and poor widened</a:t>
            </a:r>
          </a:p>
          <a:p>
            <a:pPr lvl="1"/>
            <a:r>
              <a:rPr lang="en-US" dirty="0" smtClean="0"/>
              <a:t>Top 1% of Americans owned 37% of wealth</a:t>
            </a:r>
          </a:p>
          <a:p>
            <a:r>
              <a:rPr lang="en-US" dirty="0" smtClean="0"/>
              <a:t>Increase in child poverty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47" y="1066800"/>
            <a:ext cx="402896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09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573_line26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3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457200"/>
            <a:ext cx="4618630" cy="608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23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194</TotalTime>
  <Words>166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Franklin Gothic Book</vt:lpstr>
      <vt:lpstr>Wingdings 2</vt:lpstr>
      <vt:lpstr>Technic</vt:lpstr>
      <vt:lpstr>United states history</vt:lpstr>
      <vt:lpstr>Supply-Side Economics</vt:lpstr>
      <vt:lpstr>PowerPoint Presentation</vt:lpstr>
      <vt:lpstr>PowerPoint Presentation</vt:lpstr>
      <vt:lpstr>Deficit Spending</vt:lpstr>
      <vt:lpstr>PowerPoint Presentation</vt:lpstr>
      <vt:lpstr>Deregulation</vt:lpstr>
      <vt:lpstr>Tax Reform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</dc:title>
  <dc:creator>Scott</dc:creator>
  <cp:lastModifiedBy>Scott King-Owen</cp:lastModifiedBy>
  <cp:revision>13</cp:revision>
  <dcterms:created xsi:type="dcterms:W3CDTF">2012-04-15T20:40:25Z</dcterms:created>
  <dcterms:modified xsi:type="dcterms:W3CDTF">2014-04-22T12:47:54Z</dcterms:modified>
</cp:coreProperties>
</file>