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8" r:id="rId5"/>
    <p:sldId id="265" r:id="rId6"/>
    <p:sldId id="259" r:id="rId7"/>
    <p:sldId id="261" r:id="rId8"/>
    <p:sldId id="260" r:id="rId9"/>
    <p:sldId id="264"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48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E803F5D0-9D01-4998-B4DC-C6EF8DC33511}" type="datetimeFigureOut">
              <a:rPr lang="en-US" smtClean="0"/>
              <a:t>4/23/2012</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E05C838D-437D-4303-84D4-5CAD525ABE9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E803F5D0-9D01-4998-B4DC-C6EF8DC33511}" type="datetimeFigureOut">
              <a:rPr lang="en-US" smtClean="0"/>
              <a:t>4/23/2012</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E05C838D-437D-4303-84D4-5CAD525ABE9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E803F5D0-9D01-4998-B4DC-C6EF8DC33511}" type="datetimeFigureOut">
              <a:rPr lang="en-US" smtClean="0"/>
              <a:t>4/23/2012</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E05C838D-437D-4303-84D4-5CAD525ABE9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E803F5D0-9D01-4998-B4DC-C6EF8DC33511}" type="datetimeFigureOut">
              <a:rPr lang="en-US" smtClean="0"/>
              <a:t>4/23/2012</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E05C838D-437D-4303-84D4-5CAD525ABE9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E803F5D0-9D01-4998-B4DC-C6EF8DC33511}" type="datetimeFigureOut">
              <a:rPr lang="en-US" smtClean="0"/>
              <a:t>4/23/2012</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E05C838D-437D-4303-84D4-5CAD525ABE9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E803F5D0-9D01-4998-B4DC-C6EF8DC33511}" type="datetimeFigureOut">
              <a:rPr lang="en-US" smtClean="0"/>
              <a:t>4/23/2012</a:t>
            </a:fld>
            <a:endParaRPr lang="en-US"/>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en-US"/>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E05C838D-437D-4303-84D4-5CAD525ABE9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E803F5D0-9D01-4998-B4DC-C6EF8DC33511}" type="datetimeFigureOut">
              <a:rPr lang="en-US" smtClean="0"/>
              <a:t>4/23/2012</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E05C838D-437D-4303-84D4-5CAD525ABE9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E803F5D0-9D01-4998-B4DC-C6EF8DC33511}" type="datetimeFigureOut">
              <a:rPr lang="en-US" smtClean="0"/>
              <a:t>4/23/2012</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E05C838D-437D-4303-84D4-5CAD525ABE9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E803F5D0-9D01-4998-B4DC-C6EF8DC33511}" type="datetimeFigureOut">
              <a:rPr lang="en-US" smtClean="0"/>
              <a:t>4/23/2012</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E05C838D-437D-4303-84D4-5CAD525ABE9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E803F5D0-9D01-4998-B4DC-C6EF8DC33511}" type="datetimeFigureOut">
              <a:rPr lang="en-US" smtClean="0"/>
              <a:t>4/23/2012</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E05C838D-437D-4303-84D4-5CAD525ABE9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82880"/>
            <a:ext cx="8229600" cy="853440"/>
          </a:xfrm>
          <a:prstGeom prst="rect">
            <a:avLst/>
          </a:prstGeom>
          <a:ln cmpd="tri">
            <a:solidFill>
              <a:schemeClr val="accent1"/>
            </a:solid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143000"/>
            <a:ext cx="8839200" cy="5562600"/>
          </a:xfrm>
          <a:prstGeom prst="rect">
            <a:avLst/>
          </a:prstGeom>
          <a:solidFill>
            <a:schemeClr val="accent1">
              <a:lumMod val="60000"/>
              <a:lumOff val="40000"/>
              <a:alpha val="39000"/>
            </a:schemeClr>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edg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edg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edg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edg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1" nodeType="clickEffect">
                                  <p:stCondLst>
                                    <p:cond delay="0"/>
                                  </p:stCondLst>
                                  <p:childTnLst>
                                    <p:anim calcmode="lin" valueType="num">
                                      <p:cBhvr>
                                        <p:cTn id="36" dur="500"/>
                                        <p:tgtEl>
                                          <p:spTgt spid="3">
                                            <p:txEl>
                                              <p:pRg st="0" end="0"/>
                                            </p:txEl>
                                          </p:spTgt>
                                        </p:tgtEl>
                                        <p:attrNameLst>
                                          <p:attrName>ppt_w</p:attrName>
                                        </p:attrNameLst>
                                      </p:cBhvr>
                                      <p:tavLst>
                                        <p:tav tm="0">
                                          <p:val>
                                            <p:strVal val="ppt_w"/>
                                          </p:val>
                                        </p:tav>
                                        <p:tav tm="100000">
                                          <p:val>
                                            <p:fltVal val="0"/>
                                          </p:val>
                                        </p:tav>
                                      </p:tavLst>
                                    </p:anim>
                                    <p:anim calcmode="lin" valueType="num">
                                      <p:cBhvr>
                                        <p:cTn id="3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38" dur="500"/>
                                        <p:tgtEl>
                                          <p:spTgt spid="3">
                                            <p:txEl>
                                              <p:pRg st="0" end="0"/>
                                            </p:txEl>
                                          </p:spTgt>
                                        </p:tgtEl>
                                      </p:cBhvr>
                                    </p:animEffect>
                                    <p:set>
                                      <p:cBhvr>
                                        <p:cTn id="3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xit" presetSubtype="32" fill="hold" grpId="1" nodeType="clickEffect">
                                  <p:stCondLst>
                                    <p:cond delay="0"/>
                                  </p:stCondLst>
                                  <p:childTnLst>
                                    <p:anim calcmode="lin" valueType="num">
                                      <p:cBhvr>
                                        <p:cTn id="43" dur="500"/>
                                        <p:tgtEl>
                                          <p:spTgt spid="3">
                                            <p:txEl>
                                              <p:pRg st="1" end="1"/>
                                            </p:txEl>
                                          </p:spTgt>
                                        </p:tgtEl>
                                        <p:attrNameLst>
                                          <p:attrName>ppt_w</p:attrName>
                                        </p:attrNameLst>
                                      </p:cBhvr>
                                      <p:tavLst>
                                        <p:tav tm="0">
                                          <p:val>
                                            <p:strVal val="ppt_w"/>
                                          </p:val>
                                        </p:tav>
                                        <p:tav tm="100000">
                                          <p:val>
                                            <p:fltVal val="0"/>
                                          </p:val>
                                        </p:tav>
                                      </p:tavLst>
                                    </p:anim>
                                    <p:anim calcmode="lin" valueType="num">
                                      <p:cBhvr>
                                        <p:cTn id="44"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45" dur="500"/>
                                        <p:tgtEl>
                                          <p:spTgt spid="3">
                                            <p:txEl>
                                              <p:pRg st="1" end="1"/>
                                            </p:txEl>
                                          </p:spTgt>
                                        </p:tgtEl>
                                      </p:cBhvr>
                                    </p:animEffect>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3" presetClass="exit" presetSubtype="32" fill="hold" grpId="1" nodeType="clickEffect">
                                  <p:stCondLst>
                                    <p:cond delay="0"/>
                                  </p:stCondLst>
                                  <p:childTnLst>
                                    <p:anim calcmode="lin" valueType="num">
                                      <p:cBhvr>
                                        <p:cTn id="50" dur="500"/>
                                        <p:tgtEl>
                                          <p:spTgt spid="3">
                                            <p:txEl>
                                              <p:pRg st="2" end="2"/>
                                            </p:txEl>
                                          </p:spTgt>
                                        </p:tgtEl>
                                        <p:attrNameLst>
                                          <p:attrName>ppt_w</p:attrName>
                                        </p:attrNameLst>
                                      </p:cBhvr>
                                      <p:tavLst>
                                        <p:tav tm="0">
                                          <p:val>
                                            <p:strVal val="ppt_w"/>
                                          </p:val>
                                        </p:tav>
                                        <p:tav tm="100000">
                                          <p:val>
                                            <p:fltVal val="0"/>
                                          </p:val>
                                        </p:tav>
                                      </p:tavLst>
                                    </p:anim>
                                    <p:anim calcmode="lin" valueType="num">
                                      <p:cBhvr>
                                        <p:cTn id="51" dur="500"/>
                                        <p:tgtEl>
                                          <p:spTgt spid="3">
                                            <p:txEl>
                                              <p:pRg st="2" end="2"/>
                                            </p:txEl>
                                          </p:spTgt>
                                        </p:tgtEl>
                                        <p:attrNameLst>
                                          <p:attrName>ppt_h</p:attrName>
                                        </p:attrNameLst>
                                      </p:cBhvr>
                                      <p:tavLst>
                                        <p:tav tm="0">
                                          <p:val>
                                            <p:strVal val="ppt_h"/>
                                          </p:val>
                                        </p:tav>
                                        <p:tav tm="100000">
                                          <p:val>
                                            <p:fltVal val="0"/>
                                          </p:val>
                                        </p:tav>
                                      </p:tavLst>
                                    </p:anim>
                                    <p:animEffect transition="out" filter="fade">
                                      <p:cBhvr>
                                        <p:cTn id="52" dur="500"/>
                                        <p:tgtEl>
                                          <p:spTgt spid="3">
                                            <p:txEl>
                                              <p:pRg st="2" end="2"/>
                                            </p:txEl>
                                          </p:spTgt>
                                        </p:tgtEl>
                                      </p:cBhvr>
                                    </p:animEffect>
                                    <p:set>
                                      <p:cBhvr>
                                        <p:cTn id="5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xit" presetSubtype="32" fill="hold" grpId="1" nodeType="clickEffect">
                                  <p:stCondLst>
                                    <p:cond delay="0"/>
                                  </p:stCondLst>
                                  <p:childTnLst>
                                    <p:anim calcmode="lin" valueType="num">
                                      <p:cBhvr>
                                        <p:cTn id="57" dur="500"/>
                                        <p:tgtEl>
                                          <p:spTgt spid="3">
                                            <p:txEl>
                                              <p:pRg st="3" end="3"/>
                                            </p:txEl>
                                          </p:spTgt>
                                        </p:tgtEl>
                                        <p:attrNameLst>
                                          <p:attrName>ppt_w</p:attrName>
                                        </p:attrNameLst>
                                      </p:cBhvr>
                                      <p:tavLst>
                                        <p:tav tm="0">
                                          <p:val>
                                            <p:strVal val="ppt_w"/>
                                          </p:val>
                                        </p:tav>
                                        <p:tav tm="100000">
                                          <p:val>
                                            <p:fltVal val="0"/>
                                          </p:val>
                                        </p:tav>
                                      </p:tavLst>
                                    </p:anim>
                                    <p:anim calcmode="lin" valueType="num">
                                      <p:cBhvr>
                                        <p:cTn id="58" dur="500"/>
                                        <p:tgtEl>
                                          <p:spTgt spid="3">
                                            <p:txEl>
                                              <p:pRg st="3" end="3"/>
                                            </p:txEl>
                                          </p:spTgt>
                                        </p:tgtEl>
                                        <p:attrNameLst>
                                          <p:attrName>ppt_h</p:attrName>
                                        </p:attrNameLst>
                                      </p:cBhvr>
                                      <p:tavLst>
                                        <p:tav tm="0">
                                          <p:val>
                                            <p:strVal val="ppt_h"/>
                                          </p:val>
                                        </p:tav>
                                        <p:tav tm="100000">
                                          <p:val>
                                            <p:fltVal val="0"/>
                                          </p:val>
                                        </p:tav>
                                      </p:tavLst>
                                    </p:anim>
                                    <p:animEffect transition="out" filter="fade">
                                      <p:cBhvr>
                                        <p:cTn id="59" dur="500"/>
                                        <p:tgtEl>
                                          <p:spTgt spid="3">
                                            <p:txEl>
                                              <p:pRg st="3" end="3"/>
                                            </p:txEl>
                                          </p:spTgt>
                                        </p:tgtEl>
                                      </p:cBhvr>
                                    </p:animEffect>
                                    <p:set>
                                      <p:cBhvr>
                                        <p:cTn id="6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53" presetClass="exit" presetSubtype="32" fill="hold" grpId="1" nodeType="clickEffect">
                                  <p:stCondLst>
                                    <p:cond delay="0"/>
                                  </p:stCondLst>
                                  <p:childTnLst>
                                    <p:anim calcmode="lin" valueType="num">
                                      <p:cBhvr>
                                        <p:cTn id="64" dur="500"/>
                                        <p:tgtEl>
                                          <p:spTgt spid="3">
                                            <p:txEl>
                                              <p:pRg st="4" end="4"/>
                                            </p:txEl>
                                          </p:spTgt>
                                        </p:tgtEl>
                                        <p:attrNameLst>
                                          <p:attrName>ppt_w</p:attrName>
                                        </p:attrNameLst>
                                      </p:cBhvr>
                                      <p:tavLst>
                                        <p:tav tm="0">
                                          <p:val>
                                            <p:strVal val="ppt_w"/>
                                          </p:val>
                                        </p:tav>
                                        <p:tav tm="100000">
                                          <p:val>
                                            <p:fltVal val="0"/>
                                          </p:val>
                                        </p:tav>
                                      </p:tavLst>
                                    </p:anim>
                                    <p:anim calcmode="lin" valueType="num">
                                      <p:cBhvr>
                                        <p:cTn id="65" dur="500"/>
                                        <p:tgtEl>
                                          <p:spTgt spid="3">
                                            <p:txEl>
                                              <p:pRg st="4" end="4"/>
                                            </p:txEl>
                                          </p:spTgt>
                                        </p:tgtEl>
                                        <p:attrNameLst>
                                          <p:attrName>ppt_h</p:attrName>
                                        </p:attrNameLst>
                                      </p:cBhvr>
                                      <p:tavLst>
                                        <p:tav tm="0">
                                          <p:val>
                                            <p:strVal val="ppt_h"/>
                                          </p:val>
                                        </p:tav>
                                        <p:tav tm="100000">
                                          <p:val>
                                            <p:fltVal val="0"/>
                                          </p:val>
                                        </p:tav>
                                      </p:tavLst>
                                    </p:anim>
                                    <p:animEffect transition="out" filter="fade">
                                      <p:cBhvr>
                                        <p:cTn id="66" dur="500"/>
                                        <p:tgtEl>
                                          <p:spTgt spid="3">
                                            <p:txEl>
                                              <p:pRg st="4" end="4"/>
                                            </p:txEl>
                                          </p:spTgt>
                                        </p:tgtEl>
                                      </p:cBhvr>
                                    </p:animEffect>
                                    <p:set>
                                      <p:cBhvr>
                                        <p:cTn id="6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3" presetClass="exit" presetSubtype="32" fill="hold" grpId="1" nodeType="clickEffect">
                                  <p:stCondLst>
                                    <p:cond delay="0"/>
                                  </p:stCondLst>
                                  <p:childTnLst>
                                    <p:anim calcmode="lin" valueType="num">
                                      <p:cBhvr>
                                        <p:cTn id="71" dur="500"/>
                                        <p:tgtEl>
                                          <p:spTgt spid="3">
                                            <p:bg/>
                                          </p:spTgt>
                                        </p:tgtEl>
                                        <p:attrNameLst>
                                          <p:attrName>ppt_w</p:attrName>
                                        </p:attrNameLst>
                                      </p:cBhvr>
                                      <p:tavLst>
                                        <p:tav tm="0">
                                          <p:val>
                                            <p:strVal val="ppt_w"/>
                                          </p:val>
                                        </p:tav>
                                        <p:tav tm="100000">
                                          <p:val>
                                            <p:fltVal val="0"/>
                                          </p:val>
                                        </p:tav>
                                      </p:tavLst>
                                    </p:anim>
                                    <p:anim calcmode="lin" valueType="num">
                                      <p:cBhvr>
                                        <p:cTn id="72" dur="500"/>
                                        <p:tgtEl>
                                          <p:spTgt spid="3">
                                            <p:bg/>
                                          </p:spTgt>
                                        </p:tgtEl>
                                        <p:attrNameLst>
                                          <p:attrName>ppt_h</p:attrName>
                                        </p:attrNameLst>
                                      </p:cBhvr>
                                      <p:tavLst>
                                        <p:tav tm="0">
                                          <p:val>
                                            <p:strVal val="ppt_h"/>
                                          </p:val>
                                        </p:tav>
                                        <p:tav tm="100000">
                                          <p:val>
                                            <p:fltVal val="0"/>
                                          </p:val>
                                        </p:tav>
                                      </p:tavLst>
                                    </p:anim>
                                    <p:animEffect transition="out" filter="fade">
                                      <p:cBhvr>
                                        <p:cTn id="73" dur="500"/>
                                        <p:tgtEl>
                                          <p:spTgt spid="3">
                                            <p:bg/>
                                          </p:spTgt>
                                        </p:tgtEl>
                                      </p:cBhvr>
                                    </p:animEffect>
                                    <p:set>
                                      <p:cBhvr>
                                        <p:cTn id="74"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p:tnLst>
              <p:par>
                <p:cTn presetID="2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edge">
                      <p:cBhvr>
                        <p:cTn dur="2000"/>
                        <p:tgtEl>
                          <p:spTgt spid="3"/>
                        </p:tgtEl>
                      </p:cBhvr>
                    </p:animEffect>
                  </p:childTnLst>
                </p:cTn>
              </p:par>
            </p:tnLst>
          </p:tmpl>
          <p:tmpl lvl="1">
            <p:tnLst>
              <p:par>
                <p:cTn presetID="2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edge">
                      <p:cBhvr>
                        <p:cTn dur="2000"/>
                        <p:tgtEl>
                          <p:spTgt spid="3"/>
                        </p:tgtEl>
                      </p:cBhvr>
                    </p:animEffect>
                  </p:childTnLst>
                </p:cTn>
              </p:par>
            </p:tnLst>
          </p:tmpl>
          <p:tmpl lvl="2">
            <p:tnLst>
              <p:par>
                <p:cTn presetID="2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edge">
                      <p:cBhvr>
                        <p:cTn dur="2000"/>
                        <p:tgtEl>
                          <p:spTgt spid="3"/>
                        </p:tgtEl>
                      </p:cBhvr>
                    </p:animEffect>
                  </p:childTnLst>
                </p:cTn>
              </p:par>
            </p:tnLst>
          </p:tmpl>
          <p:tmpl lvl="3">
            <p:tnLst>
              <p:par>
                <p:cTn presetID="2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edge">
                      <p:cBhvr>
                        <p:cTn dur="2000"/>
                        <p:tgtEl>
                          <p:spTgt spid="3"/>
                        </p:tgtEl>
                      </p:cBhvr>
                    </p:animEffect>
                  </p:childTnLst>
                </p:cTn>
              </p:par>
            </p:tnLst>
          </p:tmpl>
          <p:tmpl lvl="4">
            <p:tnLst>
              <p:par>
                <p:cTn presetID="2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edge">
                      <p:cBhvr>
                        <p:cTn dur="2000"/>
                        <p:tgtEl>
                          <p:spTgt spid="3"/>
                        </p:tgtEl>
                      </p:cBhvr>
                    </p:animEffect>
                  </p:childTnLst>
                </p:cTn>
              </p:par>
            </p:tnLst>
          </p:tmpl>
          <p:tmpl lvl="5">
            <p:tnLst>
              <p:par>
                <p:cTn presetID="2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edge">
                      <p:cBhvr>
                        <p:cTn dur="2000"/>
                        <p:tgtEl>
                          <p:spTgt spid="3"/>
                        </p:tgtEl>
                      </p:cBhvr>
                    </p:animEffect>
                  </p:childTnLst>
                </p:cTn>
              </p:par>
            </p:tnLst>
          </p:tmpl>
        </p:tmplLst>
      </p:bldP>
      <p:bldP spid="3" grpId="1" build="p" animBg="1">
        <p:tmplLst>
          <p:tmpl lvl="1">
            <p:tnLst>
              <p:par>
                <p:cTn presetID="53" presetClass="exit" presetSubtype="32" fill="hold" nodeType="clickEffect">
                  <p:stCondLst>
                    <p:cond delay="0"/>
                  </p:stCondLst>
                  <p:childTnLst>
                    <p:anim calcmode="lin" valueType="num">
                      <p:cBhvr>
                        <p:cTn dur="500"/>
                        <p:tgtEl>
                          <p:spTgt spid="3"/>
                        </p:tgtEl>
                        <p:attrNameLst>
                          <p:attrName>ppt_w</p:attrName>
                        </p:attrNameLst>
                      </p:cBhvr>
                      <p:tavLst>
                        <p:tav tm="0">
                          <p:val>
                            <p:strVal val="ppt_w"/>
                          </p:val>
                        </p:tav>
                        <p:tav tm="100000">
                          <p:val>
                            <p:fltVal val="0"/>
                          </p:val>
                        </p:tav>
                      </p:tavLst>
                    </p:anim>
                    <p:anim calcmode="lin" valueType="num">
                      <p:cBhvr>
                        <p:cTn dur="500"/>
                        <p:tgtEl>
                          <p:spTgt spid="3"/>
                        </p:tgtEl>
                        <p:attrNameLst>
                          <p:attrName>ppt_h</p:attrName>
                        </p:attrNameLst>
                      </p:cBhvr>
                      <p:tavLst>
                        <p:tav tm="0">
                          <p:val>
                            <p:strVal val="ppt_h"/>
                          </p:val>
                        </p:tav>
                        <p:tav tm="100000">
                          <p:val>
                            <p:fltVal val="0"/>
                          </p:val>
                        </p:tav>
                      </p:tavLst>
                    </p:anim>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 lvl="2">
            <p:tnLst>
              <p:par>
                <p:cTn presetID="53" presetClass="exit" presetSubtype="32" fill="hold" nodeType="clickEffect">
                  <p:stCondLst>
                    <p:cond delay="0"/>
                  </p:stCondLst>
                  <p:childTnLst>
                    <p:anim calcmode="lin" valueType="num">
                      <p:cBhvr>
                        <p:cTn dur="500"/>
                        <p:tgtEl>
                          <p:spTgt spid="3"/>
                        </p:tgtEl>
                        <p:attrNameLst>
                          <p:attrName>ppt_w</p:attrName>
                        </p:attrNameLst>
                      </p:cBhvr>
                      <p:tavLst>
                        <p:tav tm="0">
                          <p:val>
                            <p:strVal val="ppt_w"/>
                          </p:val>
                        </p:tav>
                        <p:tav tm="100000">
                          <p:val>
                            <p:fltVal val="0"/>
                          </p:val>
                        </p:tav>
                      </p:tavLst>
                    </p:anim>
                    <p:anim calcmode="lin" valueType="num">
                      <p:cBhvr>
                        <p:cTn dur="500"/>
                        <p:tgtEl>
                          <p:spTgt spid="3"/>
                        </p:tgtEl>
                        <p:attrNameLst>
                          <p:attrName>ppt_h</p:attrName>
                        </p:attrNameLst>
                      </p:cBhvr>
                      <p:tavLst>
                        <p:tav tm="0">
                          <p:val>
                            <p:strVal val="ppt_h"/>
                          </p:val>
                        </p:tav>
                        <p:tav tm="100000">
                          <p:val>
                            <p:fltVal val="0"/>
                          </p:val>
                        </p:tav>
                      </p:tavLst>
                    </p:anim>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 lvl="3">
            <p:tnLst>
              <p:par>
                <p:cTn presetID="53" presetClass="exit" presetSubtype="32" fill="hold" nodeType="clickEffect">
                  <p:stCondLst>
                    <p:cond delay="0"/>
                  </p:stCondLst>
                  <p:childTnLst>
                    <p:anim calcmode="lin" valueType="num">
                      <p:cBhvr>
                        <p:cTn dur="500"/>
                        <p:tgtEl>
                          <p:spTgt spid="3"/>
                        </p:tgtEl>
                        <p:attrNameLst>
                          <p:attrName>ppt_w</p:attrName>
                        </p:attrNameLst>
                      </p:cBhvr>
                      <p:tavLst>
                        <p:tav tm="0">
                          <p:val>
                            <p:strVal val="ppt_w"/>
                          </p:val>
                        </p:tav>
                        <p:tav tm="100000">
                          <p:val>
                            <p:fltVal val="0"/>
                          </p:val>
                        </p:tav>
                      </p:tavLst>
                    </p:anim>
                    <p:anim calcmode="lin" valueType="num">
                      <p:cBhvr>
                        <p:cTn dur="500"/>
                        <p:tgtEl>
                          <p:spTgt spid="3"/>
                        </p:tgtEl>
                        <p:attrNameLst>
                          <p:attrName>ppt_h</p:attrName>
                        </p:attrNameLst>
                      </p:cBhvr>
                      <p:tavLst>
                        <p:tav tm="0">
                          <p:val>
                            <p:strVal val="ppt_h"/>
                          </p:val>
                        </p:tav>
                        <p:tav tm="100000">
                          <p:val>
                            <p:fltVal val="0"/>
                          </p:val>
                        </p:tav>
                      </p:tavLst>
                    </p:anim>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 lvl="4">
            <p:tnLst>
              <p:par>
                <p:cTn presetID="53" presetClass="exit" presetSubtype="32" fill="hold" nodeType="clickEffect">
                  <p:stCondLst>
                    <p:cond delay="0"/>
                  </p:stCondLst>
                  <p:childTnLst>
                    <p:anim calcmode="lin" valueType="num">
                      <p:cBhvr>
                        <p:cTn dur="500"/>
                        <p:tgtEl>
                          <p:spTgt spid="3"/>
                        </p:tgtEl>
                        <p:attrNameLst>
                          <p:attrName>ppt_w</p:attrName>
                        </p:attrNameLst>
                      </p:cBhvr>
                      <p:tavLst>
                        <p:tav tm="0">
                          <p:val>
                            <p:strVal val="ppt_w"/>
                          </p:val>
                        </p:tav>
                        <p:tav tm="100000">
                          <p:val>
                            <p:fltVal val="0"/>
                          </p:val>
                        </p:tav>
                      </p:tavLst>
                    </p:anim>
                    <p:anim calcmode="lin" valueType="num">
                      <p:cBhvr>
                        <p:cTn dur="500"/>
                        <p:tgtEl>
                          <p:spTgt spid="3"/>
                        </p:tgtEl>
                        <p:attrNameLst>
                          <p:attrName>ppt_h</p:attrName>
                        </p:attrNameLst>
                      </p:cBhvr>
                      <p:tavLst>
                        <p:tav tm="0">
                          <p:val>
                            <p:strVal val="ppt_h"/>
                          </p:val>
                        </p:tav>
                        <p:tav tm="100000">
                          <p:val>
                            <p:fltVal val="0"/>
                          </p:val>
                        </p:tav>
                      </p:tavLst>
                    </p:anim>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 lvl="5">
            <p:tnLst>
              <p:par>
                <p:cTn presetID="53" presetClass="exit" presetSubtype="32" fill="hold" nodeType="clickEffect">
                  <p:stCondLst>
                    <p:cond delay="0"/>
                  </p:stCondLst>
                  <p:childTnLst>
                    <p:anim calcmode="lin" valueType="num">
                      <p:cBhvr>
                        <p:cTn dur="500"/>
                        <p:tgtEl>
                          <p:spTgt spid="3"/>
                        </p:tgtEl>
                        <p:attrNameLst>
                          <p:attrName>ppt_w</p:attrName>
                        </p:attrNameLst>
                      </p:cBhvr>
                      <p:tavLst>
                        <p:tav tm="0">
                          <p:val>
                            <p:strVal val="ppt_w"/>
                          </p:val>
                        </p:tav>
                        <p:tav tm="100000">
                          <p:val>
                            <p:fltVal val="0"/>
                          </p:val>
                        </p:tav>
                      </p:tavLst>
                    </p:anim>
                    <p:anim calcmode="lin" valueType="num">
                      <p:cBhvr>
                        <p:cTn dur="500"/>
                        <p:tgtEl>
                          <p:spTgt spid="3"/>
                        </p:tgtEl>
                        <p:attrNameLst>
                          <p:attrName>ppt_h</p:attrName>
                        </p:attrNameLst>
                      </p:cBhvr>
                      <p:tavLst>
                        <p:tav tm="0">
                          <p:val>
                            <p:strVal val="ppt_h"/>
                          </p:val>
                        </p:tav>
                        <p:tav tm="100000">
                          <p:val>
                            <p:fltVal val="0"/>
                          </p:val>
                        </p:tav>
                      </p:tavLst>
                    </p:anim>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
            <p:tnLst>
              <p:par>
                <p:cTn presetID="53" presetClass="exit" presetSubtype="32" fill="hold" nodeType="clickEffect">
                  <p:stCondLst>
                    <p:cond delay="0"/>
                  </p:stCondLst>
                  <p:childTnLst>
                    <p:anim calcmode="lin" valueType="num">
                      <p:cBhvr>
                        <p:cTn dur="500"/>
                        <p:tgtEl>
                          <p:spTgt spid="3"/>
                        </p:tgtEl>
                        <p:attrNameLst>
                          <p:attrName>ppt_w</p:attrName>
                        </p:attrNameLst>
                      </p:cBhvr>
                      <p:tavLst>
                        <p:tav tm="0">
                          <p:val>
                            <p:strVal val="ppt_w"/>
                          </p:val>
                        </p:tav>
                        <p:tav tm="100000">
                          <p:val>
                            <p:fltVal val="0"/>
                          </p:val>
                        </p:tav>
                      </p:tavLst>
                    </p:anim>
                    <p:anim calcmode="lin" valueType="num">
                      <p:cBhvr>
                        <p:cTn dur="500"/>
                        <p:tgtEl>
                          <p:spTgt spid="3"/>
                        </p:tgtEl>
                        <p:attrNameLst>
                          <p:attrName>ppt_h</p:attrName>
                        </p:attrNameLst>
                      </p:cBhvr>
                      <p:tavLst>
                        <p:tav tm="0">
                          <p:val>
                            <p:strVal val="ppt_h"/>
                          </p:val>
                        </p:tav>
                        <p:tav tm="100000">
                          <p:val>
                            <p:fltVal val="0"/>
                          </p:val>
                        </p:tav>
                      </p:tavLst>
                    </p:anim>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Lst>
      </p:bldP>
    </p:bldLst>
  </p:timing>
  <p:txStyles>
    <p:titleStyle>
      <a:lvl1pPr algn="l" defTabSz="914400" rtl="0" eaLnBrk="1" latinLnBrk="0" hangingPunct="1">
        <a:spcBef>
          <a:spcPct val="0"/>
        </a:spcBef>
        <a:buNone/>
        <a:defRPr sz="4000" b="1"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4">
            <a:lumMod val="50000"/>
          </a:schemeClr>
        </a:buClr>
        <a:buSzPct val="85000"/>
        <a:buFont typeface="Webdings" pitchFamily="18" charset="2"/>
        <a:buChar char=""/>
        <a:defRPr sz="2800" b="1" kern="1200">
          <a:solidFill>
            <a:schemeClr val="tx2">
              <a:lumMod val="50000"/>
            </a:schemeClr>
          </a:solidFill>
          <a:latin typeface="+mn-lt"/>
          <a:ea typeface="+mn-ea"/>
          <a:cs typeface="+mn-cs"/>
        </a:defRPr>
      </a:lvl1pPr>
      <a:lvl2pPr marL="457200" indent="-182880" algn="l" defTabSz="914400" rtl="0" eaLnBrk="1" latinLnBrk="0" hangingPunct="1">
        <a:spcBef>
          <a:spcPct val="20000"/>
        </a:spcBef>
        <a:buClr>
          <a:schemeClr val="tx2">
            <a:lumMod val="50000"/>
          </a:schemeClr>
        </a:buClr>
        <a:buSzPct val="85000"/>
        <a:buFont typeface="Wingdings" pitchFamily="2" charset="2"/>
        <a:buChar char="§"/>
        <a:defRPr sz="2800" b="1" kern="1200">
          <a:solidFill>
            <a:schemeClr val="accent6">
              <a:lumMod val="50000"/>
            </a:schemeClr>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800" b="1" kern="1200">
          <a:solidFill>
            <a:schemeClr val="tx2">
              <a:lumMod val="50000"/>
            </a:schemeClr>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800" b="1" kern="1200">
          <a:solidFill>
            <a:schemeClr val="tx2">
              <a:lumMod val="50000"/>
            </a:schemeClr>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800" b="1" kern="1200" baseline="0">
          <a:solidFill>
            <a:schemeClr val="tx2">
              <a:lumMod val="50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848600" cy="1698625"/>
          </a:xfrm>
        </p:spPr>
        <p:txBody>
          <a:bodyPr/>
          <a:lstStyle/>
          <a:p>
            <a:r>
              <a:rPr lang="en-US" dirty="0" smtClean="0"/>
              <a:t>United States History</a:t>
            </a:r>
            <a:endParaRPr lang="en-US" dirty="0"/>
          </a:p>
        </p:txBody>
      </p:sp>
      <p:sp>
        <p:nvSpPr>
          <p:cNvPr id="3" name="Subtitle 2"/>
          <p:cNvSpPr>
            <a:spLocks noGrp="1"/>
          </p:cNvSpPr>
          <p:nvPr>
            <p:ph type="subTitle" idx="1"/>
          </p:nvPr>
        </p:nvSpPr>
        <p:spPr/>
        <p:txBody>
          <a:bodyPr/>
          <a:lstStyle/>
          <a:p>
            <a:r>
              <a:rPr lang="en-US" dirty="0" smtClean="0"/>
              <a:t>Activist Judges:  The Warren Court</a:t>
            </a:r>
          </a:p>
          <a:p>
            <a:r>
              <a:rPr lang="en-US" dirty="0" smtClean="0"/>
              <a:t>Dr. King-Owen</a:t>
            </a:r>
            <a:endParaRPr lang="en-US" dirty="0"/>
          </a:p>
        </p:txBody>
      </p:sp>
    </p:spTree>
    <p:extLst>
      <p:ext uri="{BB962C8B-B14F-4D97-AF65-F5344CB8AC3E}">
        <p14:creationId xmlns:p14="http://schemas.microsoft.com/office/powerpoint/2010/main" val="2010262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Quiz – 4-27-2012</a:t>
            </a:r>
            <a:endParaRPr lang="en-US" dirty="0"/>
          </a:p>
        </p:txBody>
      </p:sp>
      <p:sp>
        <p:nvSpPr>
          <p:cNvPr id="3" name="Content Placeholder 2"/>
          <p:cNvSpPr>
            <a:spLocks noGrp="1"/>
          </p:cNvSpPr>
          <p:nvPr>
            <p:ph idx="1"/>
          </p:nvPr>
        </p:nvSpPr>
        <p:spPr/>
        <p:txBody>
          <a:bodyPr/>
          <a:lstStyle/>
          <a:p>
            <a:r>
              <a:rPr lang="en-US" dirty="0" smtClean="0"/>
              <a:t>Conservative</a:t>
            </a:r>
          </a:p>
          <a:p>
            <a:r>
              <a:rPr lang="en-US" dirty="0" smtClean="0"/>
              <a:t>Liberal</a:t>
            </a:r>
          </a:p>
          <a:p>
            <a:r>
              <a:rPr lang="en-US" dirty="0" smtClean="0"/>
              <a:t>Watergate</a:t>
            </a:r>
          </a:p>
          <a:p>
            <a:r>
              <a:rPr lang="en-US" dirty="0" smtClean="0"/>
              <a:t>Judicial activism</a:t>
            </a:r>
          </a:p>
          <a:p>
            <a:r>
              <a:rPr lang="en-US" dirty="0" smtClean="0"/>
              <a:t>Stagflation</a:t>
            </a:r>
          </a:p>
          <a:p>
            <a:r>
              <a:rPr lang="en-US" dirty="0" smtClean="0"/>
              <a:t>New Right</a:t>
            </a:r>
          </a:p>
          <a:p>
            <a:r>
              <a:rPr lang="en-US" dirty="0" smtClean="0"/>
              <a:t>Ronald Reagan</a:t>
            </a:r>
          </a:p>
          <a:p>
            <a:r>
              <a:rPr lang="en-US" dirty="0" smtClean="0"/>
              <a:t>Reaganomics</a:t>
            </a:r>
          </a:p>
          <a:p>
            <a:r>
              <a:rPr lang="en-US" dirty="0" smtClean="0"/>
              <a:t>Sandra Day O’Connor</a:t>
            </a:r>
          </a:p>
          <a:p>
            <a:r>
              <a:rPr lang="en-US" dirty="0" smtClean="0"/>
              <a:t>Three Mile Island</a:t>
            </a:r>
            <a:endParaRPr lang="en-US" dirty="0"/>
          </a:p>
        </p:txBody>
      </p:sp>
    </p:spTree>
    <p:extLst>
      <p:ext uri="{BB962C8B-B14F-4D97-AF65-F5344CB8AC3E}">
        <p14:creationId xmlns:p14="http://schemas.microsoft.com/office/powerpoint/2010/main" val="1959943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Warren Court</a:t>
            </a:r>
            <a:endParaRPr lang="en-US" dirty="0"/>
          </a:p>
        </p:txBody>
      </p:sp>
      <p:sp>
        <p:nvSpPr>
          <p:cNvPr id="3" name="Content Placeholder 2"/>
          <p:cNvSpPr>
            <a:spLocks noGrp="1"/>
          </p:cNvSpPr>
          <p:nvPr>
            <p:ph idx="1"/>
          </p:nvPr>
        </p:nvSpPr>
        <p:spPr>
          <a:xfrm>
            <a:off x="-20472" y="1143000"/>
            <a:ext cx="6019800" cy="5562600"/>
          </a:xfrm>
        </p:spPr>
        <p:txBody>
          <a:bodyPr>
            <a:normAutofit lnSpcReduction="10000"/>
          </a:bodyPr>
          <a:lstStyle/>
          <a:p>
            <a:r>
              <a:rPr lang="en-US" dirty="0" smtClean="0"/>
              <a:t>Earl Warren (1953 – 1969)</a:t>
            </a:r>
          </a:p>
          <a:p>
            <a:pPr lvl="1"/>
            <a:r>
              <a:rPr lang="en-US" dirty="0" smtClean="0"/>
              <a:t>Appointed Chief Justice of the Supreme Court by Pres. Eisenhower</a:t>
            </a:r>
          </a:p>
          <a:p>
            <a:pPr marL="274320" lvl="1" indent="0">
              <a:buNone/>
            </a:pPr>
            <a:endParaRPr lang="en-US" dirty="0" smtClean="0"/>
          </a:p>
          <a:p>
            <a:r>
              <a:rPr lang="en-US" dirty="0" smtClean="0"/>
              <a:t>14</a:t>
            </a:r>
            <a:r>
              <a:rPr lang="en-US" baseline="30000" dirty="0" smtClean="0"/>
              <a:t>th</a:t>
            </a:r>
            <a:r>
              <a:rPr lang="en-US" dirty="0" smtClean="0"/>
              <a:t> Amendment</a:t>
            </a:r>
          </a:p>
          <a:p>
            <a:pPr lvl="1"/>
            <a:r>
              <a:rPr lang="en-US" dirty="0" smtClean="0"/>
              <a:t>Warren’s court was very liberal</a:t>
            </a:r>
          </a:p>
          <a:p>
            <a:pPr lvl="1"/>
            <a:r>
              <a:rPr lang="en-US" dirty="0" smtClean="0"/>
              <a:t>“</a:t>
            </a:r>
            <a:r>
              <a:rPr lang="en-US" dirty="0" smtClean="0">
                <a:solidFill>
                  <a:srgbClr val="C00000"/>
                </a:solidFill>
              </a:rPr>
              <a:t>equal protection</a:t>
            </a:r>
            <a:r>
              <a:rPr lang="en-US" dirty="0" smtClean="0"/>
              <a:t>” and “</a:t>
            </a:r>
            <a:r>
              <a:rPr lang="en-US" dirty="0" smtClean="0">
                <a:solidFill>
                  <a:srgbClr val="660066"/>
                </a:solidFill>
              </a:rPr>
              <a:t>due process</a:t>
            </a:r>
            <a:r>
              <a:rPr lang="en-US" dirty="0" smtClean="0"/>
              <a:t>” clauses of the 14</a:t>
            </a:r>
            <a:r>
              <a:rPr lang="en-US" baseline="30000" dirty="0" smtClean="0"/>
              <a:t>th</a:t>
            </a:r>
            <a:r>
              <a:rPr lang="en-US" dirty="0" smtClean="0"/>
              <a:t> amendment was used to apply the </a:t>
            </a:r>
            <a:r>
              <a:rPr lang="en-US" dirty="0" smtClean="0">
                <a:solidFill>
                  <a:srgbClr val="0070C0"/>
                </a:solidFill>
              </a:rPr>
              <a:t>Bill of Rights </a:t>
            </a:r>
            <a:r>
              <a:rPr lang="en-US" dirty="0" smtClean="0"/>
              <a:t>to states – limiting state powers</a:t>
            </a:r>
            <a:endParaRPr lang="en-US" dirty="0"/>
          </a:p>
        </p:txBody>
      </p:sp>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6667" t="4785" r="7401" b="6612"/>
          <a:stretch/>
        </p:blipFill>
        <p:spPr bwMode="auto">
          <a:xfrm>
            <a:off x="5638798" y="1295400"/>
            <a:ext cx="3477779"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5072446" y="4279109"/>
            <a:ext cx="3109913" cy="414336"/>
            <a:chOff x="5072446" y="4279109"/>
            <a:chExt cx="3109913" cy="414336"/>
          </a:xfrm>
        </p:grpSpPr>
        <p:sp>
          <p:nvSpPr>
            <p:cNvPr id="4" name="SMARTInkAnnotation0"/>
            <p:cNvSpPr/>
            <p:nvPr/>
          </p:nvSpPr>
          <p:spPr>
            <a:xfrm>
              <a:off x="7481734" y="4514858"/>
              <a:ext cx="700625" cy="178587"/>
            </a:xfrm>
            <a:custGeom>
              <a:avLst/>
              <a:gdLst/>
              <a:ahLst/>
              <a:cxnLst/>
              <a:rect l="0" t="0" r="0" b="0"/>
              <a:pathLst>
                <a:path w="700625" h="178587">
                  <a:moveTo>
                    <a:pt x="0" y="57142"/>
                  </a:moveTo>
                  <a:lnTo>
                    <a:pt x="0" y="60934"/>
                  </a:lnTo>
                  <a:lnTo>
                    <a:pt x="794" y="62051"/>
                  </a:lnTo>
                  <a:lnTo>
                    <a:pt x="2118" y="62796"/>
                  </a:lnTo>
                  <a:lnTo>
                    <a:pt x="7141" y="64283"/>
                  </a:lnTo>
                  <a:lnTo>
                    <a:pt x="7148" y="68077"/>
                  </a:lnTo>
                  <a:lnTo>
                    <a:pt x="7942" y="69195"/>
                  </a:lnTo>
                  <a:lnTo>
                    <a:pt x="9266" y="69940"/>
                  </a:lnTo>
                  <a:lnTo>
                    <a:pt x="14005" y="71342"/>
                  </a:lnTo>
                  <a:lnTo>
                    <a:pt x="18006" y="71404"/>
                  </a:lnTo>
                  <a:lnTo>
                    <a:pt x="19153" y="72206"/>
                  </a:lnTo>
                  <a:lnTo>
                    <a:pt x="19918" y="73534"/>
                  </a:lnTo>
                  <a:lnTo>
                    <a:pt x="21146" y="77578"/>
                  </a:lnTo>
                  <a:lnTo>
                    <a:pt x="21358" y="82071"/>
                  </a:lnTo>
                  <a:lnTo>
                    <a:pt x="21440" y="85397"/>
                  </a:lnTo>
                  <a:lnTo>
                    <a:pt x="26359" y="90563"/>
                  </a:lnTo>
                  <a:lnTo>
                    <a:pt x="34665" y="98922"/>
                  </a:lnTo>
                  <a:lnTo>
                    <a:pt x="35025" y="100076"/>
                  </a:lnTo>
                  <a:lnTo>
                    <a:pt x="35426" y="103476"/>
                  </a:lnTo>
                  <a:lnTo>
                    <a:pt x="36327" y="104700"/>
                  </a:lnTo>
                  <a:lnTo>
                    <a:pt x="37722" y="105516"/>
                  </a:lnTo>
                  <a:lnTo>
                    <a:pt x="41873" y="106825"/>
                  </a:lnTo>
                  <a:lnTo>
                    <a:pt x="42214" y="107727"/>
                  </a:lnTo>
                  <a:lnTo>
                    <a:pt x="42592" y="110845"/>
                  </a:lnTo>
                  <a:lnTo>
                    <a:pt x="43488" y="111994"/>
                  </a:lnTo>
                  <a:lnTo>
                    <a:pt x="44879" y="112760"/>
                  </a:lnTo>
                  <a:lnTo>
                    <a:pt x="49024" y="113989"/>
                  </a:lnTo>
                  <a:lnTo>
                    <a:pt x="56111" y="114265"/>
                  </a:lnTo>
                  <a:lnTo>
                    <a:pt x="56471" y="115068"/>
                  </a:lnTo>
                  <a:lnTo>
                    <a:pt x="56873" y="118077"/>
                  </a:lnTo>
                  <a:lnTo>
                    <a:pt x="57774" y="119196"/>
                  </a:lnTo>
                  <a:lnTo>
                    <a:pt x="59169" y="119943"/>
                  </a:lnTo>
                  <a:lnTo>
                    <a:pt x="63321" y="121141"/>
                  </a:lnTo>
                  <a:lnTo>
                    <a:pt x="69055" y="126287"/>
                  </a:lnTo>
                  <a:lnTo>
                    <a:pt x="70409" y="127561"/>
                  </a:lnTo>
                  <a:lnTo>
                    <a:pt x="73129" y="128127"/>
                  </a:lnTo>
                  <a:lnTo>
                    <a:pt x="77553" y="128490"/>
                  </a:lnTo>
                  <a:lnTo>
                    <a:pt x="83340" y="133471"/>
                  </a:lnTo>
                  <a:lnTo>
                    <a:pt x="85468" y="135427"/>
                  </a:lnTo>
                  <a:lnTo>
                    <a:pt x="99069" y="135722"/>
                  </a:lnTo>
                  <a:lnTo>
                    <a:pt x="104801" y="140632"/>
                  </a:lnTo>
                  <a:lnTo>
                    <a:pt x="106917" y="142572"/>
                  </a:lnTo>
                  <a:lnTo>
                    <a:pt x="125029" y="142867"/>
                  </a:lnTo>
                  <a:lnTo>
                    <a:pt x="126249" y="143660"/>
                  </a:lnTo>
                  <a:lnTo>
                    <a:pt x="127060" y="144984"/>
                  </a:lnTo>
                  <a:lnTo>
                    <a:pt x="128365" y="149018"/>
                  </a:lnTo>
                  <a:lnTo>
                    <a:pt x="129266" y="149349"/>
                  </a:lnTo>
                  <a:lnTo>
                    <a:pt x="141687" y="149985"/>
                  </a:lnTo>
                  <a:lnTo>
                    <a:pt x="142121" y="150787"/>
                  </a:lnTo>
                  <a:lnTo>
                    <a:pt x="142601" y="153795"/>
                  </a:lnTo>
                  <a:lnTo>
                    <a:pt x="143523" y="154915"/>
                  </a:lnTo>
                  <a:lnTo>
                    <a:pt x="144932" y="155662"/>
                  </a:lnTo>
                  <a:lnTo>
                    <a:pt x="149106" y="156860"/>
                  </a:lnTo>
                  <a:lnTo>
                    <a:pt x="160757" y="157147"/>
                  </a:lnTo>
                  <a:lnTo>
                    <a:pt x="161982" y="157943"/>
                  </a:lnTo>
                  <a:lnTo>
                    <a:pt x="162799" y="159267"/>
                  </a:lnTo>
                  <a:lnTo>
                    <a:pt x="164109" y="163305"/>
                  </a:lnTo>
                  <a:lnTo>
                    <a:pt x="165012" y="163636"/>
                  </a:lnTo>
                  <a:lnTo>
                    <a:pt x="173245" y="164259"/>
                  </a:lnTo>
                  <a:lnTo>
                    <a:pt x="177647" y="164290"/>
                  </a:lnTo>
                  <a:lnTo>
                    <a:pt x="184224" y="169206"/>
                  </a:lnTo>
                  <a:lnTo>
                    <a:pt x="191713" y="171147"/>
                  </a:lnTo>
                  <a:lnTo>
                    <a:pt x="213387" y="171442"/>
                  </a:lnTo>
                  <a:lnTo>
                    <a:pt x="292096" y="171442"/>
                  </a:lnTo>
                  <a:lnTo>
                    <a:pt x="292436" y="172236"/>
                  </a:lnTo>
                  <a:lnTo>
                    <a:pt x="292815" y="175234"/>
                  </a:lnTo>
                  <a:lnTo>
                    <a:pt x="293710" y="175558"/>
                  </a:lnTo>
                  <a:lnTo>
                    <a:pt x="295101" y="174979"/>
                  </a:lnTo>
                  <a:lnTo>
                    <a:pt x="299965" y="171649"/>
                  </a:lnTo>
                  <a:lnTo>
                    <a:pt x="307114" y="171447"/>
                  </a:lnTo>
                  <a:lnTo>
                    <a:pt x="307357" y="176353"/>
                  </a:lnTo>
                  <a:lnTo>
                    <a:pt x="307391" y="177594"/>
                  </a:lnTo>
                  <a:lnTo>
                    <a:pt x="308194" y="177924"/>
                  </a:lnTo>
                  <a:lnTo>
                    <a:pt x="314271" y="178560"/>
                  </a:lnTo>
                  <a:lnTo>
                    <a:pt x="367298" y="178586"/>
                  </a:lnTo>
                  <a:lnTo>
                    <a:pt x="368785" y="177792"/>
                  </a:lnTo>
                  <a:lnTo>
                    <a:pt x="369777" y="176470"/>
                  </a:lnTo>
                  <a:lnTo>
                    <a:pt x="370438" y="174794"/>
                  </a:lnTo>
                  <a:lnTo>
                    <a:pt x="371673" y="173676"/>
                  </a:lnTo>
                  <a:lnTo>
                    <a:pt x="373290" y="172931"/>
                  </a:lnTo>
                  <a:lnTo>
                    <a:pt x="377206" y="172104"/>
                  </a:lnTo>
                  <a:lnTo>
                    <a:pt x="389462" y="171468"/>
                  </a:lnTo>
                  <a:lnTo>
                    <a:pt x="391505" y="170665"/>
                  </a:lnTo>
                  <a:lnTo>
                    <a:pt x="398175" y="166538"/>
                  </a:lnTo>
                  <a:lnTo>
                    <a:pt x="406119" y="164593"/>
                  </a:lnTo>
                  <a:lnTo>
                    <a:pt x="412940" y="159447"/>
                  </a:lnTo>
                  <a:lnTo>
                    <a:pt x="420479" y="157456"/>
                  </a:lnTo>
                  <a:lnTo>
                    <a:pt x="426455" y="152305"/>
                  </a:lnTo>
                  <a:lnTo>
                    <a:pt x="427843" y="151030"/>
                  </a:lnTo>
                  <a:lnTo>
                    <a:pt x="430578" y="150464"/>
                  </a:lnTo>
                  <a:lnTo>
                    <a:pt x="452065" y="150011"/>
                  </a:lnTo>
                  <a:lnTo>
                    <a:pt x="461250" y="150011"/>
                  </a:lnTo>
                  <a:lnTo>
                    <a:pt x="462400" y="149217"/>
                  </a:lnTo>
                  <a:lnTo>
                    <a:pt x="463167" y="147894"/>
                  </a:lnTo>
                  <a:lnTo>
                    <a:pt x="464396" y="143860"/>
                  </a:lnTo>
                  <a:lnTo>
                    <a:pt x="465292" y="143529"/>
                  </a:lnTo>
                  <a:lnTo>
                    <a:pt x="473514" y="142906"/>
                  </a:lnTo>
                  <a:lnTo>
                    <a:pt x="477914" y="142875"/>
                  </a:lnTo>
                  <a:lnTo>
                    <a:pt x="483697" y="137959"/>
                  </a:lnTo>
                  <a:lnTo>
                    <a:pt x="487782" y="134048"/>
                  </a:lnTo>
                  <a:lnTo>
                    <a:pt x="503918" y="117965"/>
                  </a:lnTo>
                  <a:lnTo>
                    <a:pt x="505939" y="116741"/>
                  </a:lnTo>
                  <a:lnTo>
                    <a:pt x="513427" y="114614"/>
                  </a:lnTo>
                  <a:lnTo>
                    <a:pt x="525359" y="114301"/>
                  </a:lnTo>
                  <a:lnTo>
                    <a:pt x="526587" y="113504"/>
                  </a:lnTo>
                  <a:lnTo>
                    <a:pt x="527405" y="112179"/>
                  </a:lnTo>
                  <a:lnTo>
                    <a:pt x="528720" y="108142"/>
                  </a:lnTo>
                  <a:lnTo>
                    <a:pt x="529621" y="107810"/>
                  </a:lnTo>
                  <a:lnTo>
                    <a:pt x="535169" y="107235"/>
                  </a:lnTo>
                  <a:lnTo>
                    <a:pt x="535510" y="108000"/>
                  </a:lnTo>
                  <a:lnTo>
                    <a:pt x="535889" y="110966"/>
                  </a:lnTo>
                  <a:lnTo>
                    <a:pt x="536784" y="112075"/>
                  </a:lnTo>
                  <a:lnTo>
                    <a:pt x="538175" y="112814"/>
                  </a:lnTo>
                  <a:lnTo>
                    <a:pt x="543251" y="114266"/>
                  </a:lnTo>
                  <a:lnTo>
                    <a:pt x="553284" y="114290"/>
                  </a:lnTo>
                  <a:lnTo>
                    <a:pt x="554736" y="113497"/>
                  </a:lnTo>
                  <a:lnTo>
                    <a:pt x="555703" y="112174"/>
                  </a:lnTo>
                  <a:lnTo>
                    <a:pt x="556348" y="110499"/>
                  </a:lnTo>
                  <a:lnTo>
                    <a:pt x="557574" y="109382"/>
                  </a:lnTo>
                  <a:lnTo>
                    <a:pt x="559184" y="108637"/>
                  </a:lnTo>
                  <a:lnTo>
                    <a:pt x="564460" y="107235"/>
                  </a:lnTo>
                  <a:lnTo>
                    <a:pt x="569637" y="102256"/>
                  </a:lnTo>
                  <a:lnTo>
                    <a:pt x="570915" y="101005"/>
                  </a:lnTo>
                  <a:lnTo>
                    <a:pt x="573602" y="100449"/>
                  </a:lnTo>
                  <a:lnTo>
                    <a:pt x="575430" y="100301"/>
                  </a:lnTo>
                  <a:lnTo>
                    <a:pt x="576649" y="99408"/>
                  </a:lnTo>
                  <a:lnTo>
                    <a:pt x="577462" y="98020"/>
                  </a:lnTo>
                  <a:lnTo>
                    <a:pt x="578004" y="96300"/>
                  </a:lnTo>
                  <a:lnTo>
                    <a:pt x="579159" y="95154"/>
                  </a:lnTo>
                  <a:lnTo>
                    <a:pt x="580724" y="94389"/>
                  </a:lnTo>
                  <a:lnTo>
                    <a:pt x="582561" y="93880"/>
                  </a:lnTo>
                  <a:lnTo>
                    <a:pt x="583787" y="92746"/>
                  </a:lnTo>
                  <a:lnTo>
                    <a:pt x="584603" y="91197"/>
                  </a:lnTo>
                  <a:lnTo>
                    <a:pt x="585913" y="86799"/>
                  </a:lnTo>
                  <a:lnTo>
                    <a:pt x="586815" y="86438"/>
                  </a:lnTo>
                  <a:lnTo>
                    <a:pt x="592363" y="85812"/>
                  </a:lnTo>
                  <a:lnTo>
                    <a:pt x="592704" y="84986"/>
                  </a:lnTo>
                  <a:lnTo>
                    <a:pt x="593296" y="79574"/>
                  </a:lnTo>
                  <a:lnTo>
                    <a:pt x="594120" y="79241"/>
                  </a:lnTo>
                  <a:lnTo>
                    <a:pt x="600238" y="78599"/>
                  </a:lnTo>
                  <a:lnTo>
                    <a:pt x="605389" y="73669"/>
                  </a:lnTo>
                  <a:lnTo>
                    <a:pt x="606664" y="72425"/>
                  </a:lnTo>
                  <a:lnTo>
                    <a:pt x="609349" y="71871"/>
                  </a:lnTo>
                  <a:lnTo>
                    <a:pt x="613750" y="71517"/>
                  </a:lnTo>
                  <a:lnTo>
                    <a:pt x="614111" y="72281"/>
                  </a:lnTo>
                  <a:lnTo>
                    <a:pt x="614738" y="77588"/>
                  </a:lnTo>
                  <a:lnTo>
                    <a:pt x="614825" y="78486"/>
                  </a:lnTo>
                  <a:lnTo>
                    <a:pt x="620987" y="78565"/>
                  </a:lnTo>
                  <a:lnTo>
                    <a:pt x="621319" y="77774"/>
                  </a:lnTo>
                  <a:lnTo>
                    <a:pt x="621895" y="72422"/>
                  </a:lnTo>
                  <a:lnTo>
                    <a:pt x="621980" y="71455"/>
                  </a:lnTo>
                  <a:lnTo>
                    <a:pt x="625777" y="71437"/>
                  </a:lnTo>
                  <a:lnTo>
                    <a:pt x="626895" y="70641"/>
                  </a:lnTo>
                  <a:lnTo>
                    <a:pt x="627641" y="69316"/>
                  </a:lnTo>
                  <a:lnTo>
                    <a:pt x="629045" y="64580"/>
                  </a:lnTo>
                  <a:lnTo>
                    <a:pt x="632900" y="64373"/>
                  </a:lnTo>
                  <a:lnTo>
                    <a:pt x="634028" y="63550"/>
                  </a:lnTo>
                  <a:lnTo>
                    <a:pt x="634779" y="62208"/>
                  </a:lnTo>
                  <a:lnTo>
                    <a:pt x="635280" y="60519"/>
                  </a:lnTo>
                  <a:lnTo>
                    <a:pt x="636408" y="59393"/>
                  </a:lnTo>
                  <a:lnTo>
                    <a:pt x="637953" y="58643"/>
                  </a:lnTo>
                  <a:lnTo>
                    <a:pt x="643110" y="57230"/>
                  </a:lnTo>
                  <a:lnTo>
                    <a:pt x="647130" y="57168"/>
                  </a:lnTo>
                  <a:lnTo>
                    <a:pt x="648280" y="56365"/>
                  </a:lnTo>
                  <a:lnTo>
                    <a:pt x="649046" y="55037"/>
                  </a:lnTo>
                  <a:lnTo>
                    <a:pt x="650276" y="50994"/>
                  </a:lnTo>
                  <a:lnTo>
                    <a:pt x="651172" y="50662"/>
                  </a:lnTo>
                  <a:lnTo>
                    <a:pt x="657703" y="50000"/>
                  </a:lnTo>
                  <a:lnTo>
                    <a:pt x="664819" y="42912"/>
                  </a:lnTo>
                  <a:lnTo>
                    <a:pt x="664870" y="42862"/>
                  </a:lnTo>
                  <a:lnTo>
                    <a:pt x="671732" y="42855"/>
                  </a:lnTo>
                  <a:lnTo>
                    <a:pt x="671968" y="37945"/>
                  </a:lnTo>
                  <a:lnTo>
                    <a:pt x="672019" y="36005"/>
                  </a:lnTo>
                  <a:lnTo>
                    <a:pt x="675819" y="35798"/>
                  </a:lnTo>
                  <a:lnTo>
                    <a:pt x="676939" y="34975"/>
                  </a:lnTo>
                  <a:lnTo>
                    <a:pt x="677684" y="33633"/>
                  </a:lnTo>
                  <a:lnTo>
                    <a:pt x="678881" y="29567"/>
                  </a:lnTo>
                  <a:lnTo>
                    <a:pt x="679774" y="29234"/>
                  </a:lnTo>
                  <a:lnTo>
                    <a:pt x="685305" y="28654"/>
                  </a:lnTo>
                  <a:lnTo>
                    <a:pt x="685645" y="27832"/>
                  </a:lnTo>
                  <a:lnTo>
                    <a:pt x="686023" y="24801"/>
                  </a:lnTo>
                  <a:lnTo>
                    <a:pt x="686919" y="23675"/>
                  </a:lnTo>
                  <a:lnTo>
                    <a:pt x="688310" y="22924"/>
                  </a:lnTo>
                  <a:lnTo>
                    <a:pt x="692454" y="21720"/>
                  </a:lnTo>
                  <a:lnTo>
                    <a:pt x="692795" y="20827"/>
                  </a:lnTo>
                  <a:lnTo>
                    <a:pt x="693384" y="15298"/>
                  </a:lnTo>
                  <a:lnTo>
                    <a:pt x="693466" y="14369"/>
                  </a:lnTo>
                  <a:lnTo>
                    <a:pt x="700329" y="7432"/>
                  </a:lnTo>
                  <a:lnTo>
                    <a:pt x="700622" y="7137"/>
                  </a:lnTo>
                  <a:lnTo>
                    <a:pt x="700624" y="7136"/>
                  </a:lnTo>
                  <a:lnTo>
                    <a:pt x="700624" y="0"/>
                  </a:lnTo>
                  <a:lnTo>
                    <a:pt x="700624" y="7133"/>
                  </a:lnTo>
                  <a:lnTo>
                    <a:pt x="700624" y="0"/>
                  </a:lnTo>
                  <a:lnTo>
                    <a:pt x="700624" y="713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Annotation1"/>
            <p:cNvSpPr/>
            <p:nvPr/>
          </p:nvSpPr>
          <p:spPr>
            <a:xfrm>
              <a:off x="7431691" y="4479131"/>
              <a:ext cx="714923" cy="85726"/>
            </a:xfrm>
            <a:custGeom>
              <a:avLst/>
              <a:gdLst/>
              <a:ahLst/>
              <a:cxnLst/>
              <a:rect l="0" t="0" r="0" b="0"/>
              <a:pathLst>
                <a:path w="714923" h="85726">
                  <a:moveTo>
                    <a:pt x="714922" y="85725"/>
                  </a:moveTo>
                  <a:lnTo>
                    <a:pt x="714922" y="72430"/>
                  </a:lnTo>
                  <a:lnTo>
                    <a:pt x="714127" y="72099"/>
                  </a:lnTo>
                  <a:lnTo>
                    <a:pt x="707641" y="71495"/>
                  </a:lnTo>
                  <a:lnTo>
                    <a:pt x="690992" y="71439"/>
                  </a:lnTo>
                  <a:lnTo>
                    <a:pt x="689437" y="72233"/>
                  </a:lnTo>
                  <a:lnTo>
                    <a:pt x="688399" y="73555"/>
                  </a:lnTo>
                  <a:lnTo>
                    <a:pt x="687708" y="75230"/>
                  </a:lnTo>
                  <a:lnTo>
                    <a:pt x="686452" y="76348"/>
                  </a:lnTo>
                  <a:lnTo>
                    <a:pt x="684821" y="77092"/>
                  </a:lnTo>
                  <a:lnTo>
                    <a:pt x="680890" y="77919"/>
                  </a:lnTo>
                  <a:lnTo>
                    <a:pt x="658673" y="78555"/>
                  </a:lnTo>
                  <a:lnTo>
                    <a:pt x="655180" y="79357"/>
                  </a:lnTo>
                  <a:lnTo>
                    <a:pt x="652057" y="80686"/>
                  </a:lnTo>
                  <a:lnTo>
                    <a:pt x="649182" y="82366"/>
                  </a:lnTo>
                  <a:lnTo>
                    <a:pt x="643867" y="84232"/>
                  </a:lnTo>
                  <a:lnTo>
                    <a:pt x="633983" y="85430"/>
                  </a:lnTo>
                  <a:lnTo>
                    <a:pt x="612451" y="85717"/>
                  </a:lnTo>
                  <a:lnTo>
                    <a:pt x="610067" y="84926"/>
                  </a:lnTo>
                  <a:lnTo>
                    <a:pt x="607684" y="83605"/>
                  </a:lnTo>
                  <a:lnTo>
                    <a:pt x="605301" y="81930"/>
                  </a:lnTo>
                  <a:lnTo>
                    <a:pt x="600533" y="80070"/>
                  </a:lnTo>
                  <a:lnTo>
                    <a:pt x="593803" y="78668"/>
                  </a:lnTo>
                  <a:lnTo>
                    <a:pt x="587266" y="78589"/>
                  </a:lnTo>
                  <a:lnTo>
                    <a:pt x="586923" y="77792"/>
                  </a:lnTo>
                  <a:lnTo>
                    <a:pt x="586693" y="76468"/>
                  </a:lnTo>
                  <a:lnTo>
                    <a:pt x="586327" y="72431"/>
                  </a:lnTo>
                  <a:lnTo>
                    <a:pt x="585502" y="72100"/>
                  </a:lnTo>
                  <a:lnTo>
                    <a:pt x="579174" y="71445"/>
                  </a:lnTo>
                  <a:lnTo>
                    <a:pt x="494317" y="71437"/>
                  </a:lnTo>
                  <a:lnTo>
                    <a:pt x="491632" y="69321"/>
                  </a:lnTo>
                  <a:lnTo>
                    <a:pt x="487230" y="65287"/>
                  </a:lnTo>
                  <a:lnTo>
                    <a:pt x="484510" y="64735"/>
                  </a:lnTo>
                  <a:lnTo>
                    <a:pt x="480086" y="64381"/>
                  </a:lnTo>
                  <a:lnTo>
                    <a:pt x="477363" y="62216"/>
                  </a:lnTo>
                  <a:lnTo>
                    <a:pt x="472937" y="58151"/>
                  </a:lnTo>
                  <a:lnTo>
                    <a:pt x="470213" y="57595"/>
                  </a:lnTo>
                  <a:lnTo>
                    <a:pt x="448868" y="57151"/>
                  </a:lnTo>
                  <a:lnTo>
                    <a:pt x="430338" y="57150"/>
                  </a:lnTo>
                  <a:lnTo>
                    <a:pt x="427450" y="59266"/>
                  </a:lnTo>
                  <a:lnTo>
                    <a:pt x="422919" y="63301"/>
                  </a:lnTo>
                  <a:lnTo>
                    <a:pt x="420180" y="63853"/>
                  </a:lnTo>
                  <a:lnTo>
                    <a:pt x="398239" y="64294"/>
                  </a:lnTo>
                  <a:lnTo>
                    <a:pt x="396561" y="64294"/>
                  </a:lnTo>
                  <a:lnTo>
                    <a:pt x="395444" y="63500"/>
                  </a:lnTo>
                  <a:lnTo>
                    <a:pt x="394696" y="62177"/>
                  </a:lnTo>
                  <a:lnTo>
                    <a:pt x="393294" y="57444"/>
                  </a:lnTo>
                  <a:lnTo>
                    <a:pt x="386146" y="57152"/>
                  </a:lnTo>
                  <a:lnTo>
                    <a:pt x="386095" y="55034"/>
                  </a:lnTo>
                  <a:lnTo>
                    <a:pt x="386083" y="53358"/>
                  </a:lnTo>
                  <a:lnTo>
                    <a:pt x="385281" y="52241"/>
                  </a:lnTo>
                  <a:lnTo>
                    <a:pt x="383951" y="51496"/>
                  </a:lnTo>
                  <a:lnTo>
                    <a:pt x="379204" y="50094"/>
                  </a:lnTo>
                  <a:lnTo>
                    <a:pt x="357486" y="50006"/>
                  </a:lnTo>
                  <a:lnTo>
                    <a:pt x="353673" y="50006"/>
                  </a:lnTo>
                  <a:lnTo>
                    <a:pt x="352552" y="50799"/>
                  </a:lnTo>
                  <a:lnTo>
                    <a:pt x="351805" y="52123"/>
                  </a:lnTo>
                  <a:lnTo>
                    <a:pt x="350398" y="56856"/>
                  </a:lnTo>
                  <a:lnTo>
                    <a:pt x="344163" y="57124"/>
                  </a:lnTo>
                  <a:lnTo>
                    <a:pt x="343830" y="57926"/>
                  </a:lnTo>
                  <a:lnTo>
                    <a:pt x="343607" y="59255"/>
                  </a:lnTo>
                  <a:lnTo>
                    <a:pt x="343251" y="63298"/>
                  </a:lnTo>
                  <a:lnTo>
                    <a:pt x="342426" y="63630"/>
                  </a:lnTo>
                  <a:lnTo>
                    <a:pt x="336021" y="64293"/>
                  </a:lnTo>
                  <a:lnTo>
                    <a:pt x="325069" y="64294"/>
                  </a:lnTo>
                  <a:lnTo>
                    <a:pt x="323951" y="63500"/>
                  </a:lnTo>
                  <a:lnTo>
                    <a:pt x="323205" y="62177"/>
                  </a:lnTo>
                  <a:lnTo>
                    <a:pt x="321752" y="57280"/>
                  </a:lnTo>
                  <a:lnTo>
                    <a:pt x="321740" y="57237"/>
                  </a:lnTo>
                  <a:lnTo>
                    <a:pt x="310858" y="57151"/>
                  </a:lnTo>
                  <a:lnTo>
                    <a:pt x="309710" y="56357"/>
                  </a:lnTo>
                  <a:lnTo>
                    <a:pt x="308946" y="55034"/>
                  </a:lnTo>
                  <a:lnTo>
                    <a:pt x="307718" y="50999"/>
                  </a:lnTo>
                  <a:lnTo>
                    <a:pt x="306822" y="50668"/>
                  </a:lnTo>
                  <a:lnTo>
                    <a:pt x="300570" y="50032"/>
                  </a:lnTo>
                  <a:lnTo>
                    <a:pt x="300401" y="47901"/>
                  </a:lnTo>
                  <a:lnTo>
                    <a:pt x="300356" y="46221"/>
                  </a:lnTo>
                  <a:lnTo>
                    <a:pt x="299532" y="45102"/>
                  </a:lnTo>
                  <a:lnTo>
                    <a:pt x="298189" y="44356"/>
                  </a:lnTo>
                  <a:lnTo>
                    <a:pt x="293206" y="42888"/>
                  </a:lnTo>
                  <a:lnTo>
                    <a:pt x="278819" y="42863"/>
                  </a:lnTo>
                  <a:lnTo>
                    <a:pt x="278819" y="46654"/>
                  </a:lnTo>
                  <a:lnTo>
                    <a:pt x="278025" y="47772"/>
                  </a:lnTo>
                  <a:lnTo>
                    <a:pt x="276700" y="48517"/>
                  </a:lnTo>
                  <a:lnTo>
                    <a:pt x="271757" y="49981"/>
                  </a:lnTo>
                  <a:lnTo>
                    <a:pt x="269590" y="47878"/>
                  </a:lnTo>
                  <a:lnTo>
                    <a:pt x="264580" y="42920"/>
                  </a:lnTo>
                  <a:lnTo>
                    <a:pt x="264547" y="42888"/>
                  </a:lnTo>
                  <a:lnTo>
                    <a:pt x="244075" y="42863"/>
                  </a:lnTo>
                  <a:lnTo>
                    <a:pt x="243741" y="43656"/>
                  </a:lnTo>
                  <a:lnTo>
                    <a:pt x="243518" y="44979"/>
                  </a:lnTo>
                  <a:lnTo>
                    <a:pt x="243369" y="46654"/>
                  </a:lnTo>
                  <a:lnTo>
                    <a:pt x="242477" y="47772"/>
                  </a:lnTo>
                  <a:lnTo>
                    <a:pt x="241087" y="48517"/>
                  </a:lnTo>
                  <a:lnTo>
                    <a:pt x="236225" y="49919"/>
                  </a:lnTo>
                  <a:lnTo>
                    <a:pt x="232217" y="49981"/>
                  </a:lnTo>
                  <a:lnTo>
                    <a:pt x="231070" y="50783"/>
                  </a:lnTo>
                  <a:lnTo>
                    <a:pt x="230305" y="52111"/>
                  </a:lnTo>
                  <a:lnTo>
                    <a:pt x="229077" y="56155"/>
                  </a:lnTo>
                  <a:lnTo>
                    <a:pt x="228182" y="56486"/>
                  </a:lnTo>
                  <a:lnTo>
                    <a:pt x="219961" y="57111"/>
                  </a:lnTo>
                  <a:lnTo>
                    <a:pt x="189260" y="57150"/>
                  </a:lnTo>
                  <a:lnTo>
                    <a:pt x="187339" y="57943"/>
                  </a:lnTo>
                  <a:lnTo>
                    <a:pt x="185263" y="59266"/>
                  </a:lnTo>
                  <a:lnTo>
                    <a:pt x="178844" y="64206"/>
                  </a:lnTo>
                  <a:lnTo>
                    <a:pt x="157290" y="64294"/>
                  </a:lnTo>
                  <a:lnTo>
                    <a:pt x="143985" y="64294"/>
                  </a:lnTo>
                  <a:lnTo>
                    <a:pt x="143651" y="65087"/>
                  </a:lnTo>
                  <a:lnTo>
                    <a:pt x="143429" y="66410"/>
                  </a:lnTo>
                  <a:lnTo>
                    <a:pt x="143281" y="68086"/>
                  </a:lnTo>
                  <a:lnTo>
                    <a:pt x="142388" y="69203"/>
                  </a:lnTo>
                  <a:lnTo>
                    <a:pt x="140997" y="69948"/>
                  </a:lnTo>
                  <a:lnTo>
                    <a:pt x="136855" y="71143"/>
                  </a:lnTo>
                  <a:lnTo>
                    <a:pt x="114777" y="71437"/>
                  </a:lnTo>
                  <a:lnTo>
                    <a:pt x="85816" y="71437"/>
                  </a:lnTo>
                  <a:lnTo>
                    <a:pt x="78936" y="64588"/>
                  </a:lnTo>
                  <a:lnTo>
                    <a:pt x="71581" y="64296"/>
                  </a:lnTo>
                  <a:lnTo>
                    <a:pt x="69414" y="62178"/>
                  </a:lnTo>
                  <a:lnTo>
                    <a:pt x="64639" y="57444"/>
                  </a:lnTo>
                  <a:lnTo>
                    <a:pt x="60635" y="57237"/>
                  </a:lnTo>
                  <a:lnTo>
                    <a:pt x="59487" y="56414"/>
                  </a:lnTo>
                  <a:lnTo>
                    <a:pt x="58723" y="55072"/>
                  </a:lnTo>
                  <a:lnTo>
                    <a:pt x="57495" y="51007"/>
                  </a:lnTo>
                  <a:lnTo>
                    <a:pt x="56600" y="50674"/>
                  </a:lnTo>
                  <a:lnTo>
                    <a:pt x="51064" y="50094"/>
                  </a:lnTo>
                  <a:lnTo>
                    <a:pt x="48379" y="47929"/>
                  </a:lnTo>
                  <a:lnTo>
                    <a:pt x="43977" y="43863"/>
                  </a:lnTo>
                  <a:lnTo>
                    <a:pt x="41258" y="43307"/>
                  </a:lnTo>
                  <a:lnTo>
                    <a:pt x="39420" y="43159"/>
                  </a:lnTo>
                  <a:lnTo>
                    <a:pt x="38195" y="42267"/>
                  </a:lnTo>
                  <a:lnTo>
                    <a:pt x="37379" y="40878"/>
                  </a:lnTo>
                  <a:lnTo>
                    <a:pt x="36069" y="36738"/>
                  </a:lnTo>
                  <a:lnTo>
                    <a:pt x="35166" y="36398"/>
                  </a:lnTo>
                  <a:lnTo>
                    <a:pt x="32046" y="36021"/>
                  </a:lnTo>
                  <a:lnTo>
                    <a:pt x="30896" y="35126"/>
                  </a:lnTo>
                  <a:lnTo>
                    <a:pt x="30129" y="33736"/>
                  </a:lnTo>
                  <a:lnTo>
                    <a:pt x="29618" y="32016"/>
                  </a:lnTo>
                  <a:lnTo>
                    <a:pt x="28483" y="30869"/>
                  </a:lnTo>
                  <a:lnTo>
                    <a:pt x="26932" y="30105"/>
                  </a:lnTo>
                  <a:lnTo>
                    <a:pt x="22530" y="28877"/>
                  </a:lnTo>
                  <a:lnTo>
                    <a:pt x="22170" y="27983"/>
                  </a:lnTo>
                  <a:lnTo>
                    <a:pt x="21929" y="26592"/>
                  </a:lnTo>
                  <a:lnTo>
                    <a:pt x="21768" y="24872"/>
                  </a:lnTo>
                  <a:lnTo>
                    <a:pt x="20867" y="23725"/>
                  </a:lnTo>
                  <a:lnTo>
                    <a:pt x="19471" y="22961"/>
                  </a:lnTo>
                  <a:lnTo>
                    <a:pt x="15320" y="21734"/>
                  </a:lnTo>
                  <a:lnTo>
                    <a:pt x="14980" y="20839"/>
                  </a:lnTo>
                  <a:lnTo>
                    <a:pt x="14751" y="19449"/>
                  </a:lnTo>
                  <a:lnTo>
                    <a:pt x="14601" y="17729"/>
                  </a:lnTo>
                  <a:lnTo>
                    <a:pt x="13705" y="16581"/>
                  </a:lnTo>
                  <a:lnTo>
                    <a:pt x="12314" y="15817"/>
                  </a:lnTo>
                  <a:lnTo>
                    <a:pt x="10593" y="15307"/>
                  </a:lnTo>
                  <a:lnTo>
                    <a:pt x="9445" y="14173"/>
                  </a:lnTo>
                  <a:lnTo>
                    <a:pt x="8680" y="12624"/>
                  </a:lnTo>
                  <a:lnTo>
                    <a:pt x="7239" y="7465"/>
                  </a:lnTo>
                  <a:lnTo>
                    <a:pt x="3380" y="7239"/>
                  </a:lnTo>
                  <a:lnTo>
                    <a:pt x="2254" y="6413"/>
                  </a:lnTo>
                  <a:lnTo>
                    <a:pt x="1503" y="5070"/>
                  </a:lnTo>
                  <a:lnTo>
                    <a:pt x="38" y="132"/>
                  </a:lnTo>
                  <a:lnTo>
                    <a:pt x="3" y="12"/>
                  </a:lnTo>
                  <a:lnTo>
                    <a:pt x="1" y="8"/>
                  </a:lnTo>
                  <a:lnTo>
                    <a:pt x="1" y="5"/>
                  </a:lnTo>
                  <a:lnTo>
                    <a:pt x="0" y="4"/>
                  </a:lnTo>
                  <a:lnTo>
                    <a:pt x="0" y="3"/>
                  </a:lnTo>
                  <a:lnTo>
                    <a:pt x="0" y="0"/>
                  </a:lnTo>
                  <a:lnTo>
                    <a:pt x="4119" y="0"/>
                  </a:lnTo>
                  <a:lnTo>
                    <a:pt x="699" y="0"/>
                  </a:lnTo>
                  <a:lnTo>
                    <a:pt x="465" y="794"/>
                  </a:lnTo>
                  <a:lnTo>
                    <a:pt x="310" y="2116"/>
                  </a:lnTo>
                  <a:lnTo>
                    <a:pt x="207" y="3792"/>
                  </a:lnTo>
                  <a:lnTo>
                    <a:pt x="932" y="4910"/>
                  </a:lnTo>
                  <a:lnTo>
                    <a:pt x="2210" y="5655"/>
                  </a:lnTo>
                  <a:lnTo>
                    <a:pt x="6174" y="6850"/>
                  </a:lnTo>
                  <a:lnTo>
                    <a:pt x="6498" y="7741"/>
                  </a:lnTo>
                  <a:lnTo>
                    <a:pt x="6715" y="9130"/>
                  </a:lnTo>
                  <a:lnTo>
                    <a:pt x="6860" y="10849"/>
                  </a:lnTo>
                  <a:lnTo>
                    <a:pt x="7750" y="11996"/>
                  </a:lnTo>
                  <a:lnTo>
                    <a:pt x="9139" y="12760"/>
                  </a:lnTo>
                  <a:lnTo>
                    <a:pt x="10859" y="13269"/>
                  </a:lnTo>
                  <a:lnTo>
                    <a:pt x="12004" y="14402"/>
                  </a:lnTo>
                  <a:lnTo>
                    <a:pt x="12769" y="15952"/>
                  </a:lnTo>
                  <a:lnTo>
                    <a:pt x="13996" y="20349"/>
                  </a:lnTo>
                  <a:lnTo>
                    <a:pt x="14891" y="21504"/>
                  </a:lnTo>
                  <a:lnTo>
                    <a:pt x="16283" y="23067"/>
                  </a:lnTo>
                  <a:lnTo>
                    <a:pt x="20427" y="27487"/>
                  </a:lnTo>
                  <a:lnTo>
                    <a:pt x="24940" y="32045"/>
                  </a:lnTo>
                  <a:lnTo>
                    <a:pt x="26953" y="33270"/>
                  </a:lnTo>
                  <a:lnTo>
                    <a:pt x="31309" y="34630"/>
                  </a:lnTo>
                  <a:lnTo>
                    <a:pt x="32787" y="35787"/>
                  </a:lnTo>
                  <a:lnTo>
                    <a:pt x="33773" y="37351"/>
                  </a:lnTo>
                  <a:lnTo>
                    <a:pt x="35356" y="41774"/>
                  </a:lnTo>
                  <a:lnTo>
                    <a:pt x="36281" y="42931"/>
                  </a:lnTo>
                  <a:lnTo>
                    <a:pt x="37691" y="44495"/>
                  </a:lnTo>
                  <a:lnTo>
                    <a:pt x="41376" y="48351"/>
                  </a:lnTo>
                  <a:lnTo>
                    <a:pt x="48745" y="55834"/>
                  </a:lnTo>
                  <a:lnTo>
                    <a:pt x="49972" y="56272"/>
                  </a:lnTo>
                  <a:lnTo>
                    <a:pt x="53454" y="56760"/>
                  </a:lnTo>
                  <a:lnTo>
                    <a:pt x="55495" y="57684"/>
                  </a:lnTo>
                  <a:lnTo>
                    <a:pt x="57650" y="59093"/>
                  </a:lnTo>
                  <a:lnTo>
                    <a:pt x="63021" y="63266"/>
                  </a:lnTo>
                  <a:lnTo>
                    <a:pt x="65873" y="63837"/>
                  </a:lnTo>
                  <a:lnTo>
                    <a:pt x="70382" y="64203"/>
                  </a:lnTo>
                  <a:lnTo>
                    <a:pt x="70752" y="65027"/>
                  </a:lnTo>
                  <a:lnTo>
                    <a:pt x="70999" y="66370"/>
                  </a:lnTo>
                  <a:lnTo>
                    <a:pt x="71163" y="68059"/>
                  </a:lnTo>
                  <a:lnTo>
                    <a:pt x="72067" y="69185"/>
                  </a:lnTo>
                  <a:lnTo>
                    <a:pt x="73464" y="69936"/>
                  </a:lnTo>
                  <a:lnTo>
                    <a:pt x="78338" y="71350"/>
                  </a:lnTo>
                  <a:lnTo>
                    <a:pt x="80625" y="73515"/>
                  </a:lnTo>
                  <a:lnTo>
                    <a:pt x="85790" y="785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Annotation2"/>
            <p:cNvSpPr/>
            <p:nvPr/>
          </p:nvSpPr>
          <p:spPr>
            <a:xfrm>
              <a:off x="7431691" y="4472017"/>
              <a:ext cx="78642" cy="114272"/>
            </a:xfrm>
            <a:custGeom>
              <a:avLst/>
              <a:gdLst/>
              <a:ahLst/>
              <a:cxnLst/>
              <a:rect l="0" t="0" r="0" b="0"/>
              <a:pathLst>
                <a:path w="78642" h="114272">
                  <a:moveTo>
                    <a:pt x="0" y="28546"/>
                  </a:moveTo>
                  <a:lnTo>
                    <a:pt x="0" y="21489"/>
                  </a:lnTo>
                  <a:lnTo>
                    <a:pt x="0" y="38463"/>
                  </a:lnTo>
                  <a:lnTo>
                    <a:pt x="793" y="40713"/>
                  </a:lnTo>
                  <a:lnTo>
                    <a:pt x="2118" y="43007"/>
                  </a:lnTo>
                  <a:lnTo>
                    <a:pt x="6155" y="48600"/>
                  </a:lnTo>
                  <a:lnTo>
                    <a:pt x="7281" y="49853"/>
                  </a:lnTo>
                  <a:lnTo>
                    <a:pt x="10649" y="53361"/>
                  </a:lnTo>
                  <a:lnTo>
                    <a:pt x="17012" y="59799"/>
                  </a:lnTo>
                  <a:lnTo>
                    <a:pt x="18490" y="62081"/>
                  </a:lnTo>
                  <a:lnTo>
                    <a:pt x="19475" y="64396"/>
                  </a:lnTo>
                  <a:lnTo>
                    <a:pt x="20133" y="66733"/>
                  </a:lnTo>
                  <a:lnTo>
                    <a:pt x="21365" y="69085"/>
                  </a:lnTo>
                  <a:lnTo>
                    <a:pt x="22981" y="71447"/>
                  </a:lnTo>
                  <a:lnTo>
                    <a:pt x="24853" y="73815"/>
                  </a:lnTo>
                  <a:lnTo>
                    <a:pt x="26101" y="76188"/>
                  </a:lnTo>
                  <a:lnTo>
                    <a:pt x="26932" y="78563"/>
                  </a:lnTo>
                  <a:lnTo>
                    <a:pt x="27487" y="80941"/>
                  </a:lnTo>
                  <a:lnTo>
                    <a:pt x="28651" y="83320"/>
                  </a:lnTo>
                  <a:lnTo>
                    <a:pt x="30221" y="85699"/>
                  </a:lnTo>
                  <a:lnTo>
                    <a:pt x="34655" y="91429"/>
                  </a:lnTo>
                  <a:lnTo>
                    <a:pt x="35813" y="92693"/>
                  </a:lnTo>
                  <a:lnTo>
                    <a:pt x="39217" y="96213"/>
                  </a:lnTo>
                  <a:lnTo>
                    <a:pt x="49993" y="107075"/>
                  </a:lnTo>
                  <a:lnTo>
                    <a:pt x="50010" y="107092"/>
                  </a:lnTo>
                  <a:lnTo>
                    <a:pt x="56196" y="107124"/>
                  </a:lnTo>
                  <a:lnTo>
                    <a:pt x="55733" y="106331"/>
                  </a:lnTo>
                  <a:lnTo>
                    <a:pt x="54632" y="105009"/>
                  </a:lnTo>
                  <a:lnTo>
                    <a:pt x="50949" y="100976"/>
                  </a:lnTo>
                  <a:lnTo>
                    <a:pt x="50446" y="98308"/>
                  </a:lnTo>
                  <a:lnTo>
                    <a:pt x="50312" y="96485"/>
                  </a:lnTo>
                  <a:lnTo>
                    <a:pt x="50223" y="94476"/>
                  </a:lnTo>
                  <a:lnTo>
                    <a:pt x="50123" y="90127"/>
                  </a:lnTo>
                  <a:lnTo>
                    <a:pt x="49303" y="87856"/>
                  </a:lnTo>
                  <a:lnTo>
                    <a:pt x="47961" y="85548"/>
                  </a:lnTo>
                  <a:lnTo>
                    <a:pt x="46272" y="83216"/>
                  </a:lnTo>
                  <a:lnTo>
                    <a:pt x="44352" y="80868"/>
                  </a:lnTo>
                  <a:lnTo>
                    <a:pt x="42277" y="78508"/>
                  </a:lnTo>
                  <a:lnTo>
                    <a:pt x="40100" y="76141"/>
                  </a:lnTo>
                  <a:lnTo>
                    <a:pt x="38648" y="73770"/>
                  </a:lnTo>
                  <a:lnTo>
                    <a:pt x="37681" y="71395"/>
                  </a:lnTo>
                  <a:lnTo>
                    <a:pt x="37036" y="69018"/>
                  </a:lnTo>
                  <a:lnTo>
                    <a:pt x="36606" y="65846"/>
                  </a:lnTo>
                  <a:lnTo>
                    <a:pt x="36319" y="62144"/>
                  </a:lnTo>
                  <a:lnTo>
                    <a:pt x="36128" y="58088"/>
                  </a:lnTo>
                  <a:lnTo>
                    <a:pt x="35206" y="54591"/>
                  </a:lnTo>
                  <a:lnTo>
                    <a:pt x="33796" y="51465"/>
                  </a:lnTo>
                  <a:lnTo>
                    <a:pt x="32063" y="48588"/>
                  </a:lnTo>
                  <a:lnTo>
                    <a:pt x="30907" y="45082"/>
                  </a:lnTo>
                  <a:lnTo>
                    <a:pt x="30136" y="41157"/>
                  </a:lnTo>
                  <a:lnTo>
                    <a:pt x="29623" y="36953"/>
                  </a:lnTo>
                  <a:lnTo>
                    <a:pt x="28486" y="33357"/>
                  </a:lnTo>
                  <a:lnTo>
                    <a:pt x="26935" y="30166"/>
                  </a:lnTo>
                  <a:lnTo>
                    <a:pt x="25105" y="27244"/>
                  </a:lnTo>
                  <a:lnTo>
                    <a:pt x="23091" y="24503"/>
                  </a:lnTo>
                  <a:lnTo>
                    <a:pt x="20955" y="21882"/>
                  </a:lnTo>
                  <a:lnTo>
                    <a:pt x="18736" y="19341"/>
                  </a:lnTo>
                  <a:lnTo>
                    <a:pt x="17257" y="16853"/>
                  </a:lnTo>
                  <a:lnTo>
                    <a:pt x="16270" y="14400"/>
                  </a:lnTo>
                  <a:lnTo>
                    <a:pt x="14687" y="8554"/>
                  </a:lnTo>
                  <a:lnTo>
                    <a:pt x="12353" y="5637"/>
                  </a:lnTo>
                  <a:lnTo>
                    <a:pt x="7176" y="0"/>
                  </a:lnTo>
                  <a:lnTo>
                    <a:pt x="7150" y="9916"/>
                  </a:lnTo>
                  <a:lnTo>
                    <a:pt x="7945" y="12157"/>
                  </a:lnTo>
                  <a:lnTo>
                    <a:pt x="9268" y="14444"/>
                  </a:lnTo>
                  <a:lnTo>
                    <a:pt x="10945" y="16764"/>
                  </a:lnTo>
                  <a:lnTo>
                    <a:pt x="12062" y="19103"/>
                  </a:lnTo>
                  <a:lnTo>
                    <a:pt x="12807" y="21457"/>
                  </a:lnTo>
                  <a:lnTo>
                    <a:pt x="13305" y="23820"/>
                  </a:lnTo>
                  <a:lnTo>
                    <a:pt x="14430" y="26189"/>
                  </a:lnTo>
                  <a:lnTo>
                    <a:pt x="15974" y="28561"/>
                  </a:lnTo>
                  <a:lnTo>
                    <a:pt x="17798" y="30937"/>
                  </a:lnTo>
                  <a:lnTo>
                    <a:pt x="19809" y="34109"/>
                  </a:lnTo>
                  <a:lnTo>
                    <a:pt x="21943" y="37811"/>
                  </a:lnTo>
                  <a:lnTo>
                    <a:pt x="24161" y="41866"/>
                  </a:lnTo>
                  <a:lnTo>
                    <a:pt x="26434" y="45363"/>
                  </a:lnTo>
                  <a:lnTo>
                    <a:pt x="28744" y="48489"/>
                  </a:lnTo>
                  <a:lnTo>
                    <a:pt x="31077" y="51366"/>
                  </a:lnTo>
                  <a:lnTo>
                    <a:pt x="32633" y="54078"/>
                  </a:lnTo>
                  <a:lnTo>
                    <a:pt x="33671" y="56680"/>
                  </a:lnTo>
                  <a:lnTo>
                    <a:pt x="34362" y="59208"/>
                  </a:lnTo>
                  <a:lnTo>
                    <a:pt x="36412" y="62481"/>
                  </a:lnTo>
                  <a:lnTo>
                    <a:pt x="39367" y="66250"/>
                  </a:lnTo>
                  <a:lnTo>
                    <a:pt x="42926" y="70351"/>
                  </a:lnTo>
                  <a:lnTo>
                    <a:pt x="46093" y="73878"/>
                  </a:lnTo>
                  <a:lnTo>
                    <a:pt x="51730" y="79914"/>
                  </a:lnTo>
                  <a:lnTo>
                    <a:pt x="72819" y="101282"/>
                  </a:lnTo>
                  <a:lnTo>
                    <a:pt x="74759" y="104024"/>
                  </a:lnTo>
                  <a:lnTo>
                    <a:pt x="76054" y="106646"/>
                  </a:lnTo>
                  <a:lnTo>
                    <a:pt x="78641" y="11427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Annotation3"/>
            <p:cNvSpPr/>
            <p:nvPr/>
          </p:nvSpPr>
          <p:spPr>
            <a:xfrm>
              <a:off x="7538927" y="4564856"/>
              <a:ext cx="543343" cy="21432"/>
            </a:xfrm>
            <a:custGeom>
              <a:avLst/>
              <a:gdLst/>
              <a:ahLst/>
              <a:cxnLst/>
              <a:rect l="0" t="0" r="0" b="0"/>
              <a:pathLst>
                <a:path w="543343" h="21432">
                  <a:moveTo>
                    <a:pt x="0" y="7144"/>
                  </a:moveTo>
                  <a:lnTo>
                    <a:pt x="0" y="0"/>
                  </a:lnTo>
                  <a:lnTo>
                    <a:pt x="0" y="6151"/>
                  </a:lnTo>
                  <a:lnTo>
                    <a:pt x="795" y="6482"/>
                  </a:lnTo>
                  <a:lnTo>
                    <a:pt x="7281" y="7086"/>
                  </a:lnTo>
                  <a:lnTo>
                    <a:pt x="13979" y="7142"/>
                  </a:lnTo>
                  <a:lnTo>
                    <a:pt x="14880" y="7936"/>
                  </a:lnTo>
                  <a:lnTo>
                    <a:pt x="20426" y="13294"/>
                  </a:lnTo>
                  <a:lnTo>
                    <a:pt x="23112" y="13846"/>
                  </a:lnTo>
                  <a:lnTo>
                    <a:pt x="39219" y="14285"/>
                  </a:lnTo>
                  <a:lnTo>
                    <a:pt x="109927" y="14287"/>
                  </a:lnTo>
                  <a:lnTo>
                    <a:pt x="111414" y="15081"/>
                  </a:lnTo>
                  <a:lnTo>
                    <a:pt x="112405" y="16404"/>
                  </a:lnTo>
                  <a:lnTo>
                    <a:pt x="113066" y="18080"/>
                  </a:lnTo>
                  <a:lnTo>
                    <a:pt x="114301" y="19197"/>
                  </a:lnTo>
                  <a:lnTo>
                    <a:pt x="115919" y="19942"/>
                  </a:lnTo>
                  <a:lnTo>
                    <a:pt x="117792" y="20438"/>
                  </a:lnTo>
                  <a:lnTo>
                    <a:pt x="121991" y="20990"/>
                  </a:lnTo>
                  <a:lnTo>
                    <a:pt x="137461" y="21428"/>
                  </a:lnTo>
                  <a:lnTo>
                    <a:pt x="148817" y="21431"/>
                  </a:lnTo>
                  <a:lnTo>
                    <a:pt x="150051" y="20637"/>
                  </a:lnTo>
                  <a:lnTo>
                    <a:pt x="151666" y="19314"/>
                  </a:lnTo>
                  <a:lnTo>
                    <a:pt x="153540" y="17639"/>
                  </a:lnTo>
                  <a:lnTo>
                    <a:pt x="155582" y="17315"/>
                  </a:lnTo>
                  <a:lnTo>
                    <a:pt x="157737" y="17893"/>
                  </a:lnTo>
                  <a:lnTo>
                    <a:pt x="159969" y="19073"/>
                  </a:lnTo>
                  <a:lnTo>
                    <a:pt x="162251" y="19065"/>
                  </a:lnTo>
                  <a:lnTo>
                    <a:pt x="164567" y="18266"/>
                  </a:lnTo>
                  <a:lnTo>
                    <a:pt x="166905" y="16940"/>
                  </a:lnTo>
                  <a:lnTo>
                    <a:pt x="169259" y="16850"/>
                  </a:lnTo>
                  <a:lnTo>
                    <a:pt x="171621" y="17583"/>
                  </a:lnTo>
                  <a:lnTo>
                    <a:pt x="178315" y="21206"/>
                  </a:lnTo>
                  <a:lnTo>
                    <a:pt x="194666" y="21430"/>
                  </a:lnTo>
                  <a:lnTo>
                    <a:pt x="459962" y="21431"/>
                  </a:lnTo>
                  <a:lnTo>
                    <a:pt x="462337" y="20638"/>
                  </a:lnTo>
                  <a:lnTo>
                    <a:pt x="464712" y="19315"/>
                  </a:lnTo>
                  <a:lnTo>
                    <a:pt x="467092" y="17639"/>
                  </a:lnTo>
                  <a:lnTo>
                    <a:pt x="470266" y="16522"/>
                  </a:lnTo>
                  <a:lnTo>
                    <a:pt x="473971" y="15777"/>
                  </a:lnTo>
                  <a:lnTo>
                    <a:pt x="478030" y="15280"/>
                  </a:lnTo>
                  <a:lnTo>
                    <a:pt x="486776" y="14729"/>
                  </a:lnTo>
                  <a:lnTo>
                    <a:pt x="501542" y="14375"/>
                  </a:lnTo>
                  <a:lnTo>
                    <a:pt x="513392" y="14313"/>
                  </a:lnTo>
                  <a:lnTo>
                    <a:pt x="517021" y="13511"/>
                  </a:lnTo>
                  <a:lnTo>
                    <a:pt x="520235" y="12182"/>
                  </a:lnTo>
                  <a:lnTo>
                    <a:pt x="523171" y="10503"/>
                  </a:lnTo>
                  <a:lnTo>
                    <a:pt x="525923" y="9383"/>
                  </a:lnTo>
                  <a:lnTo>
                    <a:pt x="528551" y="8637"/>
                  </a:lnTo>
                  <a:lnTo>
                    <a:pt x="531099" y="8139"/>
                  </a:lnTo>
                  <a:lnTo>
                    <a:pt x="536047" y="7586"/>
                  </a:lnTo>
                  <a:lnTo>
                    <a:pt x="543342" y="714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Annotation4"/>
            <p:cNvSpPr/>
            <p:nvPr/>
          </p:nvSpPr>
          <p:spPr>
            <a:xfrm>
              <a:off x="7646167" y="4521994"/>
              <a:ext cx="1" cy="114301"/>
            </a:xfrm>
            <a:custGeom>
              <a:avLst/>
              <a:gdLst/>
              <a:ahLst/>
              <a:cxnLst/>
              <a:rect l="0" t="0" r="0" b="0"/>
              <a:pathLst>
                <a:path w="1" h="114301">
                  <a:moveTo>
                    <a:pt x="0" y="0"/>
                  </a:moveTo>
                  <a:lnTo>
                    <a:pt x="0" y="1143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Annotation5"/>
            <p:cNvSpPr/>
            <p:nvPr/>
          </p:nvSpPr>
          <p:spPr>
            <a:xfrm>
              <a:off x="7739106" y="4536281"/>
              <a:ext cx="7150" cy="107158"/>
            </a:xfrm>
            <a:custGeom>
              <a:avLst/>
              <a:gdLst/>
              <a:ahLst/>
              <a:cxnLst/>
              <a:rect l="0" t="0" r="0" b="0"/>
              <a:pathLst>
                <a:path w="7150" h="107158">
                  <a:moveTo>
                    <a:pt x="0" y="0"/>
                  </a:moveTo>
                  <a:lnTo>
                    <a:pt x="0" y="72419"/>
                  </a:lnTo>
                  <a:lnTo>
                    <a:pt x="794" y="75267"/>
                  </a:lnTo>
                  <a:lnTo>
                    <a:pt x="2118" y="77959"/>
                  </a:lnTo>
                  <a:lnTo>
                    <a:pt x="3796" y="80548"/>
                  </a:lnTo>
                  <a:lnTo>
                    <a:pt x="4913" y="83068"/>
                  </a:lnTo>
                  <a:lnTo>
                    <a:pt x="5658" y="85540"/>
                  </a:lnTo>
                  <a:lnTo>
                    <a:pt x="6156" y="87983"/>
                  </a:lnTo>
                  <a:lnTo>
                    <a:pt x="6486" y="90406"/>
                  </a:lnTo>
                  <a:lnTo>
                    <a:pt x="6708" y="92814"/>
                  </a:lnTo>
                  <a:lnTo>
                    <a:pt x="7062" y="98591"/>
                  </a:lnTo>
                  <a:lnTo>
                    <a:pt x="7111" y="101497"/>
                  </a:lnTo>
                  <a:lnTo>
                    <a:pt x="7149" y="1071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Annotation6"/>
            <p:cNvSpPr/>
            <p:nvPr/>
          </p:nvSpPr>
          <p:spPr>
            <a:xfrm>
              <a:off x="7832133" y="4564856"/>
              <a:ext cx="14212" cy="78582"/>
            </a:xfrm>
            <a:custGeom>
              <a:avLst/>
              <a:gdLst/>
              <a:ahLst/>
              <a:cxnLst/>
              <a:rect l="0" t="0" r="0" b="0"/>
              <a:pathLst>
                <a:path w="14212" h="78582">
                  <a:moveTo>
                    <a:pt x="7061" y="0"/>
                  </a:moveTo>
                  <a:lnTo>
                    <a:pt x="7061" y="3792"/>
                  </a:lnTo>
                  <a:lnTo>
                    <a:pt x="6268" y="5703"/>
                  </a:lnTo>
                  <a:lnTo>
                    <a:pt x="4943" y="7771"/>
                  </a:lnTo>
                  <a:lnTo>
                    <a:pt x="3266" y="9943"/>
                  </a:lnTo>
                  <a:lnTo>
                    <a:pt x="2148" y="12185"/>
                  </a:lnTo>
                  <a:lnTo>
                    <a:pt x="1404" y="14473"/>
                  </a:lnTo>
                  <a:lnTo>
                    <a:pt x="906" y="16792"/>
                  </a:lnTo>
                  <a:lnTo>
                    <a:pt x="576" y="19926"/>
                  </a:lnTo>
                  <a:lnTo>
                    <a:pt x="354" y="23603"/>
                  </a:lnTo>
                  <a:lnTo>
                    <a:pt x="109" y="31921"/>
                  </a:lnTo>
                  <a:lnTo>
                    <a:pt x="0" y="40910"/>
                  </a:lnTo>
                  <a:lnTo>
                    <a:pt x="766" y="44736"/>
                  </a:lnTo>
                  <a:lnTo>
                    <a:pt x="2070" y="48080"/>
                  </a:lnTo>
                  <a:lnTo>
                    <a:pt x="3734" y="51103"/>
                  </a:lnTo>
                  <a:lnTo>
                    <a:pt x="4844" y="53913"/>
                  </a:lnTo>
                  <a:lnTo>
                    <a:pt x="5583" y="56579"/>
                  </a:lnTo>
                  <a:lnTo>
                    <a:pt x="6075" y="59151"/>
                  </a:lnTo>
                  <a:lnTo>
                    <a:pt x="6405" y="61659"/>
                  </a:lnTo>
                  <a:lnTo>
                    <a:pt x="6624" y="64124"/>
                  </a:lnTo>
                  <a:lnTo>
                    <a:pt x="6770" y="66562"/>
                  </a:lnTo>
                  <a:lnTo>
                    <a:pt x="7661" y="68981"/>
                  </a:lnTo>
                  <a:lnTo>
                    <a:pt x="9050" y="71387"/>
                  </a:lnTo>
                  <a:lnTo>
                    <a:pt x="14211" y="785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Annotation7"/>
            <p:cNvSpPr/>
            <p:nvPr/>
          </p:nvSpPr>
          <p:spPr>
            <a:xfrm>
              <a:off x="7939284" y="4550568"/>
              <a:ext cx="7151" cy="64296"/>
            </a:xfrm>
            <a:custGeom>
              <a:avLst/>
              <a:gdLst/>
              <a:ahLst/>
              <a:cxnLst/>
              <a:rect l="0" t="0" r="0" b="0"/>
              <a:pathLst>
                <a:path w="7151" h="64296">
                  <a:moveTo>
                    <a:pt x="7150" y="0"/>
                  </a:moveTo>
                  <a:lnTo>
                    <a:pt x="3354" y="0"/>
                  </a:lnTo>
                  <a:lnTo>
                    <a:pt x="2236" y="794"/>
                  </a:lnTo>
                  <a:lnTo>
                    <a:pt x="1491" y="2117"/>
                  </a:lnTo>
                  <a:lnTo>
                    <a:pt x="993" y="3793"/>
                  </a:lnTo>
                  <a:lnTo>
                    <a:pt x="663" y="5704"/>
                  </a:lnTo>
                  <a:lnTo>
                    <a:pt x="441" y="7771"/>
                  </a:lnTo>
                  <a:lnTo>
                    <a:pt x="294" y="9944"/>
                  </a:lnTo>
                  <a:lnTo>
                    <a:pt x="131" y="16591"/>
                  </a:lnTo>
                  <a:lnTo>
                    <a:pt x="0" y="6429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Annotation8"/>
            <p:cNvSpPr/>
            <p:nvPr/>
          </p:nvSpPr>
          <p:spPr>
            <a:xfrm>
              <a:off x="8017926" y="4550568"/>
              <a:ext cx="1" cy="42864"/>
            </a:xfrm>
            <a:custGeom>
              <a:avLst/>
              <a:gdLst/>
              <a:ahLst/>
              <a:cxnLst/>
              <a:rect l="0" t="0" r="0" b="0"/>
              <a:pathLst>
                <a:path w="1" h="42864">
                  <a:moveTo>
                    <a:pt x="0" y="0"/>
                  </a:moveTo>
                  <a:lnTo>
                    <a:pt x="0" y="4286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Annotation9"/>
            <p:cNvSpPr/>
            <p:nvPr/>
          </p:nvSpPr>
          <p:spPr>
            <a:xfrm>
              <a:off x="5072446" y="4279109"/>
              <a:ext cx="2380693" cy="378617"/>
            </a:xfrm>
            <a:custGeom>
              <a:avLst/>
              <a:gdLst/>
              <a:ahLst/>
              <a:cxnLst/>
              <a:rect l="0" t="0" r="0" b="0"/>
              <a:pathLst>
                <a:path w="2380693" h="378617">
                  <a:moveTo>
                    <a:pt x="2380692" y="378616"/>
                  </a:moveTo>
                  <a:lnTo>
                    <a:pt x="2380692" y="372465"/>
                  </a:lnTo>
                  <a:lnTo>
                    <a:pt x="2374535" y="365408"/>
                  </a:lnTo>
                  <a:lnTo>
                    <a:pt x="2373984" y="362691"/>
                  </a:lnTo>
                  <a:lnTo>
                    <a:pt x="2373630" y="354480"/>
                  </a:lnTo>
                  <a:lnTo>
                    <a:pt x="2372807" y="353001"/>
                  </a:lnTo>
                  <a:lnTo>
                    <a:pt x="2371462" y="352014"/>
                  </a:lnTo>
                  <a:lnTo>
                    <a:pt x="2367394" y="350431"/>
                  </a:lnTo>
                  <a:lnTo>
                    <a:pt x="2367060" y="349507"/>
                  </a:lnTo>
                  <a:lnTo>
                    <a:pt x="2366690" y="346364"/>
                  </a:lnTo>
                  <a:lnTo>
                    <a:pt x="2365797" y="345208"/>
                  </a:lnTo>
                  <a:lnTo>
                    <a:pt x="2364406" y="344437"/>
                  </a:lnTo>
                  <a:lnTo>
                    <a:pt x="2362685" y="343924"/>
                  </a:lnTo>
                  <a:lnTo>
                    <a:pt x="2361538" y="342788"/>
                  </a:lnTo>
                  <a:lnTo>
                    <a:pt x="2360774" y="341236"/>
                  </a:lnTo>
                  <a:lnTo>
                    <a:pt x="2359545" y="336836"/>
                  </a:lnTo>
                  <a:lnTo>
                    <a:pt x="2355537" y="332282"/>
                  </a:lnTo>
                  <a:lnTo>
                    <a:pt x="2353595" y="331058"/>
                  </a:lnTo>
                  <a:lnTo>
                    <a:pt x="2349319" y="329698"/>
                  </a:lnTo>
                  <a:lnTo>
                    <a:pt x="2347861" y="328541"/>
                  </a:lnTo>
                  <a:lnTo>
                    <a:pt x="2346890" y="326976"/>
                  </a:lnTo>
                  <a:lnTo>
                    <a:pt x="2346241" y="325139"/>
                  </a:lnTo>
                  <a:lnTo>
                    <a:pt x="2345015" y="323915"/>
                  </a:lnTo>
                  <a:lnTo>
                    <a:pt x="2343403" y="323098"/>
                  </a:lnTo>
                  <a:lnTo>
                    <a:pt x="2341534" y="322555"/>
                  </a:lnTo>
                  <a:lnTo>
                    <a:pt x="2337339" y="319833"/>
                  </a:lnTo>
                  <a:lnTo>
                    <a:pt x="2325821" y="310138"/>
                  </a:lnTo>
                  <a:lnTo>
                    <a:pt x="2306664" y="301735"/>
                  </a:lnTo>
                  <a:lnTo>
                    <a:pt x="2300658" y="297351"/>
                  </a:lnTo>
                  <a:lnTo>
                    <a:pt x="2297151" y="295864"/>
                  </a:lnTo>
                  <a:lnTo>
                    <a:pt x="2289016" y="294213"/>
                  </a:lnTo>
                  <a:lnTo>
                    <a:pt x="2280104" y="289245"/>
                  </a:lnTo>
                  <a:lnTo>
                    <a:pt x="2266156" y="279640"/>
                  </a:lnTo>
                  <a:lnTo>
                    <a:pt x="2247210" y="269283"/>
                  </a:lnTo>
                  <a:lnTo>
                    <a:pt x="2212485" y="254809"/>
                  </a:lnTo>
                  <a:lnTo>
                    <a:pt x="2193693" y="243860"/>
                  </a:lnTo>
                  <a:lnTo>
                    <a:pt x="2173032" y="234354"/>
                  </a:lnTo>
                  <a:lnTo>
                    <a:pt x="2144702" y="223237"/>
                  </a:lnTo>
                  <a:lnTo>
                    <a:pt x="2122506" y="211840"/>
                  </a:lnTo>
                  <a:lnTo>
                    <a:pt x="2089060" y="200475"/>
                  </a:lnTo>
                  <a:lnTo>
                    <a:pt x="2064447" y="190896"/>
                  </a:lnTo>
                  <a:lnTo>
                    <a:pt x="2039150" y="180120"/>
                  </a:lnTo>
                  <a:lnTo>
                    <a:pt x="2005457" y="169368"/>
                  </a:lnTo>
                  <a:lnTo>
                    <a:pt x="1977628" y="158219"/>
                  </a:lnTo>
                  <a:lnTo>
                    <a:pt x="1949259" y="148654"/>
                  </a:lnTo>
                  <a:lnTo>
                    <a:pt x="1910412" y="138311"/>
                  </a:lnTo>
                  <a:lnTo>
                    <a:pt x="1867434" y="126507"/>
                  </a:lnTo>
                  <a:lnTo>
                    <a:pt x="1837791" y="115798"/>
                  </a:lnTo>
                  <a:lnTo>
                    <a:pt x="1795513" y="105069"/>
                  </a:lnTo>
                  <a:lnTo>
                    <a:pt x="1744863" y="92905"/>
                  </a:lnTo>
                  <a:lnTo>
                    <a:pt x="1702575" y="83349"/>
                  </a:lnTo>
                  <a:lnTo>
                    <a:pt x="1656770" y="73818"/>
                  </a:lnTo>
                  <a:lnTo>
                    <a:pt x="1616301" y="64291"/>
                  </a:lnTo>
                  <a:lnTo>
                    <a:pt x="1585180" y="59264"/>
                  </a:lnTo>
                  <a:lnTo>
                    <a:pt x="1517582" y="49562"/>
                  </a:lnTo>
                  <a:lnTo>
                    <a:pt x="1485497" y="44846"/>
                  </a:lnTo>
                  <a:lnTo>
                    <a:pt x="1417529" y="35263"/>
                  </a:lnTo>
                  <a:lnTo>
                    <a:pt x="1385418" y="30555"/>
                  </a:lnTo>
                  <a:lnTo>
                    <a:pt x="1318863" y="23092"/>
                  </a:lnTo>
                  <a:lnTo>
                    <a:pt x="1238404" y="15375"/>
                  </a:lnTo>
                  <a:lnTo>
                    <a:pt x="1167637" y="8230"/>
                  </a:lnTo>
                  <a:lnTo>
                    <a:pt x="1096208" y="3445"/>
                  </a:lnTo>
                  <a:lnTo>
                    <a:pt x="1024721" y="300"/>
                  </a:lnTo>
                  <a:lnTo>
                    <a:pt x="877942" y="0"/>
                  </a:lnTo>
                  <a:lnTo>
                    <a:pt x="815453" y="5652"/>
                  </a:lnTo>
                  <a:lnTo>
                    <a:pt x="750579" y="7739"/>
                  </a:lnTo>
                  <a:lnTo>
                    <a:pt x="676200" y="18515"/>
                  </a:lnTo>
                  <a:lnTo>
                    <a:pt x="611088" y="24837"/>
                  </a:lnTo>
                  <a:lnTo>
                    <a:pt x="550625" y="35851"/>
                  </a:lnTo>
                  <a:lnTo>
                    <a:pt x="460935" y="52393"/>
                  </a:lnTo>
                  <a:lnTo>
                    <a:pt x="420689" y="63324"/>
                  </a:lnTo>
                  <a:lnTo>
                    <a:pt x="382373" y="72824"/>
                  </a:lnTo>
                  <a:lnTo>
                    <a:pt x="338757" y="83145"/>
                  </a:lnTo>
                  <a:lnTo>
                    <a:pt x="294837" y="94943"/>
                  </a:lnTo>
                  <a:lnTo>
                    <a:pt x="274818" y="103314"/>
                  </a:lnTo>
                  <a:lnTo>
                    <a:pt x="255329" y="112326"/>
                  </a:lnTo>
                  <a:lnTo>
                    <a:pt x="226493" y="126325"/>
                  </a:lnTo>
                  <a:lnTo>
                    <a:pt x="197825" y="136735"/>
                  </a:lnTo>
                  <a:lnTo>
                    <a:pt x="178744" y="144377"/>
                  </a:lnTo>
                  <a:lnTo>
                    <a:pt x="160466" y="153067"/>
                  </a:lnTo>
                  <a:lnTo>
                    <a:pt x="144399" y="162220"/>
                  </a:lnTo>
                  <a:lnTo>
                    <a:pt x="129315" y="171579"/>
                  </a:lnTo>
                  <a:lnTo>
                    <a:pt x="114667" y="180237"/>
                  </a:lnTo>
                  <a:lnTo>
                    <a:pt x="93817" y="190368"/>
                  </a:lnTo>
                  <a:lnTo>
                    <a:pt x="82473" y="198642"/>
                  </a:lnTo>
                  <a:lnTo>
                    <a:pt x="63360" y="208433"/>
                  </a:lnTo>
                  <a:lnTo>
                    <a:pt x="42054" y="218852"/>
                  </a:lnTo>
                  <a:lnTo>
                    <a:pt x="35107" y="223737"/>
                  </a:lnTo>
                  <a:lnTo>
                    <a:pt x="31349" y="225357"/>
                  </a:lnTo>
                  <a:lnTo>
                    <a:pt x="19262" y="227637"/>
                  </a:lnTo>
                  <a:lnTo>
                    <a:pt x="13062" y="228170"/>
                  </a:lnTo>
                  <a:lnTo>
                    <a:pt x="11091" y="229107"/>
                  </a:lnTo>
                  <a:lnTo>
                    <a:pt x="9777" y="230524"/>
                  </a:lnTo>
                  <a:lnTo>
                    <a:pt x="8902" y="232263"/>
                  </a:lnTo>
                  <a:lnTo>
                    <a:pt x="7523" y="232628"/>
                  </a:lnTo>
                  <a:lnTo>
                    <a:pt x="5810" y="232079"/>
                  </a:lnTo>
                  <a:lnTo>
                    <a:pt x="9" y="228602"/>
                  </a:lnTo>
                  <a:lnTo>
                    <a:pt x="0" y="2357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Annotation10"/>
            <p:cNvSpPr/>
            <p:nvPr/>
          </p:nvSpPr>
          <p:spPr>
            <a:xfrm>
              <a:off x="5115894" y="4300538"/>
              <a:ext cx="306865" cy="228554"/>
            </a:xfrm>
            <a:custGeom>
              <a:avLst/>
              <a:gdLst/>
              <a:ahLst/>
              <a:cxnLst/>
              <a:rect l="0" t="0" r="0" b="0"/>
              <a:pathLst>
                <a:path w="306865" h="228554">
                  <a:moveTo>
                    <a:pt x="178177" y="0"/>
                  </a:moveTo>
                  <a:lnTo>
                    <a:pt x="174382" y="0"/>
                  </a:lnTo>
                  <a:lnTo>
                    <a:pt x="172470" y="1587"/>
                  </a:lnTo>
                  <a:lnTo>
                    <a:pt x="168227" y="7584"/>
                  </a:lnTo>
                  <a:lnTo>
                    <a:pt x="165983" y="11406"/>
                  </a:lnTo>
                  <a:lnTo>
                    <a:pt x="163693" y="15541"/>
                  </a:lnTo>
                  <a:lnTo>
                    <a:pt x="161372" y="19885"/>
                  </a:lnTo>
                  <a:lnTo>
                    <a:pt x="157442" y="25163"/>
                  </a:lnTo>
                  <a:lnTo>
                    <a:pt x="152438" y="31063"/>
                  </a:lnTo>
                  <a:lnTo>
                    <a:pt x="146720" y="37377"/>
                  </a:lnTo>
                  <a:lnTo>
                    <a:pt x="141318" y="43967"/>
                  </a:lnTo>
                  <a:lnTo>
                    <a:pt x="136128" y="50743"/>
                  </a:lnTo>
                  <a:lnTo>
                    <a:pt x="70829" y="138249"/>
                  </a:lnTo>
                  <a:lnTo>
                    <a:pt x="63717" y="146934"/>
                  </a:lnTo>
                  <a:lnTo>
                    <a:pt x="56592" y="155106"/>
                  </a:lnTo>
                  <a:lnTo>
                    <a:pt x="49459" y="162935"/>
                  </a:lnTo>
                  <a:lnTo>
                    <a:pt x="43115" y="170536"/>
                  </a:lnTo>
                  <a:lnTo>
                    <a:pt x="37297" y="177984"/>
                  </a:lnTo>
                  <a:lnTo>
                    <a:pt x="31829" y="185330"/>
                  </a:lnTo>
                  <a:lnTo>
                    <a:pt x="26596" y="191022"/>
                  </a:lnTo>
                  <a:lnTo>
                    <a:pt x="21517" y="195610"/>
                  </a:lnTo>
                  <a:lnTo>
                    <a:pt x="16544" y="199463"/>
                  </a:lnTo>
                  <a:lnTo>
                    <a:pt x="12434" y="203619"/>
                  </a:lnTo>
                  <a:lnTo>
                    <a:pt x="8899" y="207977"/>
                  </a:lnTo>
                  <a:lnTo>
                    <a:pt x="5748" y="212469"/>
                  </a:lnTo>
                  <a:lnTo>
                    <a:pt x="2247" y="219579"/>
                  </a:lnTo>
                  <a:lnTo>
                    <a:pt x="0" y="226817"/>
                  </a:lnTo>
                  <a:lnTo>
                    <a:pt x="610" y="227412"/>
                  </a:lnTo>
                  <a:lnTo>
                    <a:pt x="1811" y="227808"/>
                  </a:lnTo>
                  <a:lnTo>
                    <a:pt x="9415" y="228365"/>
                  </a:lnTo>
                  <a:lnTo>
                    <a:pt x="21730" y="228530"/>
                  </a:lnTo>
                  <a:lnTo>
                    <a:pt x="26218" y="228553"/>
                  </a:lnTo>
                  <a:lnTo>
                    <a:pt x="31592" y="227775"/>
                  </a:lnTo>
                  <a:lnTo>
                    <a:pt x="37559" y="226462"/>
                  </a:lnTo>
                  <a:lnTo>
                    <a:pt x="95326" y="211806"/>
                  </a:lnTo>
                  <a:lnTo>
                    <a:pt x="116200" y="207113"/>
                  </a:lnTo>
                  <a:lnTo>
                    <a:pt x="127327" y="204750"/>
                  </a:lnTo>
                  <a:lnTo>
                    <a:pt x="138717" y="201587"/>
                  </a:lnTo>
                  <a:lnTo>
                    <a:pt x="150281" y="197892"/>
                  </a:lnTo>
                  <a:lnTo>
                    <a:pt x="161963" y="193840"/>
                  </a:lnTo>
                  <a:lnTo>
                    <a:pt x="173723" y="191139"/>
                  </a:lnTo>
                  <a:lnTo>
                    <a:pt x="185534" y="189338"/>
                  </a:lnTo>
                  <a:lnTo>
                    <a:pt x="197381" y="188138"/>
                  </a:lnTo>
                  <a:lnTo>
                    <a:pt x="209250" y="186544"/>
                  </a:lnTo>
                  <a:lnTo>
                    <a:pt x="221134" y="184687"/>
                  </a:lnTo>
                  <a:lnTo>
                    <a:pt x="233030" y="182656"/>
                  </a:lnTo>
                  <a:lnTo>
                    <a:pt x="244137" y="181302"/>
                  </a:lnTo>
                  <a:lnTo>
                    <a:pt x="254720" y="180399"/>
                  </a:lnTo>
                  <a:lnTo>
                    <a:pt x="264952" y="179797"/>
                  </a:lnTo>
                  <a:lnTo>
                    <a:pt x="282676" y="179128"/>
                  </a:lnTo>
                  <a:lnTo>
                    <a:pt x="306864" y="17859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29316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a:stCxn id="6" idx="3"/>
            <a:endCxn id="5" idx="1"/>
          </p:cNvCxnSpPr>
          <p:nvPr/>
        </p:nvCxnSpPr>
        <p:spPr>
          <a:xfrm>
            <a:off x="3048000" y="1754875"/>
            <a:ext cx="838200" cy="1936276"/>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stCxn id="11" idx="1"/>
            <a:endCxn id="5" idx="3"/>
          </p:cNvCxnSpPr>
          <p:nvPr/>
        </p:nvCxnSpPr>
        <p:spPr>
          <a:xfrm flipH="1">
            <a:off x="5105400" y="1754875"/>
            <a:ext cx="838200" cy="1936276"/>
          </a:xfrm>
          <a:prstGeom prst="line">
            <a:avLst/>
          </a:prstGeom>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237697" y="105812"/>
            <a:ext cx="8874458" cy="461665"/>
          </a:xfrm>
          <a:prstGeom prst="rect">
            <a:avLst/>
          </a:prstGeom>
          <a:noFill/>
        </p:spPr>
        <p:txBody>
          <a:bodyPr wrap="square" rtlCol="0">
            <a:spAutoFit/>
          </a:bodyPr>
          <a:lstStyle/>
          <a:p>
            <a:r>
              <a:rPr lang="en-US" sz="1200" b="1" dirty="0" smtClean="0"/>
              <a:t>United States History                                                                      		    Name:_________________________</a:t>
            </a:r>
          </a:p>
          <a:p>
            <a:r>
              <a:rPr lang="en-US" sz="1200" b="1" dirty="0" smtClean="0"/>
              <a:t>Decisions of the Warren Court				    Date:____________ Period:_______</a:t>
            </a:r>
            <a:endParaRPr lang="en-US" sz="1200" b="1" dirty="0"/>
          </a:p>
        </p:txBody>
      </p:sp>
      <p:sp>
        <p:nvSpPr>
          <p:cNvPr id="5" name="Rectangle 4"/>
          <p:cNvSpPr/>
          <p:nvPr/>
        </p:nvSpPr>
        <p:spPr>
          <a:xfrm>
            <a:off x="3886200" y="3272051"/>
            <a:ext cx="12192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Cases </a:t>
            </a:r>
            <a:endParaRPr lang="en-US" sz="1400" b="1" dirty="0">
              <a:solidFill>
                <a:schemeClr val="tx1"/>
              </a:solidFill>
            </a:endParaRPr>
          </a:p>
        </p:txBody>
      </p:sp>
      <p:sp>
        <p:nvSpPr>
          <p:cNvPr id="6" name="Rectangle 5"/>
          <p:cNvSpPr/>
          <p:nvPr/>
        </p:nvSpPr>
        <p:spPr>
          <a:xfrm>
            <a:off x="457200" y="878575"/>
            <a:ext cx="25908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i="1" dirty="0" smtClean="0">
                <a:solidFill>
                  <a:schemeClr val="tx1"/>
                </a:solidFill>
              </a:rPr>
              <a:t>Baker v. Carr</a:t>
            </a: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9" name="Rectangle 8"/>
          <p:cNvSpPr/>
          <p:nvPr/>
        </p:nvSpPr>
        <p:spPr>
          <a:xfrm>
            <a:off x="292288" y="2857500"/>
            <a:ext cx="25908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i="1" dirty="0" smtClean="0">
                <a:solidFill>
                  <a:schemeClr val="tx1"/>
                </a:solidFill>
              </a:rPr>
              <a:t>Escobedo v. Illinois</a:t>
            </a: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dirty="0"/>
          </a:p>
        </p:txBody>
      </p:sp>
      <p:sp>
        <p:nvSpPr>
          <p:cNvPr id="10" name="Rectangle 9"/>
          <p:cNvSpPr/>
          <p:nvPr/>
        </p:nvSpPr>
        <p:spPr>
          <a:xfrm>
            <a:off x="1905000" y="4800600"/>
            <a:ext cx="25908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i="1" dirty="0" smtClean="0">
                <a:solidFill>
                  <a:schemeClr val="tx1"/>
                </a:solidFill>
              </a:rPr>
              <a:t>Engle v. Vitale</a:t>
            </a: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11" name="Rectangle 10"/>
          <p:cNvSpPr/>
          <p:nvPr/>
        </p:nvSpPr>
        <p:spPr>
          <a:xfrm>
            <a:off x="5943600" y="878575"/>
            <a:ext cx="25908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i="1" dirty="0" smtClean="0">
                <a:solidFill>
                  <a:schemeClr val="tx1"/>
                </a:solidFill>
              </a:rPr>
              <a:t>Gideon v. Wainwright</a:t>
            </a: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12" name="Rectangle 11"/>
          <p:cNvSpPr/>
          <p:nvPr/>
        </p:nvSpPr>
        <p:spPr>
          <a:xfrm>
            <a:off x="6090314" y="2857500"/>
            <a:ext cx="25908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i="1" dirty="0" smtClean="0">
                <a:solidFill>
                  <a:schemeClr val="tx1"/>
                </a:solidFill>
              </a:rPr>
              <a:t>Miranda v. Arizona</a:t>
            </a: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13" name="Rectangle 12"/>
          <p:cNvSpPr/>
          <p:nvPr/>
        </p:nvSpPr>
        <p:spPr>
          <a:xfrm>
            <a:off x="4794914" y="4800600"/>
            <a:ext cx="25908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i="1" dirty="0" smtClean="0">
                <a:solidFill>
                  <a:schemeClr val="tx1"/>
                </a:solidFill>
              </a:rPr>
              <a:t>Griswold v. Connecticut</a:t>
            </a: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cxnSp>
        <p:nvCxnSpPr>
          <p:cNvPr id="23" name="Straight Connector 22"/>
          <p:cNvCxnSpPr>
            <a:stCxn id="9" idx="3"/>
            <a:endCxn id="5" idx="1"/>
          </p:cNvCxnSpPr>
          <p:nvPr/>
        </p:nvCxnSpPr>
        <p:spPr>
          <a:xfrm flipV="1">
            <a:off x="2883088" y="3691151"/>
            <a:ext cx="1003112" cy="42649"/>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a:stCxn id="5" idx="3"/>
            <a:endCxn id="12" idx="1"/>
          </p:cNvCxnSpPr>
          <p:nvPr/>
        </p:nvCxnSpPr>
        <p:spPr>
          <a:xfrm>
            <a:off x="5105400" y="3691151"/>
            <a:ext cx="984914" cy="42649"/>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a:stCxn id="10" idx="0"/>
            <a:endCxn id="5" idx="1"/>
          </p:cNvCxnSpPr>
          <p:nvPr/>
        </p:nvCxnSpPr>
        <p:spPr>
          <a:xfrm flipV="1">
            <a:off x="3200400" y="3691151"/>
            <a:ext cx="685800" cy="1109449"/>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a:endCxn id="13" idx="0"/>
          </p:cNvCxnSpPr>
          <p:nvPr/>
        </p:nvCxnSpPr>
        <p:spPr>
          <a:xfrm>
            <a:off x="5105400" y="3733800"/>
            <a:ext cx="984914" cy="1066800"/>
          </a:xfrm>
          <a:prstGeom prst="line">
            <a:avLst/>
          </a:prstGeom>
        </p:spPr>
        <p:style>
          <a:lnRef idx="3">
            <a:schemeClr val="dk1"/>
          </a:lnRef>
          <a:fillRef idx="0">
            <a:schemeClr val="dk1"/>
          </a:fillRef>
          <a:effectRef idx="2">
            <a:schemeClr val="dk1"/>
          </a:effectRef>
          <a:fontRef idx="minor">
            <a:schemeClr val="tx1"/>
          </a:fontRef>
        </p:style>
      </p:cxnSp>
      <p:pic>
        <p:nvPicPr>
          <p:cNvPr id="17" name="Picture 16"/>
          <p:cNvPicPr/>
          <p:nvPr/>
        </p:nvPicPr>
        <p:blipFill>
          <a:blip r:embed="rId2"/>
          <a:stretch>
            <a:fillRect/>
          </a:stretch>
        </p:blipFill>
        <p:spPr>
          <a:xfrm>
            <a:off x="152400" y="580615"/>
            <a:ext cx="731520" cy="987552"/>
          </a:xfrm>
          <a:prstGeom prst="rect">
            <a:avLst/>
          </a:prstGeom>
        </p:spPr>
      </p:pic>
      <p:pic>
        <p:nvPicPr>
          <p:cNvPr id="18" name="Picture 17"/>
          <p:cNvPicPr/>
          <p:nvPr/>
        </p:nvPicPr>
        <p:blipFill>
          <a:blip r:embed="rId3"/>
          <a:stretch>
            <a:fillRect/>
          </a:stretch>
        </p:blipFill>
        <p:spPr>
          <a:xfrm>
            <a:off x="1341120" y="5791200"/>
            <a:ext cx="822960" cy="987552"/>
          </a:xfrm>
          <a:prstGeom prst="rect">
            <a:avLst/>
          </a:prstGeom>
        </p:spPr>
      </p:pic>
      <p:pic>
        <p:nvPicPr>
          <p:cNvPr id="19" name="Picture 18"/>
          <p:cNvPicPr/>
          <p:nvPr/>
        </p:nvPicPr>
        <p:blipFill rotWithShape="1">
          <a:blip r:embed="rId4"/>
          <a:srcRect l="50786" t="9131" b="9707"/>
          <a:stretch/>
        </p:blipFill>
        <p:spPr bwMode="auto">
          <a:xfrm>
            <a:off x="152400" y="4305300"/>
            <a:ext cx="822960" cy="990600"/>
          </a:xfrm>
          <a:prstGeom prst="rect">
            <a:avLst/>
          </a:prstGeom>
          <a:ln>
            <a:noFill/>
          </a:ln>
          <a:extLst>
            <a:ext uri="{53640926-AAD7-44D8-BBD7-CCE9431645EC}">
              <a14:shadowObscured xmlns:a14="http://schemas.microsoft.com/office/drawing/2010/main"/>
            </a:ext>
          </a:extLst>
        </p:spPr>
      </p:pic>
      <p:pic>
        <p:nvPicPr>
          <p:cNvPr id="20" name="Picture 19"/>
          <p:cNvPicPr/>
          <p:nvPr/>
        </p:nvPicPr>
        <p:blipFill>
          <a:blip r:embed="rId5" cstate="print">
            <a:extLst>
              <a:ext uri="{28A0092B-C50C-407E-A947-70E740481C1C}">
                <a14:useLocalDpi xmlns:a14="http://schemas.microsoft.com/office/drawing/2010/main" val="0"/>
              </a:ext>
            </a:extLst>
          </a:blip>
          <a:stretch>
            <a:fillRect/>
          </a:stretch>
        </p:blipFill>
        <p:spPr>
          <a:xfrm>
            <a:off x="7970520" y="567477"/>
            <a:ext cx="822960" cy="987552"/>
          </a:xfrm>
          <a:prstGeom prst="rect">
            <a:avLst/>
          </a:prstGeom>
        </p:spPr>
      </p:pic>
      <p:pic>
        <p:nvPicPr>
          <p:cNvPr id="21" name="Picture 20"/>
          <p:cNvPicPr/>
          <p:nvPr/>
        </p:nvPicPr>
        <p:blipFill>
          <a:blip r:embed="rId6"/>
          <a:stretch>
            <a:fillRect/>
          </a:stretch>
        </p:blipFill>
        <p:spPr>
          <a:xfrm>
            <a:off x="7010400" y="5791200"/>
            <a:ext cx="914400" cy="987552"/>
          </a:xfrm>
          <a:prstGeom prst="rect">
            <a:avLst/>
          </a:prstGeom>
        </p:spPr>
      </p:pic>
      <p:pic>
        <p:nvPicPr>
          <p:cNvPr id="22" name="Picture 21"/>
          <p:cNvPicPr/>
          <p:nvPr/>
        </p:nvPicPr>
        <p:blipFill rotWithShape="1">
          <a:blip r:embed="rId7"/>
          <a:srcRect t="13012" b="11709"/>
          <a:stretch/>
        </p:blipFill>
        <p:spPr bwMode="auto">
          <a:xfrm>
            <a:off x="7772400" y="4305300"/>
            <a:ext cx="1219200" cy="1164325"/>
          </a:xfrm>
          <a:prstGeom prst="rect">
            <a:avLst/>
          </a:prstGeom>
          <a:ln>
            <a:noFill/>
          </a:ln>
          <a:extLst>
            <a:ext uri="{53640926-AAD7-44D8-BBD7-CCE9431645EC}">
              <a14:shadowObscured xmlns:a14="http://schemas.microsoft.com/office/drawing/2010/main"/>
            </a:ext>
          </a:extLst>
        </p:spPr>
      </p:pic>
      <p:sp>
        <p:nvSpPr>
          <p:cNvPr id="24" name="Rectangle 23"/>
          <p:cNvSpPr/>
          <p:nvPr/>
        </p:nvSpPr>
        <p:spPr>
          <a:xfrm>
            <a:off x="3195145" y="678729"/>
            <a:ext cx="25908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i="1" dirty="0" err="1" smtClean="0">
                <a:solidFill>
                  <a:schemeClr val="tx1"/>
                </a:solidFill>
              </a:rPr>
              <a:t>Mapp</a:t>
            </a:r>
            <a:r>
              <a:rPr lang="en-US" sz="1200" b="1" i="1" dirty="0" smtClean="0">
                <a:solidFill>
                  <a:schemeClr val="tx1"/>
                </a:solidFill>
              </a:rPr>
              <a:t> v. Ohio</a:t>
            </a: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cxnSp>
        <p:nvCxnSpPr>
          <p:cNvPr id="25" name="Straight Connector 24"/>
          <p:cNvCxnSpPr>
            <a:stCxn id="24" idx="2"/>
          </p:cNvCxnSpPr>
          <p:nvPr/>
        </p:nvCxnSpPr>
        <p:spPr>
          <a:xfrm>
            <a:off x="4490545" y="2431329"/>
            <a:ext cx="0" cy="856488"/>
          </a:xfrm>
          <a:prstGeom prst="line">
            <a:avLst/>
          </a:prstGeom>
        </p:spPr>
        <p:style>
          <a:lnRef idx="3">
            <a:schemeClr val="dk1"/>
          </a:lnRef>
          <a:fillRef idx="0">
            <a:schemeClr val="dk1"/>
          </a:fillRef>
          <a:effectRef idx="2">
            <a:schemeClr val="dk1"/>
          </a:effectRef>
          <a:fontRef idx="minor">
            <a:schemeClr val="tx1"/>
          </a:fontRef>
        </p:style>
      </p:cxnSp>
      <p:pic>
        <p:nvPicPr>
          <p:cNvPr id="27" name="Picture 26"/>
          <p:cNvPicPr/>
          <p:nvPr/>
        </p:nvPicPr>
        <p:blipFill>
          <a:blip r:embed="rId8"/>
          <a:stretch>
            <a:fillRect/>
          </a:stretch>
        </p:blipFill>
        <p:spPr>
          <a:xfrm>
            <a:off x="4033345" y="2137399"/>
            <a:ext cx="914400" cy="987552"/>
          </a:xfrm>
          <a:prstGeom prst="rect">
            <a:avLst/>
          </a:prstGeom>
        </p:spPr>
      </p:pic>
      <p:sp>
        <p:nvSpPr>
          <p:cNvPr id="2" name="TextBox 1"/>
          <p:cNvSpPr txBox="1"/>
          <p:nvPr/>
        </p:nvSpPr>
        <p:spPr>
          <a:xfrm>
            <a:off x="883920" y="1293210"/>
            <a:ext cx="2159566" cy="923330"/>
          </a:xfrm>
          <a:prstGeom prst="rect">
            <a:avLst/>
          </a:prstGeom>
          <a:noFill/>
        </p:spPr>
        <p:txBody>
          <a:bodyPr wrap="none" rtlCol="0">
            <a:spAutoFit/>
          </a:bodyPr>
          <a:lstStyle/>
          <a:p>
            <a:r>
              <a:rPr lang="en-US" b="1" dirty="0" smtClean="0"/>
              <a:t>1962</a:t>
            </a:r>
          </a:p>
          <a:p>
            <a:r>
              <a:rPr lang="en-US" b="1" dirty="0" smtClean="0"/>
              <a:t>One man, one vote</a:t>
            </a:r>
          </a:p>
          <a:p>
            <a:r>
              <a:rPr lang="en-US" b="1" dirty="0" smtClean="0"/>
              <a:t>14</a:t>
            </a:r>
            <a:r>
              <a:rPr lang="en-US" b="1" baseline="30000" dirty="0" smtClean="0"/>
              <a:t>th</a:t>
            </a:r>
            <a:r>
              <a:rPr lang="en-US" b="1" dirty="0" smtClean="0"/>
              <a:t> amendment</a:t>
            </a:r>
            <a:endParaRPr lang="en-US" b="1" dirty="0"/>
          </a:p>
        </p:txBody>
      </p:sp>
      <p:sp>
        <p:nvSpPr>
          <p:cNvPr id="28" name="TextBox 27"/>
          <p:cNvSpPr txBox="1"/>
          <p:nvPr/>
        </p:nvSpPr>
        <p:spPr>
          <a:xfrm>
            <a:off x="3491959" y="1075876"/>
            <a:ext cx="2355132" cy="923330"/>
          </a:xfrm>
          <a:prstGeom prst="rect">
            <a:avLst/>
          </a:prstGeom>
          <a:noFill/>
        </p:spPr>
        <p:txBody>
          <a:bodyPr wrap="none" rtlCol="0">
            <a:spAutoFit/>
          </a:bodyPr>
          <a:lstStyle/>
          <a:p>
            <a:r>
              <a:rPr lang="en-US" b="1" dirty="0" smtClean="0"/>
              <a:t>1961</a:t>
            </a:r>
          </a:p>
          <a:p>
            <a:r>
              <a:rPr lang="en-US" b="1" dirty="0" smtClean="0"/>
              <a:t>Exclusionary rule</a:t>
            </a:r>
          </a:p>
          <a:p>
            <a:r>
              <a:rPr lang="en-US" b="1" dirty="0" smtClean="0"/>
              <a:t>4</a:t>
            </a:r>
            <a:r>
              <a:rPr lang="en-US" b="1" baseline="30000" dirty="0" smtClean="0"/>
              <a:t>th</a:t>
            </a:r>
            <a:r>
              <a:rPr lang="en-US" b="1" dirty="0" smtClean="0"/>
              <a:t>, 14</a:t>
            </a:r>
            <a:r>
              <a:rPr lang="en-US" b="1" baseline="30000" dirty="0" smtClean="0"/>
              <a:t>th</a:t>
            </a:r>
            <a:r>
              <a:rPr lang="en-US" b="1" dirty="0" smtClean="0"/>
              <a:t> amendments</a:t>
            </a:r>
            <a:endParaRPr lang="en-US" b="1" dirty="0"/>
          </a:p>
        </p:txBody>
      </p:sp>
      <p:sp>
        <p:nvSpPr>
          <p:cNvPr id="31" name="TextBox 30"/>
          <p:cNvSpPr txBox="1"/>
          <p:nvPr/>
        </p:nvSpPr>
        <p:spPr>
          <a:xfrm>
            <a:off x="484001" y="3250810"/>
            <a:ext cx="1984839" cy="923330"/>
          </a:xfrm>
          <a:prstGeom prst="rect">
            <a:avLst/>
          </a:prstGeom>
          <a:noFill/>
        </p:spPr>
        <p:txBody>
          <a:bodyPr wrap="none" rtlCol="0">
            <a:spAutoFit/>
          </a:bodyPr>
          <a:lstStyle/>
          <a:p>
            <a:r>
              <a:rPr lang="en-US" b="1" dirty="0" smtClean="0"/>
              <a:t>1964</a:t>
            </a:r>
          </a:p>
          <a:p>
            <a:r>
              <a:rPr lang="en-US" b="1" dirty="0" smtClean="0"/>
              <a:t>Right to a lawyer</a:t>
            </a:r>
          </a:p>
          <a:p>
            <a:r>
              <a:rPr lang="en-US" b="1" dirty="0" smtClean="0"/>
              <a:t>6</a:t>
            </a:r>
            <a:r>
              <a:rPr lang="en-US" b="1" baseline="30000" dirty="0" smtClean="0"/>
              <a:t>th</a:t>
            </a:r>
            <a:r>
              <a:rPr lang="en-US" b="1" dirty="0" smtClean="0"/>
              <a:t> amendment</a:t>
            </a:r>
            <a:endParaRPr lang="en-US" b="1" dirty="0"/>
          </a:p>
        </p:txBody>
      </p:sp>
      <p:sp>
        <p:nvSpPr>
          <p:cNvPr id="33" name="TextBox 32"/>
          <p:cNvSpPr txBox="1"/>
          <p:nvPr/>
        </p:nvSpPr>
        <p:spPr>
          <a:xfrm>
            <a:off x="6186051" y="1573860"/>
            <a:ext cx="2206053" cy="923330"/>
          </a:xfrm>
          <a:prstGeom prst="rect">
            <a:avLst/>
          </a:prstGeom>
          <a:noFill/>
        </p:spPr>
        <p:txBody>
          <a:bodyPr wrap="none" rtlCol="0">
            <a:spAutoFit/>
          </a:bodyPr>
          <a:lstStyle/>
          <a:p>
            <a:r>
              <a:rPr lang="en-US" b="1" dirty="0" smtClean="0"/>
              <a:t>1963</a:t>
            </a:r>
          </a:p>
          <a:p>
            <a:r>
              <a:rPr lang="en-US" b="1" dirty="0" smtClean="0"/>
              <a:t>Right to a lawyer</a:t>
            </a:r>
          </a:p>
          <a:p>
            <a:r>
              <a:rPr lang="en-US" b="1" dirty="0" smtClean="0"/>
              <a:t>14</a:t>
            </a:r>
            <a:r>
              <a:rPr lang="en-US" b="1" baseline="30000" dirty="0" smtClean="0"/>
              <a:t>th</a:t>
            </a:r>
            <a:r>
              <a:rPr lang="en-US" b="1" dirty="0" smtClean="0"/>
              <a:t>/6</a:t>
            </a:r>
            <a:r>
              <a:rPr lang="en-US" b="1" baseline="30000" dirty="0" smtClean="0"/>
              <a:t>th</a:t>
            </a:r>
            <a:r>
              <a:rPr lang="en-US" b="1" dirty="0" smtClean="0"/>
              <a:t> amendment</a:t>
            </a:r>
            <a:endParaRPr lang="en-US" b="1" dirty="0"/>
          </a:p>
        </p:txBody>
      </p:sp>
      <p:sp>
        <p:nvSpPr>
          <p:cNvPr id="35" name="TextBox 34"/>
          <p:cNvSpPr txBox="1"/>
          <p:nvPr/>
        </p:nvSpPr>
        <p:spPr>
          <a:xfrm>
            <a:off x="6186051" y="3287817"/>
            <a:ext cx="2446504" cy="923330"/>
          </a:xfrm>
          <a:prstGeom prst="rect">
            <a:avLst/>
          </a:prstGeom>
          <a:noFill/>
        </p:spPr>
        <p:txBody>
          <a:bodyPr wrap="none" rtlCol="0">
            <a:spAutoFit/>
          </a:bodyPr>
          <a:lstStyle/>
          <a:p>
            <a:r>
              <a:rPr lang="en-US" b="1" dirty="0" smtClean="0"/>
              <a:t>1966</a:t>
            </a:r>
          </a:p>
          <a:p>
            <a:r>
              <a:rPr lang="en-US" b="1" dirty="0" smtClean="0"/>
              <a:t>Be informed of rights</a:t>
            </a:r>
          </a:p>
          <a:p>
            <a:endParaRPr lang="en-US" b="1" dirty="0"/>
          </a:p>
        </p:txBody>
      </p:sp>
    </p:spTree>
    <p:extLst>
      <p:ext uri="{BB962C8B-B14F-4D97-AF65-F5344CB8AC3E}">
        <p14:creationId xmlns:p14="http://schemas.microsoft.com/office/powerpoint/2010/main" val="1926634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circle(in)">
                                      <p:cBhvr>
                                        <p:cTn id="18" dur="20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arn(inVertical)">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3"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 Rights</a:t>
            </a:r>
            <a:endParaRPr lang="en-US" dirty="0"/>
          </a:p>
        </p:txBody>
      </p:sp>
      <p:sp>
        <p:nvSpPr>
          <p:cNvPr id="3" name="Content Placeholder 2"/>
          <p:cNvSpPr>
            <a:spLocks noGrp="1"/>
          </p:cNvSpPr>
          <p:nvPr>
            <p:ph idx="1"/>
          </p:nvPr>
        </p:nvSpPr>
        <p:spPr>
          <a:xfrm>
            <a:off x="3823648" y="1219200"/>
            <a:ext cx="5334000" cy="5562600"/>
          </a:xfrm>
        </p:spPr>
        <p:txBody>
          <a:bodyPr>
            <a:normAutofit fontScale="92500" lnSpcReduction="20000"/>
          </a:bodyPr>
          <a:lstStyle/>
          <a:p>
            <a:r>
              <a:rPr lang="en-US" dirty="0" smtClean="0"/>
              <a:t>Decisions requiring (a) lawyers for accused, (b) reading of rights, and (c) limited search warrants</a:t>
            </a:r>
          </a:p>
          <a:p>
            <a:pPr lvl="1"/>
            <a:r>
              <a:rPr lang="en-US" dirty="0" smtClean="0"/>
              <a:t>Critics believed these decisions undermined the power of the police to stop crime</a:t>
            </a:r>
          </a:p>
          <a:p>
            <a:r>
              <a:rPr lang="en-US" i="1" dirty="0" smtClean="0"/>
              <a:t>Baker v. Carr</a:t>
            </a:r>
            <a:r>
              <a:rPr lang="en-US" dirty="0" smtClean="0"/>
              <a:t> led to the principle of “one man = one vote”</a:t>
            </a:r>
          </a:p>
          <a:p>
            <a:pPr lvl="1"/>
            <a:r>
              <a:rPr lang="en-US" dirty="0" smtClean="0"/>
              <a:t>It increased urban voting power (thus increasing minority power) by forcing states to redraw voting districts</a:t>
            </a:r>
            <a:endParaRPr lang="en-US" dirty="0"/>
          </a:p>
        </p:txBody>
      </p:sp>
      <p:pic>
        <p:nvPicPr>
          <p:cNvPr id="3074" name="Picture 2"/>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9260" t="7463" r="4743" b="15672"/>
          <a:stretch/>
        </p:blipFill>
        <p:spPr bwMode="auto">
          <a:xfrm>
            <a:off x="20472" y="1524000"/>
            <a:ext cx="378977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748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a:stCxn id="6" idx="3"/>
            <a:endCxn id="5" idx="1"/>
          </p:cNvCxnSpPr>
          <p:nvPr/>
        </p:nvCxnSpPr>
        <p:spPr>
          <a:xfrm>
            <a:off x="3048000" y="1754875"/>
            <a:ext cx="838200" cy="1936276"/>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stCxn id="11" idx="1"/>
            <a:endCxn id="5" idx="3"/>
          </p:cNvCxnSpPr>
          <p:nvPr/>
        </p:nvCxnSpPr>
        <p:spPr>
          <a:xfrm flipH="1">
            <a:off x="5105400" y="1754875"/>
            <a:ext cx="838200" cy="1936276"/>
          </a:xfrm>
          <a:prstGeom prst="line">
            <a:avLst/>
          </a:prstGeom>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237697" y="105812"/>
            <a:ext cx="8874458" cy="461665"/>
          </a:xfrm>
          <a:prstGeom prst="rect">
            <a:avLst/>
          </a:prstGeom>
          <a:noFill/>
        </p:spPr>
        <p:txBody>
          <a:bodyPr wrap="square" rtlCol="0">
            <a:spAutoFit/>
          </a:bodyPr>
          <a:lstStyle/>
          <a:p>
            <a:r>
              <a:rPr lang="en-US" sz="1200" b="1" dirty="0" smtClean="0"/>
              <a:t>United States History                                                                      		    Name:_________________________</a:t>
            </a:r>
          </a:p>
          <a:p>
            <a:r>
              <a:rPr lang="en-US" sz="1200" b="1" dirty="0" smtClean="0"/>
              <a:t>Decisions of the Warren Court				    Date:____________ Period:_______</a:t>
            </a:r>
            <a:endParaRPr lang="en-US" sz="1200" b="1" dirty="0"/>
          </a:p>
        </p:txBody>
      </p:sp>
      <p:sp>
        <p:nvSpPr>
          <p:cNvPr id="5" name="Rectangle 4"/>
          <p:cNvSpPr/>
          <p:nvPr/>
        </p:nvSpPr>
        <p:spPr>
          <a:xfrm>
            <a:off x="3886200" y="3272051"/>
            <a:ext cx="12192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Cases </a:t>
            </a:r>
            <a:endParaRPr lang="en-US" sz="1400" b="1" dirty="0">
              <a:solidFill>
                <a:schemeClr val="tx1"/>
              </a:solidFill>
            </a:endParaRPr>
          </a:p>
        </p:txBody>
      </p:sp>
      <p:sp>
        <p:nvSpPr>
          <p:cNvPr id="6" name="Rectangle 5"/>
          <p:cNvSpPr/>
          <p:nvPr/>
        </p:nvSpPr>
        <p:spPr>
          <a:xfrm>
            <a:off x="457200" y="878575"/>
            <a:ext cx="25908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i="1" dirty="0" smtClean="0">
                <a:solidFill>
                  <a:schemeClr val="tx1"/>
                </a:solidFill>
              </a:rPr>
              <a:t>Baker v. Carr</a:t>
            </a: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9" name="Rectangle 8"/>
          <p:cNvSpPr/>
          <p:nvPr/>
        </p:nvSpPr>
        <p:spPr>
          <a:xfrm>
            <a:off x="292288" y="2857500"/>
            <a:ext cx="25908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i="1" dirty="0" smtClean="0">
                <a:solidFill>
                  <a:schemeClr val="tx1"/>
                </a:solidFill>
              </a:rPr>
              <a:t>Escobedo v. Illinois</a:t>
            </a: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dirty="0"/>
          </a:p>
        </p:txBody>
      </p:sp>
      <p:sp>
        <p:nvSpPr>
          <p:cNvPr id="10" name="Rectangle 9"/>
          <p:cNvSpPr/>
          <p:nvPr/>
        </p:nvSpPr>
        <p:spPr>
          <a:xfrm>
            <a:off x="1905000" y="4800600"/>
            <a:ext cx="25908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i="1" dirty="0" smtClean="0">
                <a:solidFill>
                  <a:schemeClr val="tx1"/>
                </a:solidFill>
              </a:rPr>
              <a:t>Engle v. Vitale</a:t>
            </a: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11" name="Rectangle 10"/>
          <p:cNvSpPr/>
          <p:nvPr/>
        </p:nvSpPr>
        <p:spPr>
          <a:xfrm>
            <a:off x="5943600" y="878575"/>
            <a:ext cx="25908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i="1" dirty="0" smtClean="0">
                <a:solidFill>
                  <a:schemeClr val="tx1"/>
                </a:solidFill>
              </a:rPr>
              <a:t>Gideon v. Wainwright</a:t>
            </a: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12" name="Rectangle 11"/>
          <p:cNvSpPr/>
          <p:nvPr/>
        </p:nvSpPr>
        <p:spPr>
          <a:xfrm>
            <a:off x="6090314" y="2857500"/>
            <a:ext cx="25908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i="1" dirty="0" smtClean="0">
                <a:solidFill>
                  <a:schemeClr val="tx1"/>
                </a:solidFill>
              </a:rPr>
              <a:t>Miranda v. Arizona</a:t>
            </a: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13" name="Rectangle 12"/>
          <p:cNvSpPr/>
          <p:nvPr/>
        </p:nvSpPr>
        <p:spPr>
          <a:xfrm>
            <a:off x="4794914" y="4800600"/>
            <a:ext cx="25908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i="1" dirty="0" smtClean="0">
                <a:solidFill>
                  <a:schemeClr val="tx1"/>
                </a:solidFill>
              </a:rPr>
              <a:t>Griswold v. Connecticut</a:t>
            </a: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cxnSp>
        <p:nvCxnSpPr>
          <p:cNvPr id="23" name="Straight Connector 22"/>
          <p:cNvCxnSpPr>
            <a:stCxn id="9" idx="3"/>
            <a:endCxn id="5" idx="1"/>
          </p:cNvCxnSpPr>
          <p:nvPr/>
        </p:nvCxnSpPr>
        <p:spPr>
          <a:xfrm flipV="1">
            <a:off x="2883088" y="3691151"/>
            <a:ext cx="1003112" cy="42649"/>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a:stCxn id="5" idx="3"/>
            <a:endCxn id="12" idx="1"/>
          </p:cNvCxnSpPr>
          <p:nvPr/>
        </p:nvCxnSpPr>
        <p:spPr>
          <a:xfrm>
            <a:off x="5105400" y="3691151"/>
            <a:ext cx="984914" cy="42649"/>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a:stCxn id="10" idx="0"/>
            <a:endCxn id="5" idx="1"/>
          </p:cNvCxnSpPr>
          <p:nvPr/>
        </p:nvCxnSpPr>
        <p:spPr>
          <a:xfrm flipV="1">
            <a:off x="3200400" y="3691151"/>
            <a:ext cx="685800" cy="1109449"/>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a:endCxn id="13" idx="0"/>
          </p:cNvCxnSpPr>
          <p:nvPr/>
        </p:nvCxnSpPr>
        <p:spPr>
          <a:xfrm>
            <a:off x="5105400" y="3733800"/>
            <a:ext cx="984914" cy="1066800"/>
          </a:xfrm>
          <a:prstGeom prst="line">
            <a:avLst/>
          </a:prstGeom>
        </p:spPr>
        <p:style>
          <a:lnRef idx="3">
            <a:schemeClr val="dk1"/>
          </a:lnRef>
          <a:fillRef idx="0">
            <a:schemeClr val="dk1"/>
          </a:fillRef>
          <a:effectRef idx="2">
            <a:schemeClr val="dk1"/>
          </a:effectRef>
          <a:fontRef idx="minor">
            <a:schemeClr val="tx1"/>
          </a:fontRef>
        </p:style>
      </p:cxnSp>
      <p:pic>
        <p:nvPicPr>
          <p:cNvPr id="17" name="Picture 16"/>
          <p:cNvPicPr/>
          <p:nvPr/>
        </p:nvPicPr>
        <p:blipFill>
          <a:blip r:embed="rId2"/>
          <a:stretch>
            <a:fillRect/>
          </a:stretch>
        </p:blipFill>
        <p:spPr>
          <a:xfrm>
            <a:off x="152400" y="580615"/>
            <a:ext cx="731520" cy="987552"/>
          </a:xfrm>
          <a:prstGeom prst="rect">
            <a:avLst/>
          </a:prstGeom>
        </p:spPr>
      </p:pic>
      <p:pic>
        <p:nvPicPr>
          <p:cNvPr id="18" name="Picture 17"/>
          <p:cNvPicPr/>
          <p:nvPr/>
        </p:nvPicPr>
        <p:blipFill>
          <a:blip r:embed="rId3"/>
          <a:stretch>
            <a:fillRect/>
          </a:stretch>
        </p:blipFill>
        <p:spPr>
          <a:xfrm>
            <a:off x="1341120" y="5791200"/>
            <a:ext cx="822960" cy="987552"/>
          </a:xfrm>
          <a:prstGeom prst="rect">
            <a:avLst/>
          </a:prstGeom>
        </p:spPr>
      </p:pic>
      <p:pic>
        <p:nvPicPr>
          <p:cNvPr id="19" name="Picture 18"/>
          <p:cNvPicPr/>
          <p:nvPr/>
        </p:nvPicPr>
        <p:blipFill rotWithShape="1">
          <a:blip r:embed="rId4"/>
          <a:srcRect l="50786" t="9131" b="9707"/>
          <a:stretch/>
        </p:blipFill>
        <p:spPr bwMode="auto">
          <a:xfrm>
            <a:off x="152400" y="4305300"/>
            <a:ext cx="822960" cy="990600"/>
          </a:xfrm>
          <a:prstGeom prst="rect">
            <a:avLst/>
          </a:prstGeom>
          <a:ln>
            <a:noFill/>
          </a:ln>
          <a:extLst>
            <a:ext uri="{53640926-AAD7-44D8-BBD7-CCE9431645EC}">
              <a14:shadowObscured xmlns:a14="http://schemas.microsoft.com/office/drawing/2010/main"/>
            </a:ext>
          </a:extLst>
        </p:spPr>
      </p:pic>
      <p:pic>
        <p:nvPicPr>
          <p:cNvPr id="20" name="Picture 19"/>
          <p:cNvPicPr/>
          <p:nvPr/>
        </p:nvPicPr>
        <p:blipFill>
          <a:blip r:embed="rId5" cstate="print">
            <a:extLst>
              <a:ext uri="{28A0092B-C50C-407E-A947-70E740481C1C}">
                <a14:useLocalDpi xmlns:a14="http://schemas.microsoft.com/office/drawing/2010/main" val="0"/>
              </a:ext>
            </a:extLst>
          </a:blip>
          <a:stretch>
            <a:fillRect/>
          </a:stretch>
        </p:blipFill>
        <p:spPr>
          <a:xfrm>
            <a:off x="7970520" y="567477"/>
            <a:ext cx="822960" cy="987552"/>
          </a:xfrm>
          <a:prstGeom prst="rect">
            <a:avLst/>
          </a:prstGeom>
        </p:spPr>
      </p:pic>
      <p:pic>
        <p:nvPicPr>
          <p:cNvPr id="21" name="Picture 20"/>
          <p:cNvPicPr/>
          <p:nvPr/>
        </p:nvPicPr>
        <p:blipFill>
          <a:blip r:embed="rId6"/>
          <a:stretch>
            <a:fillRect/>
          </a:stretch>
        </p:blipFill>
        <p:spPr>
          <a:xfrm>
            <a:off x="7010400" y="5791200"/>
            <a:ext cx="914400" cy="987552"/>
          </a:xfrm>
          <a:prstGeom prst="rect">
            <a:avLst/>
          </a:prstGeom>
        </p:spPr>
      </p:pic>
      <p:pic>
        <p:nvPicPr>
          <p:cNvPr id="22" name="Picture 21"/>
          <p:cNvPicPr/>
          <p:nvPr/>
        </p:nvPicPr>
        <p:blipFill rotWithShape="1">
          <a:blip r:embed="rId7"/>
          <a:srcRect t="13012" b="11709"/>
          <a:stretch/>
        </p:blipFill>
        <p:spPr bwMode="auto">
          <a:xfrm>
            <a:off x="7772400" y="4305300"/>
            <a:ext cx="1219200" cy="1164325"/>
          </a:xfrm>
          <a:prstGeom prst="rect">
            <a:avLst/>
          </a:prstGeom>
          <a:ln>
            <a:noFill/>
          </a:ln>
          <a:extLst>
            <a:ext uri="{53640926-AAD7-44D8-BBD7-CCE9431645EC}">
              <a14:shadowObscured xmlns:a14="http://schemas.microsoft.com/office/drawing/2010/main"/>
            </a:ext>
          </a:extLst>
        </p:spPr>
      </p:pic>
      <p:sp>
        <p:nvSpPr>
          <p:cNvPr id="24" name="Rectangle 23"/>
          <p:cNvSpPr/>
          <p:nvPr/>
        </p:nvSpPr>
        <p:spPr>
          <a:xfrm>
            <a:off x="3195145" y="678729"/>
            <a:ext cx="25908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i="1" dirty="0" err="1" smtClean="0">
                <a:solidFill>
                  <a:schemeClr val="tx1"/>
                </a:solidFill>
              </a:rPr>
              <a:t>Mapp</a:t>
            </a:r>
            <a:r>
              <a:rPr lang="en-US" sz="1200" b="1" i="1" dirty="0" smtClean="0">
                <a:solidFill>
                  <a:schemeClr val="tx1"/>
                </a:solidFill>
              </a:rPr>
              <a:t> v. Ohio</a:t>
            </a: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cxnSp>
        <p:nvCxnSpPr>
          <p:cNvPr id="25" name="Straight Connector 24"/>
          <p:cNvCxnSpPr>
            <a:stCxn id="24" idx="2"/>
          </p:cNvCxnSpPr>
          <p:nvPr/>
        </p:nvCxnSpPr>
        <p:spPr>
          <a:xfrm>
            <a:off x="4490545" y="2431329"/>
            <a:ext cx="0" cy="856488"/>
          </a:xfrm>
          <a:prstGeom prst="line">
            <a:avLst/>
          </a:prstGeom>
        </p:spPr>
        <p:style>
          <a:lnRef idx="3">
            <a:schemeClr val="dk1"/>
          </a:lnRef>
          <a:fillRef idx="0">
            <a:schemeClr val="dk1"/>
          </a:fillRef>
          <a:effectRef idx="2">
            <a:schemeClr val="dk1"/>
          </a:effectRef>
          <a:fontRef idx="minor">
            <a:schemeClr val="tx1"/>
          </a:fontRef>
        </p:style>
      </p:cxnSp>
      <p:pic>
        <p:nvPicPr>
          <p:cNvPr id="27" name="Picture 26"/>
          <p:cNvPicPr/>
          <p:nvPr/>
        </p:nvPicPr>
        <p:blipFill>
          <a:blip r:embed="rId8"/>
          <a:stretch>
            <a:fillRect/>
          </a:stretch>
        </p:blipFill>
        <p:spPr>
          <a:xfrm>
            <a:off x="4033345" y="2137399"/>
            <a:ext cx="914400" cy="987552"/>
          </a:xfrm>
          <a:prstGeom prst="rect">
            <a:avLst/>
          </a:prstGeom>
        </p:spPr>
      </p:pic>
      <p:sp>
        <p:nvSpPr>
          <p:cNvPr id="2" name="TextBox 1"/>
          <p:cNvSpPr txBox="1"/>
          <p:nvPr/>
        </p:nvSpPr>
        <p:spPr>
          <a:xfrm>
            <a:off x="883920" y="1293210"/>
            <a:ext cx="2105898" cy="923330"/>
          </a:xfrm>
          <a:prstGeom prst="rect">
            <a:avLst/>
          </a:prstGeom>
          <a:noFill/>
        </p:spPr>
        <p:txBody>
          <a:bodyPr wrap="none" rtlCol="0">
            <a:spAutoFit/>
          </a:bodyPr>
          <a:lstStyle/>
          <a:p>
            <a:r>
              <a:rPr lang="en-US" dirty="0" smtClean="0"/>
              <a:t>1962</a:t>
            </a:r>
          </a:p>
          <a:p>
            <a:r>
              <a:rPr lang="en-US" dirty="0" smtClean="0"/>
              <a:t>One man, one vote</a:t>
            </a:r>
          </a:p>
          <a:p>
            <a:r>
              <a:rPr lang="en-US" dirty="0" smtClean="0"/>
              <a:t>14</a:t>
            </a:r>
            <a:r>
              <a:rPr lang="en-US" baseline="30000" dirty="0" smtClean="0"/>
              <a:t>th</a:t>
            </a:r>
            <a:r>
              <a:rPr lang="en-US" dirty="0" smtClean="0"/>
              <a:t> amendment</a:t>
            </a:r>
            <a:endParaRPr lang="en-US" dirty="0"/>
          </a:p>
        </p:txBody>
      </p:sp>
      <p:sp>
        <p:nvSpPr>
          <p:cNvPr id="28" name="TextBox 27"/>
          <p:cNvSpPr txBox="1"/>
          <p:nvPr/>
        </p:nvSpPr>
        <p:spPr>
          <a:xfrm>
            <a:off x="3491959" y="1075876"/>
            <a:ext cx="2310248" cy="923330"/>
          </a:xfrm>
          <a:prstGeom prst="rect">
            <a:avLst/>
          </a:prstGeom>
          <a:noFill/>
        </p:spPr>
        <p:txBody>
          <a:bodyPr wrap="none" rtlCol="0">
            <a:spAutoFit/>
          </a:bodyPr>
          <a:lstStyle/>
          <a:p>
            <a:r>
              <a:rPr lang="en-US" dirty="0" smtClean="0"/>
              <a:t>1961</a:t>
            </a:r>
          </a:p>
          <a:p>
            <a:r>
              <a:rPr lang="en-US" dirty="0" smtClean="0"/>
              <a:t>Exclusionary rule</a:t>
            </a:r>
          </a:p>
          <a:p>
            <a:r>
              <a:rPr lang="en-US" dirty="0" smtClean="0"/>
              <a:t>4</a:t>
            </a:r>
            <a:r>
              <a:rPr lang="en-US" baseline="30000" dirty="0" smtClean="0"/>
              <a:t>th</a:t>
            </a:r>
            <a:r>
              <a:rPr lang="en-US" dirty="0" smtClean="0"/>
              <a:t>, 14</a:t>
            </a:r>
            <a:r>
              <a:rPr lang="en-US" baseline="30000" dirty="0" smtClean="0"/>
              <a:t>th</a:t>
            </a:r>
            <a:r>
              <a:rPr lang="en-US" dirty="0" smtClean="0"/>
              <a:t> amendments</a:t>
            </a:r>
            <a:endParaRPr lang="en-US" dirty="0"/>
          </a:p>
        </p:txBody>
      </p:sp>
      <p:sp>
        <p:nvSpPr>
          <p:cNvPr id="30" name="TextBox 29"/>
          <p:cNvSpPr txBox="1"/>
          <p:nvPr/>
        </p:nvSpPr>
        <p:spPr>
          <a:xfrm>
            <a:off x="2209800" y="5104086"/>
            <a:ext cx="2280745" cy="1477328"/>
          </a:xfrm>
          <a:prstGeom prst="rect">
            <a:avLst/>
          </a:prstGeom>
          <a:noFill/>
        </p:spPr>
        <p:txBody>
          <a:bodyPr wrap="square" rtlCol="0">
            <a:spAutoFit/>
          </a:bodyPr>
          <a:lstStyle/>
          <a:p>
            <a:r>
              <a:rPr lang="en-US" b="1" dirty="0" smtClean="0">
                <a:solidFill>
                  <a:srgbClr val="660066"/>
                </a:solidFill>
              </a:rPr>
              <a:t>1962</a:t>
            </a:r>
          </a:p>
          <a:p>
            <a:r>
              <a:rPr lang="en-US" b="1" dirty="0" smtClean="0">
                <a:solidFill>
                  <a:srgbClr val="660066"/>
                </a:solidFill>
              </a:rPr>
              <a:t>No school-sponsored</a:t>
            </a:r>
          </a:p>
          <a:p>
            <a:r>
              <a:rPr lang="en-US" b="1" dirty="0" smtClean="0">
                <a:solidFill>
                  <a:srgbClr val="660066"/>
                </a:solidFill>
              </a:rPr>
              <a:t>prayer</a:t>
            </a:r>
          </a:p>
          <a:p>
            <a:r>
              <a:rPr lang="en-US" b="1" dirty="0" smtClean="0">
                <a:solidFill>
                  <a:srgbClr val="660066"/>
                </a:solidFill>
              </a:rPr>
              <a:t>1</a:t>
            </a:r>
            <a:r>
              <a:rPr lang="en-US" b="1" baseline="30000" dirty="0" smtClean="0">
                <a:solidFill>
                  <a:srgbClr val="660066"/>
                </a:solidFill>
              </a:rPr>
              <a:t>st</a:t>
            </a:r>
            <a:r>
              <a:rPr lang="en-US" b="1" dirty="0" smtClean="0">
                <a:solidFill>
                  <a:srgbClr val="660066"/>
                </a:solidFill>
              </a:rPr>
              <a:t> amendment</a:t>
            </a:r>
            <a:endParaRPr lang="en-US" b="1" dirty="0">
              <a:solidFill>
                <a:srgbClr val="660066"/>
              </a:solidFill>
            </a:endParaRPr>
          </a:p>
        </p:txBody>
      </p:sp>
      <p:sp>
        <p:nvSpPr>
          <p:cNvPr id="31" name="TextBox 30"/>
          <p:cNvSpPr txBox="1"/>
          <p:nvPr/>
        </p:nvSpPr>
        <p:spPr>
          <a:xfrm>
            <a:off x="484001" y="3250810"/>
            <a:ext cx="1935979" cy="923330"/>
          </a:xfrm>
          <a:prstGeom prst="rect">
            <a:avLst/>
          </a:prstGeom>
          <a:noFill/>
        </p:spPr>
        <p:txBody>
          <a:bodyPr wrap="none" rtlCol="0">
            <a:spAutoFit/>
          </a:bodyPr>
          <a:lstStyle/>
          <a:p>
            <a:r>
              <a:rPr lang="en-US" dirty="0" smtClean="0"/>
              <a:t>1964</a:t>
            </a:r>
          </a:p>
          <a:p>
            <a:r>
              <a:rPr lang="en-US" dirty="0" smtClean="0"/>
              <a:t>Right to a lawyer</a:t>
            </a:r>
          </a:p>
          <a:p>
            <a:r>
              <a:rPr lang="en-US" dirty="0" smtClean="0"/>
              <a:t>6</a:t>
            </a:r>
            <a:r>
              <a:rPr lang="en-US" baseline="30000" dirty="0" smtClean="0"/>
              <a:t>th</a:t>
            </a:r>
            <a:r>
              <a:rPr lang="en-US" dirty="0" smtClean="0"/>
              <a:t> amendment</a:t>
            </a:r>
            <a:endParaRPr lang="en-US" dirty="0"/>
          </a:p>
        </p:txBody>
      </p:sp>
      <p:sp>
        <p:nvSpPr>
          <p:cNvPr id="33" name="TextBox 32"/>
          <p:cNvSpPr txBox="1"/>
          <p:nvPr/>
        </p:nvSpPr>
        <p:spPr>
          <a:xfrm>
            <a:off x="6186051" y="1573860"/>
            <a:ext cx="2170787" cy="923330"/>
          </a:xfrm>
          <a:prstGeom prst="rect">
            <a:avLst/>
          </a:prstGeom>
          <a:noFill/>
        </p:spPr>
        <p:txBody>
          <a:bodyPr wrap="none" rtlCol="0">
            <a:spAutoFit/>
          </a:bodyPr>
          <a:lstStyle/>
          <a:p>
            <a:r>
              <a:rPr lang="en-US" dirty="0" smtClean="0"/>
              <a:t>1963</a:t>
            </a:r>
          </a:p>
          <a:p>
            <a:r>
              <a:rPr lang="en-US" dirty="0" smtClean="0"/>
              <a:t>Right to a lawyer</a:t>
            </a:r>
          </a:p>
          <a:p>
            <a:r>
              <a:rPr lang="en-US" dirty="0" smtClean="0"/>
              <a:t>14</a:t>
            </a:r>
            <a:r>
              <a:rPr lang="en-US" baseline="30000" dirty="0" smtClean="0"/>
              <a:t>th</a:t>
            </a:r>
            <a:r>
              <a:rPr lang="en-US" dirty="0" smtClean="0"/>
              <a:t>/6</a:t>
            </a:r>
            <a:r>
              <a:rPr lang="en-US" baseline="30000" dirty="0" smtClean="0"/>
              <a:t>th</a:t>
            </a:r>
            <a:r>
              <a:rPr lang="en-US" dirty="0" smtClean="0"/>
              <a:t> amendment</a:t>
            </a:r>
            <a:endParaRPr lang="en-US" dirty="0"/>
          </a:p>
        </p:txBody>
      </p:sp>
      <p:sp>
        <p:nvSpPr>
          <p:cNvPr id="34" name="TextBox 33"/>
          <p:cNvSpPr txBox="1"/>
          <p:nvPr/>
        </p:nvSpPr>
        <p:spPr>
          <a:xfrm>
            <a:off x="4904502" y="5105400"/>
            <a:ext cx="2105898" cy="1200329"/>
          </a:xfrm>
          <a:prstGeom prst="rect">
            <a:avLst/>
          </a:prstGeom>
          <a:noFill/>
        </p:spPr>
        <p:txBody>
          <a:bodyPr wrap="square" rtlCol="0">
            <a:spAutoFit/>
          </a:bodyPr>
          <a:lstStyle/>
          <a:p>
            <a:r>
              <a:rPr lang="en-US" b="1" dirty="0" smtClean="0">
                <a:solidFill>
                  <a:srgbClr val="660066"/>
                </a:solidFill>
              </a:rPr>
              <a:t>1964</a:t>
            </a:r>
          </a:p>
          <a:p>
            <a:r>
              <a:rPr lang="en-US" b="1" dirty="0" smtClean="0">
                <a:solidFill>
                  <a:srgbClr val="660066"/>
                </a:solidFill>
              </a:rPr>
              <a:t>Right to privacy</a:t>
            </a:r>
          </a:p>
          <a:p>
            <a:r>
              <a:rPr lang="en-US" b="1" dirty="0" smtClean="0">
                <a:solidFill>
                  <a:srgbClr val="660066"/>
                </a:solidFill>
              </a:rPr>
              <a:t>1, 3, 4, 9 amendments</a:t>
            </a:r>
            <a:endParaRPr lang="en-US" b="1" dirty="0">
              <a:solidFill>
                <a:srgbClr val="660066"/>
              </a:solidFill>
            </a:endParaRPr>
          </a:p>
        </p:txBody>
      </p:sp>
      <p:sp>
        <p:nvSpPr>
          <p:cNvPr id="35" name="TextBox 34"/>
          <p:cNvSpPr txBox="1"/>
          <p:nvPr/>
        </p:nvSpPr>
        <p:spPr>
          <a:xfrm>
            <a:off x="6332765" y="3287817"/>
            <a:ext cx="2359941" cy="923330"/>
          </a:xfrm>
          <a:prstGeom prst="rect">
            <a:avLst/>
          </a:prstGeom>
          <a:noFill/>
        </p:spPr>
        <p:txBody>
          <a:bodyPr wrap="none" rtlCol="0">
            <a:spAutoFit/>
          </a:bodyPr>
          <a:lstStyle/>
          <a:p>
            <a:r>
              <a:rPr lang="en-US" dirty="0" smtClean="0"/>
              <a:t>1966</a:t>
            </a:r>
          </a:p>
          <a:p>
            <a:r>
              <a:rPr lang="en-US" dirty="0" smtClean="0"/>
              <a:t>Be informed of rights</a:t>
            </a:r>
          </a:p>
          <a:p>
            <a:endParaRPr lang="en-US" dirty="0"/>
          </a:p>
        </p:txBody>
      </p:sp>
    </p:spTree>
    <p:extLst>
      <p:ext uri="{BB962C8B-B14F-4D97-AF65-F5344CB8AC3E}">
        <p14:creationId xmlns:p14="http://schemas.microsoft.com/office/powerpoint/2010/main" val="1771156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circle(in)">
                                      <p:cBhvr>
                                        <p:cTn id="18" dur="20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arn(inVertical)">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0" grpId="0"/>
      <p:bldP spid="31"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Issues:  Prayer, Marriage, Sex</a:t>
            </a:r>
            <a:endParaRPr lang="en-US" dirty="0"/>
          </a:p>
        </p:txBody>
      </p:sp>
      <p:sp>
        <p:nvSpPr>
          <p:cNvPr id="3" name="Content Placeholder 2"/>
          <p:cNvSpPr>
            <a:spLocks noGrp="1"/>
          </p:cNvSpPr>
          <p:nvPr>
            <p:ph idx="1"/>
          </p:nvPr>
        </p:nvSpPr>
        <p:spPr>
          <a:xfrm>
            <a:off x="152400" y="1143000"/>
            <a:ext cx="4724400" cy="5715000"/>
          </a:xfrm>
        </p:spPr>
        <p:txBody>
          <a:bodyPr>
            <a:normAutofit lnSpcReduction="10000"/>
          </a:bodyPr>
          <a:lstStyle/>
          <a:p>
            <a:r>
              <a:rPr lang="en-US" i="1" dirty="0" smtClean="0"/>
              <a:t>Engel v. Vitale</a:t>
            </a:r>
            <a:r>
              <a:rPr lang="en-US" dirty="0" smtClean="0"/>
              <a:t>, 1962</a:t>
            </a:r>
          </a:p>
          <a:p>
            <a:pPr lvl="1"/>
            <a:r>
              <a:rPr lang="en-US" dirty="0" smtClean="0"/>
              <a:t>1</a:t>
            </a:r>
            <a:r>
              <a:rPr lang="en-US" baseline="30000" dirty="0" smtClean="0"/>
              <a:t>st</a:t>
            </a:r>
            <a:r>
              <a:rPr lang="en-US" dirty="0" smtClean="0"/>
              <a:t> Amendment – requiring students to pray in school was unconstitutional</a:t>
            </a:r>
          </a:p>
          <a:p>
            <a:pPr lvl="1"/>
            <a:endParaRPr lang="en-US" dirty="0" smtClean="0"/>
          </a:p>
          <a:p>
            <a:r>
              <a:rPr lang="en-US" dirty="0"/>
              <a:t>Griswold v. Connecticut, 1963</a:t>
            </a:r>
          </a:p>
          <a:p>
            <a:pPr lvl="1"/>
            <a:r>
              <a:rPr lang="en-US" dirty="0"/>
              <a:t>Birth control is </a:t>
            </a:r>
            <a:r>
              <a:rPr lang="en-US" dirty="0" smtClean="0"/>
              <a:t>private</a:t>
            </a:r>
          </a:p>
          <a:p>
            <a:pPr lvl="1"/>
            <a:endParaRPr lang="en-US" dirty="0"/>
          </a:p>
          <a:p>
            <a:r>
              <a:rPr lang="en-US" i="1" dirty="0" smtClean="0"/>
              <a:t>Loving v. Virginia, 1967</a:t>
            </a:r>
          </a:p>
          <a:p>
            <a:pPr lvl="1"/>
            <a:r>
              <a:rPr lang="en-US" dirty="0" smtClean="0"/>
              <a:t>States cannot prohibit interracial marriages</a:t>
            </a:r>
          </a:p>
          <a:p>
            <a:pPr lvl="1"/>
            <a:endParaRPr lang="en-US" dirty="0" smtClean="0"/>
          </a:p>
          <a:p>
            <a:pPr marL="0" indent="0">
              <a:buNone/>
            </a:pPr>
            <a:endParaRPr lang="en-US" i="1" dirty="0"/>
          </a:p>
        </p:txBody>
      </p:sp>
      <p:pic>
        <p:nvPicPr>
          <p:cNvPr id="4098" name="Picture 2"/>
          <p:cNvPicPr>
            <a:picLocks noChangeAspect="1" noChangeArrowheads="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11165" t="10945" r="10802" b="16667"/>
          <a:stretch/>
        </p:blipFill>
        <p:spPr bwMode="auto">
          <a:xfrm>
            <a:off x="4876800" y="1066800"/>
            <a:ext cx="4114800" cy="564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586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508" y="20472"/>
            <a:ext cx="7494983" cy="683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225731"/>
            <a:ext cx="9144000" cy="1631216"/>
          </a:xfrm>
          <a:prstGeom prst="rect">
            <a:avLst/>
          </a:prstGeom>
          <a:solidFill>
            <a:schemeClr val="bg1"/>
          </a:solidFill>
        </p:spPr>
        <p:txBody>
          <a:bodyPr wrap="square">
            <a:spAutoFit/>
          </a:bodyPr>
          <a:lstStyle/>
          <a:p>
            <a:r>
              <a:rPr lang="en-US" sz="2000" b="1" i="1" dirty="0">
                <a:solidFill>
                  <a:srgbClr val="002060"/>
                </a:solidFill>
              </a:rPr>
              <a:t>Almighty God created the races white, black, yellow, </a:t>
            </a:r>
            <a:r>
              <a:rPr lang="en-US" sz="2000" b="1" i="1" dirty="0" err="1">
                <a:solidFill>
                  <a:srgbClr val="002060"/>
                </a:solidFill>
              </a:rPr>
              <a:t>malay</a:t>
            </a:r>
            <a:r>
              <a:rPr lang="en-US" sz="2000" b="1" i="1" dirty="0">
                <a:solidFill>
                  <a:srgbClr val="002060"/>
                </a:solidFill>
              </a:rPr>
              <a:t> and red, and he placed them on separate continents. And but for the interference with his arrangement there would be no cause for such marriages. The fact that he separated the races shows that he did not intend for the races to mix</a:t>
            </a:r>
            <a:r>
              <a:rPr lang="en-US" sz="2000" b="1" i="1" dirty="0" smtClean="0">
                <a:solidFill>
                  <a:srgbClr val="002060"/>
                </a:solidFill>
              </a:rPr>
              <a:t>.</a:t>
            </a:r>
          </a:p>
          <a:p>
            <a:r>
              <a:rPr lang="en-US" sz="2000" b="1" i="1" dirty="0" smtClean="0">
                <a:solidFill>
                  <a:srgbClr val="002060"/>
                </a:solidFill>
              </a:rPr>
              <a:t>~Virginia Trial Judge in the Loving Case, 1959</a:t>
            </a:r>
            <a:endParaRPr lang="en-US" sz="2000" b="1" dirty="0">
              <a:solidFill>
                <a:srgbClr val="002060"/>
              </a:solidFill>
            </a:endParaRPr>
          </a:p>
        </p:txBody>
      </p:sp>
    </p:spTree>
    <p:extLst>
      <p:ext uri="{BB962C8B-B14F-4D97-AF65-F5344CB8AC3E}">
        <p14:creationId xmlns:p14="http://schemas.microsoft.com/office/powerpoint/2010/main" val="68197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Activist Judges</a:t>
            </a:r>
            <a:endParaRPr lang="en-US" dirty="0"/>
          </a:p>
        </p:txBody>
      </p:sp>
      <p:sp>
        <p:nvSpPr>
          <p:cNvPr id="3" name="Content Placeholder 2"/>
          <p:cNvSpPr>
            <a:spLocks noGrp="1"/>
          </p:cNvSpPr>
          <p:nvPr>
            <p:ph idx="1"/>
          </p:nvPr>
        </p:nvSpPr>
        <p:spPr>
          <a:xfrm>
            <a:off x="152400" y="1143000"/>
            <a:ext cx="5181600" cy="5562600"/>
          </a:xfrm>
        </p:spPr>
        <p:txBody>
          <a:bodyPr/>
          <a:lstStyle/>
          <a:p>
            <a:r>
              <a:rPr lang="en-US" dirty="0" smtClean="0"/>
              <a:t>Conservative critics argued:</a:t>
            </a:r>
          </a:p>
          <a:p>
            <a:pPr lvl="1"/>
            <a:r>
              <a:rPr lang="en-US" dirty="0" smtClean="0"/>
              <a:t>Supreme Court judges were </a:t>
            </a:r>
            <a:r>
              <a:rPr lang="en-US" i="1" dirty="0" smtClean="0">
                <a:solidFill>
                  <a:srgbClr val="660066"/>
                </a:solidFill>
              </a:rPr>
              <a:t>making laws</a:t>
            </a:r>
            <a:r>
              <a:rPr lang="en-US" dirty="0" smtClean="0"/>
              <a:t>, not just interpreting them</a:t>
            </a:r>
          </a:p>
          <a:p>
            <a:pPr lvl="1"/>
            <a:endParaRPr lang="en-US" dirty="0" smtClean="0"/>
          </a:p>
          <a:p>
            <a:pPr lvl="1"/>
            <a:r>
              <a:rPr lang="en-US" dirty="0" smtClean="0"/>
              <a:t>These “</a:t>
            </a:r>
            <a:r>
              <a:rPr lang="en-US" dirty="0" smtClean="0">
                <a:solidFill>
                  <a:srgbClr val="C00000"/>
                </a:solidFill>
              </a:rPr>
              <a:t>activist</a:t>
            </a:r>
            <a:r>
              <a:rPr lang="en-US" dirty="0" smtClean="0"/>
              <a:t>” judges were undermining federalism by meddling in state matters (education, marriage, police powers)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400"/>
            <a:ext cx="3720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586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a:t>
            </a:r>
            <a:endParaRPr lang="en-US" dirty="0"/>
          </a:p>
        </p:txBody>
      </p:sp>
      <p:sp>
        <p:nvSpPr>
          <p:cNvPr id="3" name="Content Placeholder 2"/>
          <p:cNvSpPr>
            <a:spLocks noGrp="1"/>
          </p:cNvSpPr>
          <p:nvPr>
            <p:ph idx="1"/>
          </p:nvPr>
        </p:nvSpPr>
        <p:spPr/>
        <p:txBody>
          <a:bodyPr/>
          <a:lstStyle/>
          <a:p>
            <a:r>
              <a:rPr lang="en-US" dirty="0" smtClean="0"/>
              <a:t>Which of the 7 cases from today do you find most important?  Why?</a:t>
            </a:r>
            <a:endParaRPr lang="en-US" dirty="0"/>
          </a:p>
        </p:txBody>
      </p:sp>
    </p:spTree>
    <p:extLst>
      <p:ext uri="{BB962C8B-B14F-4D97-AF65-F5344CB8AC3E}">
        <p14:creationId xmlns:p14="http://schemas.microsoft.com/office/powerpoint/2010/main" val="3182037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436</TotalTime>
  <Words>480</Words>
  <Application>Microsoft Office PowerPoint</Application>
  <PresentationFormat>On-screen Show (4:3)</PresentationFormat>
  <Paragraphs>183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Clarity</vt:lpstr>
      <vt:lpstr>United States History</vt:lpstr>
      <vt:lpstr>The Warren Court</vt:lpstr>
      <vt:lpstr>PowerPoint Presentation</vt:lpstr>
      <vt:lpstr>Equal Rights</vt:lpstr>
      <vt:lpstr>PowerPoint Presentation</vt:lpstr>
      <vt:lpstr>Social Issues:  Prayer, Marriage, Sex</vt:lpstr>
      <vt:lpstr>PowerPoint Presentation</vt:lpstr>
      <vt:lpstr>Activist Judges</vt:lpstr>
      <vt:lpstr>Importance</vt:lpstr>
      <vt:lpstr>Vocabulary Quiz – 4-27-2012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History</dc:title>
  <dc:creator>Scott</dc:creator>
  <cp:lastModifiedBy>Scott King-Owen</cp:lastModifiedBy>
  <cp:revision>20</cp:revision>
  <dcterms:created xsi:type="dcterms:W3CDTF">2012-04-14T21:51:34Z</dcterms:created>
  <dcterms:modified xsi:type="dcterms:W3CDTF">2012-04-23T17:26:22Z</dcterms:modified>
</cp:coreProperties>
</file>