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1" r:id="rId5"/>
    <p:sldId id="263" r:id="rId6"/>
    <p:sldId id="265" r:id="rId7"/>
    <p:sldId id="264" r:id="rId8"/>
    <p:sldId id="266" r:id="rId9"/>
    <p:sldId id="267" r:id="rId10"/>
    <p:sldId id="257" r:id="rId11"/>
    <p:sldId id="258" r:id="rId12"/>
    <p:sldId id="259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78450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1850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fld id="{2EB57871-B171-472B-A0FF-EEEAFBB641FD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553200"/>
            <a:ext cx="3505200" cy="817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2EB57871-B171-472B-A0FF-EEEAFBB641FD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29401EFF-73AD-444B-AB6D-350E043A0D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2EB57871-B171-472B-A0FF-EEEAFBB641FD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29401EFF-73AD-444B-AB6D-350E043A0D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2EB57871-B171-472B-A0FF-EEEAFBB641FD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29401EFF-73AD-444B-AB6D-350E043A0D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2EB57871-B171-472B-A0FF-EEEAFBB641FD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29401EFF-73AD-444B-AB6D-350E043A0D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2EB57871-B171-472B-A0FF-EEEAFBB641FD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29401EFF-73AD-444B-AB6D-350E043A0D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2EB57871-B171-472B-A0FF-EEEAFBB641FD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29401EFF-73AD-444B-AB6D-350E043A0D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2EB57871-B171-472B-A0FF-EEEAFBB641FD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29401EFF-73AD-444B-AB6D-350E043A0D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2EB57871-B171-472B-A0FF-EEEAFBB641FD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29401EFF-73AD-444B-AB6D-350E043A0D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2EB57871-B171-472B-A0FF-EEEAFBB641FD}" type="datetimeFigureOut">
              <a:rPr lang="en-US" smtClean="0"/>
              <a:t>4/6/2013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29401EFF-73AD-444B-AB6D-350E043A0D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77604" y="333487"/>
            <a:ext cx="8997696" cy="6429510"/>
          </a:xfrm>
          <a:prstGeom prst="rect">
            <a:avLst/>
          </a:prstGeom>
          <a:solidFill>
            <a:schemeClr val="bg1">
              <a:alpha val="61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0" y="-21511"/>
            <a:ext cx="9144000" cy="34962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77604" y="-21511"/>
            <a:ext cx="8997696" cy="173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204" y="333487"/>
            <a:ext cx="8532996" cy="6862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99" y="1141436"/>
            <a:ext cx="8863405" cy="5487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b="1" i="1" kern="1200">
          <a:solidFill>
            <a:schemeClr val="accent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8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800" b="1" i="1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8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8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800" b="1" kern="1200" baseline="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1905000"/>
            <a:ext cx="3313355" cy="2057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United States History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3962400"/>
            <a:ext cx="3309803" cy="197972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Communism is Dead </a:t>
            </a:r>
            <a:r>
              <a:rPr lang="en-US" sz="2400" i="1" dirty="0" smtClean="0"/>
              <a:t>(*Except in China, North Korea, Cuba, Laos, and Vietnam)</a:t>
            </a:r>
          </a:p>
          <a:p>
            <a:r>
              <a:rPr lang="en-US" sz="2800" dirty="0" smtClean="0"/>
              <a:t>Dr. King-Owen</a:t>
            </a:r>
            <a:endParaRPr lang="en-US" sz="2800" dirty="0"/>
          </a:p>
        </p:txBody>
      </p:sp>
      <p:pic>
        <p:nvPicPr>
          <p:cNvPr id="4098" name="Picture 2" descr="http://ts4.mm.bing.net/images/thumbnail.aspx?q=4636529411228743&amp;id=40beb7904dd0f02c91eb87fed43ad7c3&amp;url=http%3a%2f%2fblog.seattlepi.com%2fdavidhorsey%2ffiles%2f2011%2f12%2fDead-Red-1991-640x46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09800"/>
            <a:ext cx="4598288" cy="332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381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[13.04]</a:t>
            </a:r>
            <a:endParaRPr lang="en-US" sz="4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9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indsayfincher.com/news/reagan_gorbachev_w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" y="-7961"/>
            <a:ext cx="8666328" cy="68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0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indsayfincher.com/news/reagan_berlin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312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4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mmitsburg.net/archive_list/articles/misc/cww/2011/end_o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181600" cy="691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12" y="1219200"/>
            <a:ext cx="4166887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loc.gov/rr/print/swann/valtman/images/valt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" y="-17060"/>
            <a:ext cx="8836926" cy="68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5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mccord-museum.qc.ca/largeimages/M990.761.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0" y="-61045"/>
            <a:ext cx="7602040" cy="691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1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ccord-museum.qc.ca/largeimages/M996.10.5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t="2596" r="2071" b="3375"/>
          <a:stretch/>
        </p:blipFill>
        <p:spPr bwMode="auto">
          <a:xfrm>
            <a:off x="0" y="0"/>
            <a:ext cx="6032311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the Wall </a:t>
            </a:r>
            <a:r>
              <a:rPr lang="en-US" dirty="0" smtClean="0"/>
              <a:t>Come </a:t>
            </a:r>
            <a:r>
              <a:rPr lang="en-US" dirty="0" err="1" smtClean="0"/>
              <a:t>Tumblin</a:t>
            </a:r>
            <a:r>
              <a:rPr lang="en-US" dirty="0" smtClean="0"/>
              <a:t>’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1987 – “Tear Down this Wall”</a:t>
            </a:r>
          </a:p>
          <a:p>
            <a:pPr lvl="1"/>
            <a:r>
              <a:rPr lang="en-US" dirty="0" smtClean="0"/>
              <a:t>President Reagan made a speech in Berlin urging Gorbachev to remove the Berlin Wall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1989 – “Peaceful Revolution”</a:t>
            </a:r>
          </a:p>
          <a:p>
            <a:pPr lvl="1"/>
            <a:r>
              <a:rPr lang="en-US" dirty="0" smtClean="0"/>
              <a:t>As Soviets weakened, Berlin leaders opened the checkpoints</a:t>
            </a:r>
          </a:p>
          <a:p>
            <a:pPr lvl="1"/>
            <a:r>
              <a:rPr lang="en-US" dirty="0" smtClean="0"/>
              <a:t>By 1990, the wall was largely dismantled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Berlin-wall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" y="0"/>
            <a:ext cx="8041943" cy="678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8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Thefalloftheberlinwall1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" y="0"/>
            <a:ext cx="9102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90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Revolutions of 1989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1989 – Gorbachev rejects use of force to keep Soviet satellites in the Warsaw Pact</a:t>
            </a:r>
          </a:p>
          <a:p>
            <a:r>
              <a:rPr lang="en-US" dirty="0" smtClean="0"/>
              <a:t>One-by-one, eastern European satellites began to experience internal revolutions – Poland, Hungary, Czechoslovakia, Bulgaria</a:t>
            </a:r>
          </a:p>
          <a:p>
            <a:pPr lvl="1"/>
            <a:r>
              <a:rPr lang="en-US" dirty="0" smtClean="0"/>
              <a:t>Countries held elections</a:t>
            </a:r>
          </a:p>
          <a:p>
            <a:pPr lvl="1"/>
            <a:r>
              <a:rPr lang="en-US" dirty="0" smtClean="0"/>
              <a:t>Communist dictators were overthrown</a:t>
            </a:r>
          </a:p>
          <a:p>
            <a:pPr lvl="1"/>
            <a:r>
              <a:rPr lang="en-US" dirty="0" smtClean="0"/>
              <a:t>Capitalist economies grew (slowly)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4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EasternBloc BasicMembersOnly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83"/>
            <a:ext cx="4572000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4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1991:  Cold War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1991:  Warsaw Pact dissolved</a:t>
            </a:r>
          </a:p>
          <a:p>
            <a:pPr lvl="1"/>
            <a:r>
              <a:rPr lang="en-US" dirty="0" smtClean="0"/>
              <a:t>Soviet Union broke into 15 separate republics</a:t>
            </a:r>
          </a:p>
          <a:p>
            <a:r>
              <a:rPr lang="en-US" dirty="0" smtClean="0"/>
              <a:t>1991: START Treaty I</a:t>
            </a:r>
          </a:p>
          <a:p>
            <a:pPr lvl="1"/>
            <a:r>
              <a:rPr lang="en-US" dirty="0" smtClean="0"/>
              <a:t>President George W. Bush and Mikhail Gorbachev</a:t>
            </a:r>
          </a:p>
          <a:p>
            <a:pPr lvl="1"/>
            <a:r>
              <a:rPr lang="en-US" dirty="0" smtClean="0"/>
              <a:t>Most forceful nuclear weapons reduction treaty signed to date </a:t>
            </a:r>
          </a:p>
          <a:p>
            <a:pPr lvl="2"/>
            <a:r>
              <a:rPr lang="en-US" dirty="0" smtClean="0"/>
              <a:t>40% of nuclear weapons in U.S. and Russia removed</a:t>
            </a:r>
          </a:p>
          <a:p>
            <a:pPr lvl="2"/>
            <a:r>
              <a:rPr lang="en-US" dirty="0" smtClean="0"/>
              <a:t>Expired in 2009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b="2304"/>
          <a:stretch/>
        </p:blipFill>
        <p:spPr bwMode="auto">
          <a:xfrm>
            <a:off x="25021" y="0"/>
            <a:ext cx="915087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1" y="5913568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Armenia</a:t>
            </a:r>
            <a:r>
              <a:rPr lang="en-US" b="1" dirty="0" smtClean="0"/>
              <a:t>  2.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Azerbaijan</a:t>
            </a:r>
            <a:r>
              <a:rPr lang="en-US" b="1" dirty="0" smtClean="0"/>
              <a:t>  3.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Belarus</a:t>
            </a:r>
            <a:r>
              <a:rPr lang="en-US" b="1" dirty="0" smtClean="0"/>
              <a:t>  4.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Estonia</a:t>
            </a:r>
            <a:r>
              <a:rPr lang="en-US" b="1" dirty="0" smtClean="0"/>
              <a:t>  5.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Georgia</a:t>
            </a:r>
            <a:r>
              <a:rPr lang="en-US" b="1" dirty="0" smtClean="0"/>
              <a:t>  6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 Kazakhstan  </a:t>
            </a:r>
          </a:p>
          <a:p>
            <a:r>
              <a:rPr lang="en-US" b="1" dirty="0" smtClean="0"/>
              <a:t>7.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Kyrgyzstan</a:t>
            </a:r>
            <a:r>
              <a:rPr lang="en-US" b="1" dirty="0" smtClean="0"/>
              <a:t>  8.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Latvia</a:t>
            </a:r>
            <a:r>
              <a:rPr lang="en-US" b="1" dirty="0" smtClean="0"/>
              <a:t>  9.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Lithuania</a:t>
            </a:r>
            <a:r>
              <a:rPr lang="en-US" b="1" dirty="0" smtClean="0"/>
              <a:t>  10.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Moldova</a:t>
            </a:r>
            <a:r>
              <a:rPr lang="en-US" b="1" dirty="0" smtClean="0"/>
              <a:t>  11.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Russia</a:t>
            </a:r>
            <a:r>
              <a:rPr lang="en-US" b="1" dirty="0" smtClean="0"/>
              <a:t>  12.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Tajikistan</a:t>
            </a:r>
            <a:r>
              <a:rPr lang="en-US" b="1" dirty="0" smtClean="0"/>
              <a:t>  </a:t>
            </a:r>
          </a:p>
          <a:p>
            <a:r>
              <a:rPr lang="en-US" b="1" dirty="0" smtClean="0"/>
              <a:t>13.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Turkmenistan</a:t>
            </a:r>
            <a:r>
              <a:rPr lang="en-US" b="1" dirty="0" smtClean="0"/>
              <a:t>  14.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U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kraine</a:t>
            </a:r>
            <a:r>
              <a:rPr lang="en-US" b="1" dirty="0" smtClean="0"/>
              <a:t>  15.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Uzbekistan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Killed Communism?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Stagnant Economy – 1970s</a:t>
            </a:r>
          </a:p>
          <a:p>
            <a:pPr lvl="1"/>
            <a:r>
              <a:rPr lang="en-US" dirty="0" smtClean="0"/>
              <a:t>Declines in agriculture and industry</a:t>
            </a:r>
          </a:p>
          <a:p>
            <a:r>
              <a:rPr lang="en-US" dirty="0" smtClean="0"/>
              <a:t>Soviet War in Afghanistan – 1979-1989</a:t>
            </a:r>
          </a:p>
          <a:p>
            <a:pPr lvl="1"/>
            <a:r>
              <a:rPr lang="en-US" dirty="0" smtClean="0"/>
              <a:t>Heavy costs to Soviets and unpopular</a:t>
            </a:r>
          </a:p>
          <a:p>
            <a:r>
              <a:rPr lang="en-US" dirty="0" smtClean="0"/>
              <a:t>Gorbachev – 1980s</a:t>
            </a:r>
          </a:p>
          <a:p>
            <a:pPr lvl="1"/>
            <a:r>
              <a:rPr lang="en-US" dirty="0" smtClean="0"/>
              <a:t>Perestroika and glasnost – encouraging openness and free market</a:t>
            </a:r>
          </a:p>
          <a:p>
            <a:r>
              <a:rPr lang="en-US" dirty="0" smtClean="0"/>
              <a:t>Revolutions of 1989</a:t>
            </a:r>
          </a:p>
          <a:p>
            <a:pPr lvl="1"/>
            <a:r>
              <a:rPr lang="en-US" dirty="0" smtClean="0"/>
              <a:t>Satellites sensing weakness in Soviets</a:t>
            </a:r>
          </a:p>
          <a:p>
            <a:r>
              <a:rPr lang="en-US" dirty="0" smtClean="0"/>
              <a:t>Ronald Reagan, 1983-1989</a:t>
            </a:r>
          </a:p>
          <a:p>
            <a:pPr lvl="1"/>
            <a:r>
              <a:rPr lang="en-US" dirty="0" smtClean="0"/>
              <a:t>Tough talk and defense spending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94</TotalTime>
  <Words>280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United States History</vt:lpstr>
      <vt:lpstr>And the Wall Come Tumblin’ Down</vt:lpstr>
      <vt:lpstr>PowerPoint Presentation</vt:lpstr>
      <vt:lpstr>PowerPoint Presentation</vt:lpstr>
      <vt:lpstr>Revolutions of 1989</vt:lpstr>
      <vt:lpstr>PowerPoint Presentation</vt:lpstr>
      <vt:lpstr>1991:  Cold War Ends</vt:lpstr>
      <vt:lpstr>PowerPoint Presentation</vt:lpstr>
      <vt:lpstr>Who Killed Communism?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Scott</cp:lastModifiedBy>
  <cp:revision>10</cp:revision>
  <dcterms:created xsi:type="dcterms:W3CDTF">2012-04-29T13:36:48Z</dcterms:created>
  <dcterms:modified xsi:type="dcterms:W3CDTF">2013-04-06T14:21:53Z</dcterms:modified>
</cp:coreProperties>
</file>