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70" r:id="rId5"/>
    <p:sldId id="266" r:id="rId6"/>
    <p:sldId id="259" r:id="rId7"/>
    <p:sldId id="265" r:id="rId8"/>
    <p:sldId id="260" r:id="rId9"/>
    <p:sldId id="261" r:id="rId10"/>
    <p:sldId id="262" r:id="rId11"/>
    <p:sldId id="263" r:id="rId12"/>
    <p:sldId id="264" r:id="rId13"/>
    <p:sldId id="268" r:id="rId14"/>
    <p:sldId id="267" r:id="rId1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486400"/>
            <a:ext cx="8534400" cy="1143000"/>
          </a:xfrm>
        </p:spPr>
        <p:txBody>
          <a:bodyPr/>
          <a:lstStyle>
            <a:lvl1pPr>
              <a:defRPr sz="6000">
                <a:solidFill>
                  <a:schemeClr val="accent2"/>
                </a:solidFill>
                <a:latin typeface="Gill Sans MT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FontTx/>
              <a:buNone/>
              <a:defRPr sz="3600" b="1">
                <a:latin typeface="Gill Sans MT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D37068-1616-4D07-BB20-D0946CD98C9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909166-90F7-43E3-9967-738D178D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D37068-1616-4D07-BB20-D0946CD98C9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909166-90F7-43E3-9967-738D178D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D37068-1616-4D07-BB20-D0946CD98C9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909166-90F7-43E3-9967-738D178D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D37068-1616-4D07-BB20-D0946CD98C9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909166-90F7-43E3-9967-738D178D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D37068-1616-4D07-BB20-D0946CD98C9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909166-90F7-43E3-9967-738D178D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4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D37068-1616-4D07-BB20-D0946CD98C9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909166-90F7-43E3-9967-738D178D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1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D37068-1616-4D07-BB20-D0946CD98C9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909166-90F7-43E3-9967-738D178D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D37068-1616-4D07-BB20-D0946CD98C9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909166-90F7-43E3-9967-738D178D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D37068-1616-4D07-BB20-D0946CD98C9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909166-90F7-43E3-9967-738D178D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D37068-1616-4D07-BB20-D0946CD98C9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909166-90F7-43E3-9967-738D178D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5638800"/>
          </a:xfrm>
          <a:prstGeom prst="rect">
            <a:avLst/>
          </a:prstGeom>
          <a:solidFill>
            <a:schemeClr val="tx2">
              <a:lumMod val="20000"/>
              <a:lumOff val="80000"/>
              <a:alpha val="77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accent2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accent6">
              <a:lumMod val="50000"/>
            </a:schemeClr>
          </a:solidFill>
          <a:latin typeface="Adobe Heiti Std R" pitchFamily="34" charset="-128"/>
          <a:ea typeface="Adobe Heiti Std R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accent1">
              <a:lumMod val="50000"/>
            </a:schemeClr>
          </a:solidFill>
          <a:latin typeface="Adobe Heiti Std R" pitchFamily="34" charset="-128"/>
          <a:ea typeface="Adobe Heiti Std R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accent6">
              <a:lumMod val="50000"/>
            </a:schemeClr>
          </a:solidFill>
          <a:latin typeface="Adobe Heiti Std R" pitchFamily="34" charset="-128"/>
          <a:ea typeface="Adobe Heiti Std R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accent6">
              <a:lumMod val="50000"/>
            </a:schemeClr>
          </a:solidFill>
          <a:latin typeface="Adobe Heiti Std R" pitchFamily="34" charset="-128"/>
          <a:ea typeface="Adobe Heiti Std R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chemeClr val="accent6">
              <a:lumMod val="50000"/>
            </a:schemeClr>
          </a:solidFill>
          <a:latin typeface="Adobe Heiti Std R" pitchFamily="34" charset="-128"/>
          <a:ea typeface="Adobe Heiti Std R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57400"/>
          </a:xfrm>
        </p:spPr>
        <p:txBody>
          <a:bodyPr/>
          <a:lstStyle/>
          <a:p>
            <a:r>
              <a:rPr lang="en-US" dirty="0" smtClean="0"/>
              <a:t>The Red Menace Falls</a:t>
            </a:r>
          </a:p>
          <a:p>
            <a:r>
              <a:rPr lang="en-US" dirty="0" smtClean="0"/>
              <a:t>Dr. </a:t>
            </a:r>
            <a:r>
              <a:rPr lang="en-US" dirty="0" smtClean="0"/>
              <a:t>King-Owen</a:t>
            </a:r>
          </a:p>
          <a:p>
            <a:r>
              <a:rPr lang="en-US" dirty="0" smtClean="0"/>
              <a:t>[13.04]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lobalsecurity.org/space/systems/images/sdi-imag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" y="18197"/>
            <a:ext cx="9085554" cy="638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amesdbase.com/Media/SYSTEM/Sinclair_ZX_Spectrum/Advert/big/SDI-_Strategic_Defense_Initiative_-_1988_-_Activi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" y="-34120"/>
            <a:ext cx="9094094" cy="65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farm5.static.flickr.com/4014/4278292779_24b7b392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" y="0"/>
            <a:ext cx="90474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nstruct.westvalley.edu/kelly/Distance_Learning/Images/17B_L28/SDI_CARTOON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6" y="228600"/>
            <a:ext cx="9199598" cy="662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8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“Joy to the World” (61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11793" r="22014" b="5942"/>
          <a:stretch/>
        </p:blipFill>
        <p:spPr bwMode="auto">
          <a:xfrm>
            <a:off x="0" y="144890"/>
            <a:ext cx="4205905" cy="66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jcrue.files.wordpress.com/2006/06/mram_sdi.gif?w=6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47" y="-3413"/>
            <a:ext cx="500062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bendib.com/militarism/Star-Wars-test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/>
          <a:stretch/>
        </p:blipFill>
        <p:spPr bwMode="auto">
          <a:xfrm>
            <a:off x="4140746" y="3461297"/>
            <a:ext cx="5003253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Afghanistan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1979:  Soviets invaded Afghanistan</a:t>
            </a:r>
          </a:p>
          <a:p>
            <a:pPr lvl="1"/>
            <a:r>
              <a:rPr lang="en-US" dirty="0" smtClean="0"/>
              <a:t>Soviets were supporting a communist government against Islamic militants</a:t>
            </a:r>
          </a:p>
          <a:p>
            <a:pPr lvl="1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#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AfghanistanequalsSovietversionofVietnam</a:t>
            </a:r>
            <a:endParaRPr lang="en-US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War ends by 1989</a:t>
            </a:r>
          </a:p>
          <a:p>
            <a:pPr lvl="1"/>
            <a:r>
              <a:rPr lang="en-US" dirty="0" smtClean="0"/>
              <a:t>War was an enormous strain on Soviet economy</a:t>
            </a:r>
          </a:p>
          <a:p>
            <a:pPr lvl="1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#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justlikeVietnamwastoAmerica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pPr lvl="1"/>
            <a:r>
              <a:rPr lang="en-US" dirty="0" smtClean="0"/>
              <a:t>American CIA provided help to anti-Soviet forces</a:t>
            </a:r>
          </a:p>
          <a:p>
            <a:pPr lvl="1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#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whichincludedayoungOsamabinLadenOOPS</a:t>
            </a:r>
            <a:endParaRPr lang="en-US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artoons.ac.uk/record-image/standard/368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684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0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artoons.ac.uk/record-image/standard/337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73024"/>
            <a:ext cx="8981090" cy="657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2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“—Or I Might Wear This One—” (51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13057" r="7063" b="6594"/>
          <a:stretch/>
        </p:blipFill>
        <p:spPr bwMode="auto">
          <a:xfrm>
            <a:off x="0" y="-15922"/>
            <a:ext cx="4578937" cy="68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s4.mm.bing.net/images/thumbnail.aspx?q=4890465051804119&amp;id=7f86e262eb252229e1a300fdbb21c265&amp;url=http%3a%2f%2fjewishworldreview.com%2fop-art%2fradical_islam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8" r="16562"/>
          <a:stretch/>
        </p:blipFill>
        <p:spPr bwMode="auto">
          <a:xfrm>
            <a:off x="4578937" y="685800"/>
            <a:ext cx="445818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Gorbachev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6096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President Reagan called the Soviets an “evil empire”</a:t>
            </a:r>
          </a:p>
          <a:p>
            <a:pPr lvl="1"/>
            <a:r>
              <a:rPr lang="en-US" sz="3000" i="1" dirty="0" smtClean="0"/>
              <a:t>#</a:t>
            </a:r>
            <a:r>
              <a:rPr lang="en-US" sz="3000" i="1" dirty="0" err="1" smtClean="0"/>
              <a:t>soundstoughontheSovietslikehesinamovie</a:t>
            </a:r>
            <a:endParaRPr lang="en-US" sz="3000" i="1" dirty="0" smtClean="0"/>
          </a:p>
          <a:p>
            <a:r>
              <a:rPr lang="en-US" sz="3000" dirty="0" smtClean="0"/>
              <a:t>1985, Mikhail Gorbachev becomes Soviet Premier</a:t>
            </a:r>
          </a:p>
          <a:p>
            <a:pPr lvl="1"/>
            <a:r>
              <a:rPr lang="en-US" sz="3000" dirty="0" smtClean="0"/>
              <a:t>Starts policies of 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glasnost</a:t>
            </a:r>
            <a:r>
              <a:rPr lang="en-US" sz="3000" dirty="0" smtClean="0"/>
              <a:t> (political freedom) and 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perestroika</a:t>
            </a:r>
            <a:r>
              <a:rPr lang="en-US" sz="3000" dirty="0" smtClean="0"/>
              <a:t> (economic freedom)</a:t>
            </a:r>
          </a:p>
          <a:p>
            <a:pPr lvl="1"/>
            <a:r>
              <a:rPr lang="en-US" sz="3000" dirty="0" smtClean="0"/>
              <a:t>Soviets cannot afford to keep up with America in defense spending</a:t>
            </a:r>
          </a:p>
          <a:p>
            <a:pPr lvl="1"/>
            <a:r>
              <a:rPr lang="en-US" sz="3000" i="1" dirty="0" smtClean="0">
                <a:solidFill>
                  <a:schemeClr val="accent6">
                    <a:lumMod val="50000"/>
                  </a:schemeClr>
                </a:solidFill>
              </a:rPr>
              <a:t>#</a:t>
            </a:r>
            <a:r>
              <a:rPr lang="en-US" sz="3000" i="1" dirty="0" err="1" smtClean="0">
                <a:solidFill>
                  <a:schemeClr val="accent6">
                    <a:lumMod val="50000"/>
                  </a:schemeClr>
                </a:solidFill>
              </a:rPr>
              <a:t>dontstareatthebirthmarkonhisheaditsrude</a:t>
            </a:r>
            <a:endParaRPr lang="en-US" sz="3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Mikhail Gorbache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8" r="19939"/>
          <a:stretch/>
        </p:blipFill>
        <p:spPr bwMode="auto">
          <a:xfrm>
            <a:off x="6096000" y="838200"/>
            <a:ext cx="3048000" cy="595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lobalresearch.ca/articlePictures/challeng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/>
          <a:stretch/>
        </p:blipFill>
        <p:spPr bwMode="auto">
          <a:xfrm>
            <a:off x="0" y="-9100"/>
            <a:ext cx="4897849" cy="68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ts3.mm.bing.net/images/thumbnail.aspx?q=4766039851599422&amp;id=40d9c81790d7c3ca3b0b22e3dff9816f&amp;url=http%3a%2f%2fwww.topnews.in%2ffiles%2fMikhail-Gorbache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96" y="685800"/>
            <a:ext cx="4237893" cy="59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1983 – Reagan proposes using space lasers to shoot down incoming missiles</a:t>
            </a:r>
          </a:p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#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Reaganconfusesreallifewithmoviesagain</a:t>
            </a:r>
            <a:endParaRPr lang="en-US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Critics noted that most of plans were technically impossible</a:t>
            </a:r>
          </a:p>
          <a:p>
            <a:pPr lvl="1"/>
            <a:r>
              <a:rPr lang="en-US" dirty="0" smtClean="0"/>
              <a:t>From 1984-1994 the program cost $70 billion</a:t>
            </a:r>
          </a:p>
          <a:p>
            <a:pPr lvl="1"/>
            <a:r>
              <a:rPr lang="en-US" dirty="0" smtClean="0"/>
              <a:t>Soviets complained that it increased Cold War tensions</a:t>
            </a:r>
          </a:p>
          <a:p>
            <a:pPr lvl="1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#70billionwouldbuyawholelotofotherstuffthatwouldnthavebeennearlyasuseless 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4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ident Ronald Reagan addressing the nation on March 23, 1983, to announce the Strategic Defense Initiative, an attempt to develop a shield to defend against incoming nuclear missiles.  BETTMANN/COR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" y="54164"/>
            <a:ext cx="9119335" cy="611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stsiderepublicans.com/wp-content/uploads/2011/02/reaganmissi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91"/>
            <a:ext cx="4662156" cy="613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VwithStatic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TVwithStatic</Template>
  <TotalTime>483</TotalTime>
  <Words>144</Words>
  <Application>Microsoft Office PowerPoint</Application>
  <PresentationFormat>On-screen Show (4:3)</PresentationFormat>
  <Paragraphs>27</Paragraphs>
  <Slides>14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TVwithStatic</vt:lpstr>
      <vt:lpstr>United States History</vt:lpstr>
      <vt:lpstr>Afghanistan</vt:lpstr>
      <vt:lpstr>PowerPoint Presentation</vt:lpstr>
      <vt:lpstr>PowerPoint Presentation</vt:lpstr>
      <vt:lpstr>PowerPoint Presentation</vt:lpstr>
      <vt:lpstr>Gorbachev</vt:lpstr>
      <vt:lpstr>PowerPoint Presentation</vt:lpstr>
      <vt:lpstr>Star Wars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</cp:lastModifiedBy>
  <cp:revision>20</cp:revision>
  <cp:lastPrinted>2012-05-02T11:44:50Z</cp:lastPrinted>
  <dcterms:created xsi:type="dcterms:W3CDTF">2012-04-29T11:45:44Z</dcterms:created>
  <dcterms:modified xsi:type="dcterms:W3CDTF">2013-04-06T14:19:02Z</dcterms:modified>
</cp:coreProperties>
</file>