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D5F23F-7ECE-4584-A13A-E1C47E016E20}" type="datetimeFigureOut">
              <a:rPr lang="en-US" smtClean="0"/>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226863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5F23F-7ECE-4584-A13A-E1C47E016E20}" type="datetimeFigureOut">
              <a:rPr lang="en-US" smtClean="0"/>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57294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5F23F-7ECE-4584-A13A-E1C47E016E20}" type="datetimeFigureOut">
              <a:rPr lang="en-US" smtClean="0"/>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214953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D5F23F-7ECE-4584-A13A-E1C47E016E20}" type="datetimeFigureOut">
              <a:rPr lang="en-US" smtClean="0"/>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133801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5F23F-7ECE-4584-A13A-E1C47E016E20}" type="datetimeFigureOut">
              <a:rPr lang="en-US" smtClean="0"/>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131027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D5F23F-7ECE-4584-A13A-E1C47E016E20}" type="datetimeFigureOut">
              <a:rPr lang="en-US" smtClean="0"/>
              <a:t>9/9/2012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348045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D5F23F-7ECE-4584-A13A-E1C47E016E20}" type="datetimeFigureOut">
              <a:rPr lang="en-US" smtClean="0"/>
              <a:t>9/9/2012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202688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D5F23F-7ECE-4584-A13A-E1C47E016E20}" type="datetimeFigureOut">
              <a:rPr lang="en-US" smtClean="0"/>
              <a:t>9/9/2012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277011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5F23F-7ECE-4584-A13A-E1C47E016E20}" type="datetimeFigureOut">
              <a:rPr lang="en-US" smtClean="0"/>
              <a:t>9/9/2012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104142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5F23F-7ECE-4584-A13A-E1C47E016E20}" type="datetimeFigureOut">
              <a:rPr lang="en-US" smtClean="0"/>
              <a:t>9/9/2012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1288326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5F23F-7ECE-4584-A13A-E1C47E016E20}" type="datetimeFigureOut">
              <a:rPr lang="en-US" smtClean="0"/>
              <a:t>9/9/2012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5A1E1-E058-4265-BCE5-E9EEEEFF3C5D}" type="slidenum">
              <a:rPr lang="en-US" smtClean="0"/>
              <a:t>‹#›</a:t>
            </a:fld>
            <a:endParaRPr lang="en-US"/>
          </a:p>
        </p:txBody>
      </p:sp>
    </p:spTree>
    <p:extLst>
      <p:ext uri="{BB962C8B-B14F-4D97-AF65-F5344CB8AC3E}">
        <p14:creationId xmlns:p14="http://schemas.microsoft.com/office/powerpoint/2010/main" val="27138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5F23F-7ECE-4584-A13A-E1C47E016E20}" type="datetimeFigureOut">
              <a:rPr lang="en-US" smtClean="0"/>
              <a:t>9/9/2012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5A1E1-E058-4265-BCE5-E9EEEEFF3C5D}" type="slidenum">
              <a:rPr lang="en-US" smtClean="0"/>
              <a:t>‹#›</a:t>
            </a:fld>
            <a:endParaRPr lang="en-US"/>
          </a:p>
        </p:txBody>
      </p:sp>
    </p:spTree>
    <p:extLst>
      <p:ext uri="{BB962C8B-B14F-4D97-AF65-F5344CB8AC3E}">
        <p14:creationId xmlns:p14="http://schemas.microsoft.com/office/powerpoint/2010/main" val="293682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11Chp10-06p272a.gif%20%20%20%20%20%20%20%20%20%20%20%20%20%20%20%20%20%20%20%20%20%20%20%20%20%20%20%20%20%20%20%20%20%20%20%20%20%20%20%20%20%20%20%20%20%2000071006%0cMacintosh%20HD%20%20%20%20%20%20%20%20%20%20%20%20%20%20%20%20%20%20%20ABA78158:"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11Chp10-06p272b.gif%20%20%20%20%20%20%20%20%20%20%20%20%20%20%20%20%20%20%20%20%20%20%20%20%20%20%20%20%20%20%20%20%20%20%20%20%20%20%20%20%20%20%20%20%20%2000071006%0cMacintosh%20HD%20%20%20%20%20%20%20%20%20%20%20%20%20%20%20%20%20%20%20ABA78158:"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United States History</a:t>
            </a:r>
            <a:endParaRPr lang="en-US" dirty="0"/>
          </a:p>
        </p:txBody>
      </p:sp>
      <p:sp>
        <p:nvSpPr>
          <p:cNvPr id="3" name="Subtitle 2"/>
          <p:cNvSpPr>
            <a:spLocks noGrp="1"/>
          </p:cNvSpPr>
          <p:nvPr>
            <p:ph type="subTitle" idx="1"/>
          </p:nvPr>
        </p:nvSpPr>
        <p:spPr/>
        <p:txBody>
          <a:bodyPr/>
          <a:lstStyle/>
          <a:p>
            <a:r>
              <a:rPr lang="en-US" dirty="0" smtClean="0"/>
              <a:t>Revolutions in Transportation, Industrialization, and Urbanization</a:t>
            </a:r>
          </a:p>
          <a:p>
            <a:r>
              <a:rPr lang="en-US" dirty="0" smtClean="0"/>
              <a:t>Letter-Writing Activity</a:t>
            </a:r>
            <a:endParaRPr lang="en-US" dirty="0"/>
          </a:p>
        </p:txBody>
      </p:sp>
    </p:spTree>
    <p:extLst>
      <p:ext uri="{BB962C8B-B14F-4D97-AF65-F5344CB8AC3E}">
        <p14:creationId xmlns:p14="http://schemas.microsoft.com/office/powerpoint/2010/main" val="82642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fontScale="90000"/>
          </a:bodyPr>
          <a:lstStyle/>
          <a:p>
            <a:r>
              <a:rPr lang="en-US" dirty="0" smtClean="0"/>
              <a:t>Document H:  Urban Populations, 1790-1850</a:t>
            </a:r>
            <a:br>
              <a:rPr lang="en-US" dirty="0" smtClean="0"/>
            </a:br>
            <a:r>
              <a:rPr lang="en-US" dirty="0" smtClean="0"/>
              <a:t>Percent of the American Population Living in Cities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58470402"/>
              </p:ext>
            </p:extLst>
          </p:nvPr>
        </p:nvGraphicFramePr>
        <p:xfrm>
          <a:off x="381000" y="3048000"/>
          <a:ext cx="8534398" cy="1920240"/>
        </p:xfrm>
        <a:graphic>
          <a:graphicData uri="http://schemas.openxmlformats.org/drawingml/2006/table">
            <a:tbl>
              <a:tblPr firstRow="1" firstCol="1" bandRow="1">
                <a:tableStyleId>{5C22544A-7EE6-4342-B048-85BDC9FD1C3A}</a:tableStyleId>
              </a:tblPr>
              <a:tblGrid>
                <a:gridCol w="1860884"/>
                <a:gridCol w="952722"/>
                <a:gridCol w="953614"/>
                <a:gridCol w="953614"/>
                <a:gridCol w="952722"/>
                <a:gridCol w="953614"/>
                <a:gridCol w="953614"/>
                <a:gridCol w="953614"/>
              </a:tblGrid>
              <a:tr h="0">
                <a:tc>
                  <a:txBody>
                    <a:bodyPr/>
                    <a:lstStyle/>
                    <a:p>
                      <a:pPr marL="0" marR="0">
                        <a:spcBef>
                          <a:spcPts val="0"/>
                        </a:spcBef>
                        <a:spcAft>
                          <a:spcPts val="0"/>
                        </a:spcAft>
                      </a:pPr>
                      <a:r>
                        <a:rPr lang="en-US" sz="1800" dirty="0">
                          <a:effectLst/>
                        </a:rPr>
                        <a:t> </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1790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1800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1810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1820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1830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1840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1850</a:t>
                      </a:r>
                      <a:endParaRPr lang="en-US" sz="1800" b="1">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New England</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7.5%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8.2%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10.1%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10.5%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14.0%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19.4%</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28.8%</a:t>
                      </a:r>
                      <a:endParaRPr lang="en-US" sz="1800" b="1">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Middle Atlantic</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8.7%</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10.2%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11.5%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11.3%</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14.2%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25.5%</a:t>
                      </a:r>
                      <a:endParaRPr lang="en-US" sz="1800" b="1">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Midwest</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0.9%</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3.9%</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9.6%</a:t>
                      </a:r>
                      <a:endParaRPr lang="en-US" sz="1800" b="1" dirty="0">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South Atlantic</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2.3%</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3.4%</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4.5%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5.5%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6.2%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7.7%</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9.8%</a:t>
                      </a:r>
                      <a:endParaRPr lang="en-US" sz="1800" b="1">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Southwest</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0%</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0.6%</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0.8%</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2.1%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4.2%</a:t>
                      </a:r>
                      <a:endParaRPr lang="en-US" sz="1800" b="1">
                        <a:effectLst/>
                        <a:latin typeface="Cambria"/>
                        <a:ea typeface="Calibri"/>
                        <a:cs typeface="Times New Roman"/>
                      </a:endParaRPr>
                    </a:p>
                  </a:txBody>
                  <a:tcPr marL="68580" marR="68580" marT="0" marB="0"/>
                </a:tc>
              </a:tr>
              <a:tr h="0">
                <a:tc>
                  <a:txBody>
                    <a:bodyPr/>
                    <a:lstStyle/>
                    <a:p>
                      <a:pPr marL="0" marR="0">
                        <a:spcBef>
                          <a:spcPts val="0"/>
                        </a:spcBef>
                        <a:spcAft>
                          <a:spcPts val="0"/>
                        </a:spcAft>
                      </a:pPr>
                      <a:r>
                        <a:rPr lang="en-US" sz="1800">
                          <a:effectLst/>
                        </a:rPr>
                        <a:t>TOTAL</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6.1%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7.2%</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8.7%</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9.1%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11.4%</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15.0%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21.3%</a:t>
                      </a:r>
                      <a:endParaRPr lang="en-US" sz="1800" b="1" dirty="0">
                        <a:effectLst/>
                        <a:latin typeface="Cambria"/>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70074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I:  Advertisements in the Columbus </a:t>
            </a:r>
            <a:r>
              <a:rPr lang="en-US" i="1" dirty="0" smtClean="0"/>
              <a:t>Ohio </a:t>
            </a:r>
            <a:r>
              <a:rPr lang="en-US" i="1" smtClean="0"/>
              <a:t>Daily Statesman</a:t>
            </a:r>
            <a:endParaRPr lang="en-US" dirty="0"/>
          </a:p>
        </p:txBody>
      </p:sp>
      <p:pic>
        <p:nvPicPr>
          <p:cNvPr id="4" name="Picture 3"/>
          <p:cNvPicPr/>
          <p:nvPr/>
        </p:nvPicPr>
        <p:blipFill>
          <a:blip r:embed="rId2"/>
          <a:stretch>
            <a:fillRect/>
          </a:stretch>
        </p:blipFill>
        <p:spPr>
          <a:xfrm>
            <a:off x="685800" y="1883092"/>
            <a:ext cx="7543800" cy="4365308"/>
          </a:xfrm>
          <a:prstGeom prst="rect">
            <a:avLst/>
          </a:prstGeom>
        </p:spPr>
      </p:pic>
    </p:spTree>
    <p:extLst>
      <p:ext uri="{BB962C8B-B14F-4D97-AF65-F5344CB8AC3E}">
        <p14:creationId xmlns:p14="http://schemas.microsoft.com/office/powerpoint/2010/main" val="4164149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31838"/>
          </a:xfrm>
        </p:spPr>
        <p:txBody>
          <a:bodyPr>
            <a:normAutofit fontScale="90000"/>
          </a:bodyPr>
          <a:lstStyle/>
          <a:p>
            <a:r>
              <a:rPr lang="en-US" dirty="0" smtClean="0"/>
              <a:t>Document J:  Cincinnati in 1800 and 1850</a:t>
            </a:r>
            <a:endParaRPr lang="en-US" dirty="0"/>
          </a:p>
        </p:txBody>
      </p:sp>
      <p:pic>
        <p:nvPicPr>
          <p:cNvPr id="4" name="Picture 3" descr="ch09fig03"/>
          <p:cNvPicPr/>
          <p:nvPr/>
        </p:nvPicPr>
        <p:blipFill>
          <a:blip r:embed="rId2">
            <a:extLst>
              <a:ext uri="{28A0092B-C50C-407E-A947-70E740481C1C}">
                <a14:useLocalDpi xmlns:a14="http://schemas.microsoft.com/office/drawing/2010/main" val="0"/>
              </a:ext>
            </a:extLst>
          </a:blip>
          <a:srcRect/>
          <a:stretch>
            <a:fillRect/>
          </a:stretch>
        </p:blipFill>
        <p:spPr bwMode="auto">
          <a:xfrm>
            <a:off x="0" y="609600"/>
            <a:ext cx="5943600" cy="2926080"/>
          </a:xfrm>
          <a:prstGeom prst="rect">
            <a:avLst/>
          </a:prstGeom>
          <a:noFill/>
          <a:ln>
            <a:noFill/>
          </a:ln>
          <a:extLst/>
        </p:spPr>
      </p:pic>
      <p:pic>
        <p:nvPicPr>
          <p:cNvPr id="5" name="Picture 4" descr="ch09fig09"/>
          <p:cNvPicPr/>
          <p:nvPr/>
        </p:nvPicPr>
        <p:blipFill rotWithShape="1">
          <a:blip r:embed="rId3">
            <a:extLst>
              <a:ext uri="{28A0092B-C50C-407E-A947-70E740481C1C}">
                <a14:useLocalDpi xmlns:a14="http://schemas.microsoft.com/office/drawing/2010/main" val="0"/>
              </a:ext>
            </a:extLst>
          </a:blip>
          <a:srcRect t="34033"/>
          <a:stretch/>
        </p:blipFill>
        <p:spPr bwMode="auto">
          <a:xfrm>
            <a:off x="3581400" y="3550464"/>
            <a:ext cx="5562600" cy="3307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719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000" dirty="0"/>
              <a:t>You are write a letter to a relative back home in a rural area.  It will be based on your travels to Cincinnati, Ohio in 1850, from a tiny village in Maine.  You are to describe the changes in transportation, patterns of work, urbanization, and industry that have taken place over the past thirty years.  Remember that you grew up on a rural farm and your family has only known a rural life in a primitive, small home in the middle of no-where, surrounded by pigs, goats, horses, cows, and lots of fields.  They will be amazed at all you tell.  </a:t>
            </a:r>
            <a:endParaRPr lang="en-US" sz="2000" b="1" dirty="0"/>
          </a:p>
          <a:p>
            <a:pPr marL="0" indent="0">
              <a:buNone/>
            </a:pPr>
            <a:endParaRPr lang="en-US" sz="2000" b="1" dirty="0"/>
          </a:p>
          <a:p>
            <a:r>
              <a:rPr lang="en-US" sz="2000" dirty="0"/>
              <a:t>As you write, use the Document letter to identify where you are getting your information:  (Doc A).  Just put the Document letter in parenthesis after you use the document.  You must use at least 8 of the 10 documents in your letter</a:t>
            </a:r>
            <a:r>
              <a:rPr lang="en-US" sz="2000" dirty="0" smtClean="0"/>
              <a:t>.</a:t>
            </a:r>
            <a:endParaRPr lang="en-US" sz="2000" dirty="0"/>
          </a:p>
        </p:txBody>
      </p:sp>
    </p:spTree>
    <p:extLst>
      <p:ext uri="{BB962C8B-B14F-4D97-AF65-F5344CB8AC3E}">
        <p14:creationId xmlns:p14="http://schemas.microsoft.com/office/powerpoint/2010/main" val="1977495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A:  Cost to Transport One Ton of Goods in Cents Per Mile</a:t>
            </a:r>
            <a:endParaRPr lang="en-US" dirty="0"/>
          </a:p>
        </p:txBody>
      </p:sp>
      <p:pic>
        <p:nvPicPr>
          <p:cNvPr id="4" name="Picture 3"/>
          <p:cNvPicPr/>
          <p:nvPr/>
        </p:nvPicPr>
        <p:blipFill>
          <a:blip r:embed="rId2"/>
          <a:stretch>
            <a:fillRect/>
          </a:stretch>
        </p:blipFill>
        <p:spPr>
          <a:xfrm>
            <a:off x="914400" y="1824037"/>
            <a:ext cx="6781800" cy="4652963"/>
          </a:xfrm>
          <a:prstGeom prst="rect">
            <a:avLst/>
          </a:prstGeom>
        </p:spPr>
      </p:pic>
    </p:spTree>
    <p:extLst>
      <p:ext uri="{BB962C8B-B14F-4D97-AF65-F5344CB8AC3E}">
        <p14:creationId xmlns:p14="http://schemas.microsoft.com/office/powerpoint/2010/main" val="354253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1143000"/>
          </a:xfrm>
        </p:spPr>
        <p:txBody>
          <a:bodyPr/>
          <a:lstStyle/>
          <a:p>
            <a:r>
              <a:rPr lang="en-US" dirty="0" smtClean="0"/>
              <a:t>Document B:  Erie Canal</a:t>
            </a:r>
            <a:endParaRPr lang="en-US" dirty="0"/>
          </a:p>
        </p:txBody>
      </p:sp>
      <p:sp>
        <p:nvSpPr>
          <p:cNvPr id="3" name="Content Placeholder 2"/>
          <p:cNvSpPr>
            <a:spLocks noGrp="1"/>
          </p:cNvSpPr>
          <p:nvPr>
            <p:ph idx="1"/>
          </p:nvPr>
        </p:nvSpPr>
        <p:spPr>
          <a:xfrm>
            <a:off x="381000" y="990600"/>
            <a:ext cx="8229600" cy="838199"/>
          </a:xfrm>
        </p:spPr>
        <p:txBody>
          <a:bodyPr>
            <a:normAutofit fontScale="55000" lnSpcReduction="20000"/>
          </a:bodyPr>
          <a:lstStyle/>
          <a:p>
            <a:r>
              <a:rPr lang="en-US" dirty="0"/>
              <a:t>Set up in New York, the Erie Canal linked the Great Lakes to the Atlantic Ocean.  All along the canal, towns sprang up to take advantage of the cheap all-water route for shipping goods.  Passengers even traveled the canal on pleasure trips.</a:t>
            </a:r>
          </a:p>
          <a:p>
            <a:endParaRPr lang="en-US" dirty="0"/>
          </a:p>
        </p:txBody>
      </p:sp>
      <p:pic>
        <p:nvPicPr>
          <p:cNvPr id="4" name="Picture 3" descr="http://2.bp.blogspot.com/-TDZ-8_JsF6Q/ToE5YpJn4_I/AAAAAAAAAGs/EHOTJUo8E5E/s1600/1.jpg"/>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52600"/>
            <a:ext cx="6781800" cy="4961255"/>
          </a:xfrm>
          <a:prstGeom prst="rect">
            <a:avLst/>
          </a:prstGeom>
          <a:noFill/>
          <a:ln>
            <a:noFill/>
          </a:ln>
        </p:spPr>
      </p:pic>
    </p:spTree>
    <p:extLst>
      <p:ext uri="{BB962C8B-B14F-4D97-AF65-F5344CB8AC3E}">
        <p14:creationId xmlns:p14="http://schemas.microsoft.com/office/powerpoint/2010/main" val="98752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C:  Harriet Robinson Remembers the Days before Industry</a:t>
            </a:r>
            <a:endParaRPr lang="en-US" dirty="0"/>
          </a:p>
        </p:txBody>
      </p:sp>
      <p:sp>
        <p:nvSpPr>
          <p:cNvPr id="3" name="Content Placeholder 2"/>
          <p:cNvSpPr>
            <a:spLocks noGrp="1"/>
          </p:cNvSpPr>
          <p:nvPr>
            <p:ph idx="1"/>
          </p:nvPr>
        </p:nvSpPr>
        <p:spPr/>
        <p:txBody>
          <a:bodyPr>
            <a:normAutofit fontScale="70000" lnSpcReduction="20000"/>
          </a:bodyPr>
          <a:lstStyle/>
          <a:p>
            <a:r>
              <a:rPr lang="en-US" dirty="0"/>
              <a:t>"Before 1836 the era of mechanical industry in New England had hardly begun, the industrial life of its people was yet in its infancy, and nearly every article in the domestic use that is now made by the help of machinery was the "done by hand." It was, with few exceptions, a rural population, and the material for clothing was grown on the home-farm, and spun and woven by the women..."</a:t>
            </a:r>
            <a:endParaRPr lang="en-US" b="1" dirty="0"/>
          </a:p>
          <a:p>
            <a:r>
              <a:rPr lang="en-US" dirty="0"/>
              <a:t>"...This was the genius of mechanical industry, which would build the cotton-factory, set in motion the loom and the spinning-frame, call together an army of useful people, open wider fields of industry for men and (which was quite as important at that time) for women also..."</a:t>
            </a:r>
            <a:endParaRPr lang="en-US" b="1" dirty="0"/>
          </a:p>
          <a:p>
            <a:r>
              <a:rPr lang="en-US" dirty="0"/>
              <a:t>"...Before 1840, the foreign element in the factory population was almost an unknown quantity. The first immigrants to come to Lowell were from England. The Irishman soon followed; but not for many years did the Frenchman, Italian, and German come to take possession of the cotton-mills..."</a:t>
            </a:r>
            <a:endParaRPr lang="en-US" b="1" dirty="0"/>
          </a:p>
          <a:p>
            <a:endParaRPr lang="en-US" dirty="0"/>
          </a:p>
        </p:txBody>
      </p:sp>
    </p:spTree>
    <p:extLst>
      <p:ext uri="{BB962C8B-B14F-4D97-AF65-F5344CB8AC3E}">
        <p14:creationId xmlns:p14="http://schemas.microsoft.com/office/powerpoint/2010/main" val="290977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D:  Woman with Sewing Machine</a:t>
            </a:r>
            <a:endParaRPr lang="en-US" dirty="0"/>
          </a:p>
        </p:txBody>
      </p:sp>
      <p:pic>
        <p:nvPicPr>
          <p:cNvPr id="4" name="Picture 3" descr="341897_p_08_06"/>
          <p:cNvPicPr/>
          <p:nvPr/>
        </p:nvPicPr>
        <p:blipFill rotWithShape="1">
          <a:blip r:embed="rId2">
            <a:extLst>
              <a:ext uri="{28A0092B-C50C-407E-A947-70E740481C1C}">
                <a14:useLocalDpi xmlns:a14="http://schemas.microsoft.com/office/drawing/2010/main" val="0"/>
              </a:ext>
            </a:extLst>
          </a:blip>
          <a:srcRect l="9710" t="2233" r="2184" b="3047"/>
          <a:stretch/>
        </p:blipFill>
        <p:spPr bwMode="auto">
          <a:xfrm>
            <a:off x="2362200" y="1524000"/>
            <a:ext cx="4261586" cy="51816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33233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E:  Travel Times in 1800 and 1857</a:t>
            </a:r>
            <a:endParaRPr lang="en-US" dirty="0"/>
          </a:p>
        </p:txBody>
      </p:sp>
      <p:pic>
        <p:nvPicPr>
          <p:cNvPr id="4" name="Picture 3" descr="Chp10-06p272a.gif                                              00071006Macintosh HD                   ABA78158:"/>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4800" y="1595211"/>
            <a:ext cx="4114800" cy="4957989"/>
          </a:xfrm>
          <a:prstGeom prst="rect">
            <a:avLst/>
          </a:prstGeom>
          <a:noFill/>
          <a:extLst/>
        </p:spPr>
      </p:pic>
      <p:pic>
        <p:nvPicPr>
          <p:cNvPr id="5" name="Picture 4" descr="Chp10-06p272b.gif                                              00071006Macintosh HD                   ABA78158:"/>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483290" y="1595210"/>
            <a:ext cx="3822510" cy="4957989"/>
          </a:xfrm>
          <a:prstGeom prst="rect">
            <a:avLst/>
          </a:prstGeom>
          <a:noFill/>
          <a:extLst/>
        </p:spPr>
      </p:pic>
    </p:spTree>
    <p:extLst>
      <p:ext uri="{BB962C8B-B14F-4D97-AF65-F5344CB8AC3E}">
        <p14:creationId xmlns:p14="http://schemas.microsoft.com/office/powerpoint/2010/main" val="220459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Document F:  Wealth Owned in Boston and New York, 1771-1848</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95862831"/>
              </p:ext>
            </p:extLst>
          </p:nvPr>
        </p:nvGraphicFramePr>
        <p:xfrm>
          <a:off x="304800" y="1676400"/>
          <a:ext cx="8153399" cy="2286000"/>
        </p:xfrm>
        <a:graphic>
          <a:graphicData uri="http://schemas.openxmlformats.org/drawingml/2006/table">
            <a:tbl>
              <a:tblPr firstRow="1" firstCol="1" bandRow="1">
                <a:tableStyleId>{5C22544A-7EE6-4342-B048-85BDC9FD1C3A}</a:tableStyleId>
              </a:tblPr>
              <a:tblGrid>
                <a:gridCol w="3310403"/>
                <a:gridCol w="1614332"/>
                <a:gridCol w="1614332"/>
                <a:gridCol w="1614332"/>
              </a:tblGrid>
              <a:tr h="326571">
                <a:tc>
                  <a:txBody>
                    <a:bodyPr/>
                    <a:lstStyle/>
                    <a:p>
                      <a:pPr marL="0" marR="0">
                        <a:spcBef>
                          <a:spcPts val="0"/>
                        </a:spcBef>
                        <a:spcAft>
                          <a:spcPts val="0"/>
                        </a:spcAft>
                      </a:pPr>
                      <a:r>
                        <a:rPr lang="en-US" sz="1800" dirty="0">
                          <a:effectLst/>
                        </a:rPr>
                        <a:t> </a:t>
                      </a:r>
                      <a:r>
                        <a:rPr lang="en-US" sz="1800" dirty="0" smtClean="0">
                          <a:solidFill>
                            <a:srgbClr val="FFFF00"/>
                          </a:solidFill>
                          <a:effectLst/>
                        </a:rPr>
                        <a:t>BOSTON</a:t>
                      </a:r>
                      <a:endParaRPr lang="en-US" sz="1800" b="1" dirty="0">
                        <a:solidFill>
                          <a:srgbClr val="FFFF00"/>
                        </a:solidFill>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1771</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1833</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1848</a:t>
                      </a:r>
                      <a:endParaRPr lang="en-US" sz="1800" b="1">
                        <a:effectLst/>
                        <a:latin typeface="Cambria"/>
                        <a:ea typeface="Calibri"/>
                        <a:cs typeface="Times New Roman"/>
                      </a:endParaRPr>
                    </a:p>
                  </a:txBody>
                  <a:tcPr marL="68580" marR="68580" marT="0" marB="0"/>
                </a:tc>
              </a:tr>
              <a:tr h="653143">
                <a:tc>
                  <a:txBody>
                    <a:bodyPr/>
                    <a:lstStyle/>
                    <a:p>
                      <a:pPr marL="0" marR="0">
                        <a:spcBef>
                          <a:spcPts val="0"/>
                        </a:spcBef>
                        <a:spcAft>
                          <a:spcPts val="0"/>
                        </a:spcAft>
                      </a:pPr>
                      <a:r>
                        <a:rPr lang="en-US" sz="1800">
                          <a:effectLst/>
                        </a:rPr>
                        <a:t>Amount of Wealth Owned by the Top 1% of People</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16%</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33%</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37%</a:t>
                      </a:r>
                      <a:endParaRPr lang="en-US" sz="1800" b="1">
                        <a:effectLst/>
                        <a:latin typeface="Cambria"/>
                        <a:ea typeface="Calibri"/>
                        <a:cs typeface="Times New Roman"/>
                      </a:endParaRPr>
                    </a:p>
                  </a:txBody>
                  <a:tcPr marL="68580" marR="68580" marT="0" marB="0"/>
                </a:tc>
              </a:tr>
              <a:tr h="653143">
                <a:tc>
                  <a:txBody>
                    <a:bodyPr/>
                    <a:lstStyle/>
                    <a:p>
                      <a:pPr marL="0" marR="0">
                        <a:spcBef>
                          <a:spcPts val="0"/>
                        </a:spcBef>
                        <a:spcAft>
                          <a:spcPts val="0"/>
                        </a:spcAft>
                      </a:pPr>
                      <a:r>
                        <a:rPr lang="en-US" sz="1800">
                          <a:effectLst/>
                        </a:rPr>
                        <a:t>Amount of Wealth owned by the Top 10% of People</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65%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75%</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82%</a:t>
                      </a:r>
                      <a:endParaRPr lang="en-US" sz="1800" b="1">
                        <a:effectLst/>
                        <a:latin typeface="Cambria"/>
                        <a:ea typeface="Calibri"/>
                        <a:cs typeface="Times New Roman"/>
                      </a:endParaRPr>
                    </a:p>
                  </a:txBody>
                  <a:tcPr marL="68580" marR="68580" marT="0" marB="0"/>
                </a:tc>
              </a:tr>
              <a:tr h="653143">
                <a:tc>
                  <a:txBody>
                    <a:bodyPr/>
                    <a:lstStyle/>
                    <a:p>
                      <a:pPr marL="0" marR="0">
                        <a:spcBef>
                          <a:spcPts val="0"/>
                        </a:spcBef>
                        <a:spcAft>
                          <a:spcPts val="0"/>
                        </a:spcAft>
                      </a:pPr>
                      <a:r>
                        <a:rPr lang="en-US" sz="1800" dirty="0">
                          <a:effectLst/>
                        </a:rPr>
                        <a:t>Amount of Wealth owned by to the Lowest 80% of People</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29%</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14%</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4%</a:t>
                      </a:r>
                      <a:endParaRPr lang="en-US" sz="1800" b="1" dirty="0">
                        <a:effectLst/>
                        <a:latin typeface="Cambria"/>
                        <a:ea typeface="Calibri"/>
                        <a:cs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61775135"/>
              </p:ext>
            </p:extLst>
          </p:nvPr>
        </p:nvGraphicFramePr>
        <p:xfrm>
          <a:off x="304800" y="4191000"/>
          <a:ext cx="8153400" cy="1920240"/>
        </p:xfrm>
        <a:graphic>
          <a:graphicData uri="http://schemas.openxmlformats.org/drawingml/2006/table">
            <a:tbl>
              <a:tblPr firstRow="1" firstCol="1" bandRow="1">
                <a:tableStyleId>{5C22544A-7EE6-4342-B048-85BDC9FD1C3A}</a:tableStyleId>
              </a:tblPr>
              <a:tblGrid>
                <a:gridCol w="4919761"/>
                <a:gridCol w="1617635"/>
                <a:gridCol w="1616004"/>
              </a:tblGrid>
              <a:tr h="37941">
                <a:tc>
                  <a:txBody>
                    <a:bodyPr/>
                    <a:lstStyle/>
                    <a:p>
                      <a:pPr marL="0" marR="0">
                        <a:spcBef>
                          <a:spcPts val="0"/>
                        </a:spcBef>
                        <a:spcAft>
                          <a:spcPts val="0"/>
                        </a:spcAft>
                      </a:pPr>
                      <a:r>
                        <a:rPr lang="en-US" sz="1800" dirty="0">
                          <a:effectLst/>
                        </a:rPr>
                        <a:t> </a:t>
                      </a:r>
                      <a:r>
                        <a:rPr lang="en-US" sz="1800" dirty="0" smtClean="0">
                          <a:solidFill>
                            <a:srgbClr val="FFFF00"/>
                          </a:solidFill>
                          <a:effectLst/>
                        </a:rPr>
                        <a:t>NEW YORK</a:t>
                      </a:r>
                      <a:endParaRPr lang="en-US" sz="1800" b="1" dirty="0">
                        <a:solidFill>
                          <a:srgbClr val="FFFF00"/>
                        </a:solidFill>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1828</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1845</a:t>
                      </a:r>
                      <a:endParaRPr lang="en-US" sz="1800" b="1">
                        <a:effectLst/>
                        <a:latin typeface="Cambria"/>
                        <a:ea typeface="Calibri"/>
                        <a:cs typeface="Times New Roman"/>
                      </a:endParaRPr>
                    </a:p>
                  </a:txBody>
                  <a:tcPr marL="68580" marR="68580" marT="0" marB="0"/>
                </a:tc>
              </a:tr>
              <a:tr h="167640">
                <a:tc>
                  <a:txBody>
                    <a:bodyPr/>
                    <a:lstStyle/>
                    <a:p>
                      <a:pPr marL="0" marR="0">
                        <a:spcBef>
                          <a:spcPts val="0"/>
                        </a:spcBef>
                        <a:spcAft>
                          <a:spcPts val="0"/>
                        </a:spcAft>
                      </a:pPr>
                      <a:r>
                        <a:rPr lang="en-US" sz="1800" dirty="0">
                          <a:effectLst/>
                        </a:rPr>
                        <a:t>Amount of Wealth Owned by the Top 1% of the People</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40%</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50%</a:t>
                      </a:r>
                      <a:endParaRPr lang="en-US" sz="1800" b="1" dirty="0">
                        <a:effectLst/>
                        <a:latin typeface="Cambria"/>
                        <a:ea typeface="Calibri"/>
                        <a:cs typeface="Times New Roman"/>
                      </a:endParaRPr>
                    </a:p>
                  </a:txBody>
                  <a:tcPr marL="68580" marR="68580" marT="0" marB="0"/>
                </a:tc>
              </a:tr>
              <a:tr h="167640">
                <a:tc>
                  <a:txBody>
                    <a:bodyPr/>
                    <a:lstStyle/>
                    <a:p>
                      <a:pPr marL="0" marR="0">
                        <a:spcBef>
                          <a:spcPts val="0"/>
                        </a:spcBef>
                        <a:spcAft>
                          <a:spcPts val="0"/>
                        </a:spcAft>
                      </a:pPr>
                      <a:r>
                        <a:rPr lang="en-US" sz="1800" dirty="0">
                          <a:effectLst/>
                        </a:rPr>
                        <a:t>Amount of Wealth Owned by the Top 4% of the People</a:t>
                      </a:r>
                      <a:endParaRPr lang="en-US" sz="1800" b="1" dirty="0">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63%</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80%</a:t>
                      </a:r>
                      <a:endParaRPr lang="en-US" sz="1800" b="1" dirty="0">
                        <a:effectLst/>
                        <a:latin typeface="Cambria"/>
                        <a:ea typeface="Calibri"/>
                        <a:cs typeface="Times New Roman"/>
                      </a:endParaRPr>
                    </a:p>
                  </a:txBody>
                  <a:tcPr marL="68580" marR="68580" marT="0" marB="0"/>
                </a:tc>
              </a:tr>
              <a:tr h="167640">
                <a:tc>
                  <a:txBody>
                    <a:bodyPr/>
                    <a:lstStyle/>
                    <a:p>
                      <a:pPr marL="0" marR="0">
                        <a:spcBef>
                          <a:spcPts val="0"/>
                        </a:spcBef>
                        <a:spcAft>
                          <a:spcPts val="0"/>
                        </a:spcAft>
                      </a:pPr>
                      <a:r>
                        <a:rPr lang="en-US" sz="1800">
                          <a:effectLst/>
                        </a:rPr>
                        <a:t>Amount of Wealth Owned by the Bottom 95% of the People</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a:effectLst/>
                        </a:rPr>
                        <a:t>37%</a:t>
                      </a:r>
                      <a:endParaRPr lang="en-US" sz="1800" b="1">
                        <a:effectLst/>
                        <a:latin typeface="Cambria"/>
                        <a:ea typeface="Calibri"/>
                        <a:cs typeface="Times New Roman"/>
                      </a:endParaRPr>
                    </a:p>
                  </a:txBody>
                  <a:tcPr marL="68580" marR="68580" marT="0" marB="0"/>
                </a:tc>
                <a:tc>
                  <a:txBody>
                    <a:bodyPr/>
                    <a:lstStyle/>
                    <a:p>
                      <a:pPr marL="0" marR="0">
                        <a:spcBef>
                          <a:spcPts val="0"/>
                        </a:spcBef>
                        <a:spcAft>
                          <a:spcPts val="0"/>
                        </a:spcAft>
                      </a:pPr>
                      <a:r>
                        <a:rPr lang="en-US" sz="1800" dirty="0">
                          <a:effectLst/>
                        </a:rPr>
                        <a:t>20%</a:t>
                      </a:r>
                      <a:endParaRPr lang="en-US" sz="1800" b="1" dirty="0">
                        <a:effectLst/>
                        <a:latin typeface="Cambria"/>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99450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Document G:  The Spirit of American Improvement (</a:t>
            </a:r>
            <a:r>
              <a:rPr lang="en-US" sz="3600" i="1" dirty="0" smtClean="0"/>
              <a:t>The American Whig Review)</a:t>
            </a:r>
            <a:endParaRPr lang="en-US" sz="3600" dirty="0"/>
          </a:p>
        </p:txBody>
      </p:sp>
      <p:sp>
        <p:nvSpPr>
          <p:cNvPr id="3" name="Content Placeholder 2"/>
          <p:cNvSpPr>
            <a:spLocks noGrp="1"/>
          </p:cNvSpPr>
          <p:nvPr>
            <p:ph idx="1"/>
          </p:nvPr>
        </p:nvSpPr>
        <p:spPr/>
        <p:txBody>
          <a:bodyPr>
            <a:normAutofit fontScale="70000" lnSpcReduction="20000"/>
          </a:bodyPr>
          <a:lstStyle/>
          <a:p>
            <a:r>
              <a:rPr lang="en-US" dirty="0"/>
              <a:t>All strangers who come among us remark the excessive anxiety written in the American face.  It is not poverty, nor tyranny, nor over-competition which produces this anxiety.  It is our perpetual improvement of our outward condition.  There are no bounds among us to the restless desire to be better off; and this is the ambition of all classes of society.  No man in America is content to be poor, or expects to continue so.</a:t>
            </a:r>
          </a:p>
          <a:p>
            <a:pPr marL="0" indent="0">
              <a:buNone/>
            </a:pPr>
            <a:endParaRPr lang="en-US" b="1" dirty="0"/>
          </a:p>
          <a:p>
            <a:r>
              <a:rPr lang="en-US" dirty="0"/>
              <a:t>We call our country a </a:t>
            </a:r>
            <a:r>
              <a:rPr lang="en-US" i="1" dirty="0"/>
              <a:t>happy</a:t>
            </a:r>
            <a:r>
              <a:rPr lang="en-US" dirty="0"/>
              <a:t> country; happy, indeed, in being the home of the noble political institutions, the abode of freedom; but very far from being happy in possessing a cheerful, light-hearted joyous people.  Labor to support oneself is dignified.  But we labor for bread, and labor for pride, and labor for pleasure.  A man’s life with us does consist of the abundance of things which he owns.  To get, and to have the reputation of getting, is the ruling passion.  </a:t>
            </a:r>
            <a:endParaRPr lang="en-US" b="1" dirty="0"/>
          </a:p>
          <a:p>
            <a:pPr marL="0" indent="0">
              <a:buNone/>
            </a:pPr>
            <a:endParaRPr lang="en-US" dirty="0"/>
          </a:p>
        </p:txBody>
      </p:sp>
    </p:spTree>
    <p:extLst>
      <p:ext uri="{BB962C8B-B14F-4D97-AF65-F5344CB8AC3E}">
        <p14:creationId xmlns:p14="http://schemas.microsoft.com/office/powerpoint/2010/main" val="259343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895</Words>
  <Application>Microsoft Office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United States History</vt:lpstr>
      <vt:lpstr>Directions</vt:lpstr>
      <vt:lpstr>Document A:  Cost to Transport One Ton of Goods in Cents Per Mile</vt:lpstr>
      <vt:lpstr>Document B:  Erie Canal</vt:lpstr>
      <vt:lpstr>Document C:  Harriet Robinson Remembers the Days before Industry</vt:lpstr>
      <vt:lpstr>Document D:  Woman with Sewing Machine</vt:lpstr>
      <vt:lpstr>Document E:  Travel Times in 1800 and 1857</vt:lpstr>
      <vt:lpstr>Document F:  Wealth Owned in Boston and New York, 1771-1848</vt:lpstr>
      <vt:lpstr>Document G:  The Spirit of American Improvement (The American Whig Review)</vt:lpstr>
      <vt:lpstr>Document H:  Urban Populations, 1790-1850 Percent of the American Population Living in Cities</vt:lpstr>
      <vt:lpstr>Document I:  Advertisements in the Columbus Ohio Daily Statesman</vt:lpstr>
      <vt:lpstr>Document J:  Cincinnati in 1800 and 1850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dc:title>
  <dc:creator>Scott</dc:creator>
  <cp:lastModifiedBy>Scott</cp:lastModifiedBy>
  <cp:revision>6</cp:revision>
  <dcterms:created xsi:type="dcterms:W3CDTF">2012-09-09T12:08:05Z</dcterms:created>
  <dcterms:modified xsi:type="dcterms:W3CDTF">2012-09-09T13:25:42Z</dcterms:modified>
</cp:coreProperties>
</file>