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716C-1B24-4E13-A922-72BCAAC441FA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884F-A133-47B2-A8DF-41FA2BF9244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img2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716C-1B24-4E13-A922-72BCAAC441FA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884F-A133-47B2-A8DF-41FA2BF92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716C-1B24-4E13-A922-72BCAAC441FA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884F-A133-47B2-A8DF-41FA2BF92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solidFill>
            <a:schemeClr val="tx1">
              <a:alpha val="20000"/>
            </a:schemeClr>
          </a:solidFill>
        </p:spPr>
        <p:txBody>
          <a:bodyPr/>
          <a:lstStyle>
            <a:lvl1pPr>
              <a:defRPr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>
            <a:lvl1pPr>
              <a:defRPr sz="3200" b="1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3200" b="1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3200" b="1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3200" b="1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3200" b="1"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716C-1B24-4E13-A922-72BCAAC441FA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884F-A133-47B2-A8DF-41FA2BF92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716C-1B24-4E13-A922-72BCAAC441FA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884F-A133-47B2-A8DF-41FA2BF92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716C-1B24-4E13-A922-72BCAAC441FA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884F-A133-47B2-A8DF-41FA2BF92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716C-1B24-4E13-A922-72BCAAC441FA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884F-A133-47B2-A8DF-41FA2BF92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716C-1B24-4E13-A922-72BCAAC441FA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884F-A133-47B2-A8DF-41FA2BF9244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716C-1B24-4E13-A922-72BCAAC441FA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884F-A133-47B2-A8DF-41FA2BF92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716C-1B24-4E13-A922-72BCAAC441FA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884F-A133-47B2-A8DF-41FA2BF92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24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304800"/>
            <a:ext cx="8229600" cy="5867400"/>
          </a:xfrm>
          <a:prstGeom prst="rect">
            <a:avLst/>
          </a:prstGeom>
          <a:solidFill>
            <a:schemeClr val="accent1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0716C-1B24-4E13-A922-72BCAAC441FA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B884F-A133-47B2-A8DF-41FA2BF924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cott\Downloads\PowerpointTemplates\tumblr_l9fb626fyf1qclxiso1_500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" y="0"/>
            <a:ext cx="91258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5">
              <a:lumMod val="60000"/>
              <a:lumOff val="40000"/>
              <a:alpha val="95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smtClean="0"/>
              <a:t>United States History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0697" y="3581400"/>
            <a:ext cx="6400800" cy="17526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Mexican War</a:t>
            </a:r>
          </a:p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King-Owen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481"/>
            <a:ext cx="9144000" cy="578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Line Callout 1 9"/>
          <p:cNvSpPr/>
          <p:nvPr/>
        </p:nvSpPr>
        <p:spPr>
          <a:xfrm>
            <a:off x="4572000" y="152400"/>
            <a:ext cx="4267200" cy="2895600"/>
          </a:xfrm>
          <a:prstGeom prst="borderCallout1">
            <a:avLst>
              <a:gd name="adj1" fmla="val 101329"/>
              <a:gd name="adj2" fmla="val 50176"/>
              <a:gd name="adj3" fmla="val 125347"/>
              <a:gd name="adj4" fmla="val 59094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1836 – Texas wins its independence from Mexico but does not join with the U.S.  Border with Mexico is not clearly established.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228600" y="4267200"/>
            <a:ext cx="4953000" cy="2294409"/>
          </a:xfrm>
          <a:prstGeom prst="borderCallout1">
            <a:avLst>
              <a:gd name="adj1" fmla="val 209"/>
              <a:gd name="adj2" fmla="val 50176"/>
              <a:gd name="adj3" fmla="val -21104"/>
              <a:gd name="adj4" fmla="val 13880"/>
            </a:avLst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1820s</a:t>
            </a:r>
            <a:r>
              <a:rPr lang="en-US" sz="3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– 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Mexico invites Americans to settle in Texas.  Americans bring slavery and cotton.</a:t>
            </a:r>
            <a:endParaRPr lang="en-US" sz="32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3375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33724"/>
            <a:ext cx="9144000" cy="806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ne Callout 1 3"/>
          <p:cNvSpPr/>
          <p:nvPr/>
        </p:nvSpPr>
        <p:spPr>
          <a:xfrm>
            <a:off x="228600" y="4267200"/>
            <a:ext cx="4953000" cy="2294409"/>
          </a:xfrm>
          <a:prstGeom prst="borderCallout1">
            <a:avLst>
              <a:gd name="adj1" fmla="val 209"/>
              <a:gd name="adj2" fmla="val 50176"/>
              <a:gd name="adj3" fmla="val -21104"/>
              <a:gd name="adj4" fmla="val -4306"/>
            </a:avLst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1830s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– 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U.S. does not allow Texas to join the Union. Abolitionists oppose entry of another “slave state.” </a:t>
            </a:r>
            <a:endParaRPr lang="en-US" sz="32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" name="Line Callout 1 4"/>
          <p:cNvSpPr/>
          <p:nvPr/>
        </p:nvSpPr>
        <p:spPr>
          <a:xfrm>
            <a:off x="4572000" y="152400"/>
            <a:ext cx="4267200" cy="2895600"/>
          </a:xfrm>
          <a:prstGeom prst="borderCallout1">
            <a:avLst>
              <a:gd name="adj1" fmla="val 101329"/>
              <a:gd name="adj2" fmla="val 50176"/>
              <a:gd name="adj3" fmla="val 114506"/>
              <a:gd name="adj4" fmla="val 39904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1844– James K. Polk elected President.  Runs on a platform of expansion to the West.</a:t>
            </a:r>
            <a:endParaRPr lang="en-US" sz="32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8145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4" y="3128963"/>
            <a:ext cx="9163334" cy="116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ne Callout 1 3"/>
          <p:cNvSpPr/>
          <p:nvPr/>
        </p:nvSpPr>
        <p:spPr>
          <a:xfrm>
            <a:off x="17629" y="152400"/>
            <a:ext cx="4267200" cy="2895600"/>
          </a:xfrm>
          <a:prstGeom prst="borderCallout1">
            <a:avLst>
              <a:gd name="adj1" fmla="val 101329"/>
              <a:gd name="adj2" fmla="val 50176"/>
              <a:gd name="adj3" fmla="val 122519"/>
              <a:gd name="adj4" fmla="val 46940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June 1845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– U.S. offers to buy Texas; Mexico refuses.  President Polk sends 3500 U.S. troops to Mexican border</a:t>
            </a:r>
            <a:endParaRPr lang="en-US" sz="32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" name="Line Callout 1 4"/>
          <p:cNvSpPr/>
          <p:nvPr/>
        </p:nvSpPr>
        <p:spPr>
          <a:xfrm>
            <a:off x="228600" y="4419600"/>
            <a:ext cx="3810000" cy="2294409"/>
          </a:xfrm>
          <a:prstGeom prst="borderCallout1">
            <a:avLst>
              <a:gd name="adj1" fmla="val 209"/>
              <a:gd name="adj2" fmla="val 50176"/>
              <a:gd name="adj3" fmla="val -31811"/>
              <a:gd name="adj4" fmla="val 50748"/>
            </a:avLst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December 1845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– 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Texas joins the union by vote of both houses of Congress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sz="32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4562333" y="152400"/>
            <a:ext cx="3810000" cy="2895600"/>
          </a:xfrm>
          <a:prstGeom prst="borderCallout1">
            <a:avLst>
              <a:gd name="adj1" fmla="val 99545"/>
              <a:gd name="adj2" fmla="val 50176"/>
              <a:gd name="adj3" fmla="val 115955"/>
              <a:gd name="adj4" fmla="val 8838"/>
            </a:avLst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April1846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– 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U.S. enters land claimed by Mexico and U.S.  16 Americans are killed.</a:t>
            </a:r>
            <a:endParaRPr lang="en-US" sz="32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4477035" y="4419600"/>
            <a:ext cx="4267200" cy="2417928"/>
          </a:xfrm>
          <a:prstGeom prst="borderCallout1">
            <a:avLst>
              <a:gd name="adj1" fmla="val 294"/>
              <a:gd name="adj2" fmla="val 50176"/>
              <a:gd name="adj3" fmla="val -27058"/>
              <a:gd name="adj4" fmla="val 3350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May 1846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– U.S. declares war on Mexico and takes California.</a:t>
            </a:r>
            <a:endParaRPr lang="en-US" sz="32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139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9396"/>
            <a:ext cx="9144000" cy="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ine Callout 1 2"/>
          <p:cNvSpPr/>
          <p:nvPr/>
        </p:nvSpPr>
        <p:spPr>
          <a:xfrm>
            <a:off x="3657600" y="161498"/>
            <a:ext cx="2286000" cy="2657901"/>
          </a:xfrm>
          <a:prstGeom prst="borderCallout1">
            <a:avLst>
              <a:gd name="adj1" fmla="val 99635"/>
              <a:gd name="adj2" fmla="val 50176"/>
              <a:gd name="adj3" fmla="val 127027"/>
              <a:gd name="adj4" fmla="val -79157"/>
            </a:avLst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October 1847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– U.S. defeats Mexico.</a:t>
            </a:r>
            <a:endParaRPr lang="en-US" sz="32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Line Callout 1 3"/>
          <p:cNvSpPr/>
          <p:nvPr/>
        </p:nvSpPr>
        <p:spPr>
          <a:xfrm>
            <a:off x="181970" y="4060208"/>
            <a:ext cx="4681182" cy="2659487"/>
          </a:xfrm>
          <a:prstGeom prst="borderCallout1">
            <a:avLst>
              <a:gd name="adj1" fmla="val 209"/>
              <a:gd name="adj2" fmla="val 50176"/>
              <a:gd name="adj3" fmla="val -12928"/>
              <a:gd name="adj4" fmla="val 74417"/>
            </a:avLst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February 1848– 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Treaty of Guadalupe Hidalgo.  U.S. pays Mexico $21.5 million to settle debts and for Mexican Cession.</a:t>
            </a:r>
            <a:endParaRPr lang="en-US" sz="32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" name="Line Callout 1 4"/>
          <p:cNvSpPr/>
          <p:nvPr/>
        </p:nvSpPr>
        <p:spPr>
          <a:xfrm>
            <a:off x="152400" y="161498"/>
            <a:ext cx="3276600" cy="2734101"/>
          </a:xfrm>
          <a:prstGeom prst="borderCallout1">
            <a:avLst>
              <a:gd name="adj1" fmla="val 101678"/>
              <a:gd name="adj2" fmla="val 49280"/>
              <a:gd name="adj3" fmla="val 123978"/>
              <a:gd name="adj4" fmla="val 49499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February 1847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– Wilmot Proviso (banning slavery in Mexican territories) defeated.</a:t>
            </a:r>
            <a:endParaRPr lang="en-US" sz="32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5257800" y="4060207"/>
            <a:ext cx="3657600" cy="2659487"/>
          </a:xfrm>
          <a:prstGeom prst="borderCallout1">
            <a:avLst>
              <a:gd name="adj1" fmla="val -271"/>
              <a:gd name="adj2" fmla="val 49579"/>
              <a:gd name="adj3" fmla="val -16384"/>
              <a:gd name="adj4" fmla="val -30393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January 1848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– Gold discovered in California.  Will it become a slave or free state?</a:t>
            </a:r>
            <a:endParaRPr lang="en-US" sz="32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4696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TS03000068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F9A919-46DC-42EB-A265-DD20BDA09D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TS030000689</Template>
  <TotalTime>43</TotalTime>
  <Words>220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TS030000689</vt:lpstr>
      <vt:lpstr>United States History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States History</dc:title>
  <dc:creator>Scott</dc:creator>
  <cp:lastModifiedBy>Brycen Baugh</cp:lastModifiedBy>
  <cp:revision>5</cp:revision>
  <dcterms:created xsi:type="dcterms:W3CDTF">2012-10-06T10:43:06Z</dcterms:created>
  <dcterms:modified xsi:type="dcterms:W3CDTF">2014-10-06T12:48:54Z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TC300006899990</vt:lpwstr>
  </property>
</Properties>
</file>