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63" r:id="rId6"/>
    <p:sldId id="259" r:id="rId7"/>
    <p:sldId id="262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1B2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70A4C339-8053-46F4-A455-37421171A94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387503FF-D3F9-4D8C-8962-9F1C1F27E02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70A4C339-8053-46F4-A455-37421171A94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387503FF-D3F9-4D8C-8962-9F1C1F27E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70A4C339-8053-46F4-A455-37421171A94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387503FF-D3F9-4D8C-8962-9F1C1F27E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152400" y="1463040"/>
            <a:ext cx="8839200" cy="5242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70A4C339-8053-46F4-A455-37421171A94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387503FF-D3F9-4D8C-8962-9F1C1F27E02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70A4C339-8053-46F4-A455-37421171A94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387503FF-D3F9-4D8C-8962-9F1C1F27E02A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70A4C339-8053-46F4-A455-37421171A94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387503FF-D3F9-4D8C-8962-9F1C1F27E02A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70A4C339-8053-46F4-A455-37421171A94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387503FF-D3F9-4D8C-8962-9F1C1F27E02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70A4C339-8053-46F4-A455-37421171A94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387503FF-D3F9-4D8C-8962-9F1C1F27E02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70A4C339-8053-46F4-A455-37421171A94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387503FF-D3F9-4D8C-8962-9F1C1F27E02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/>
          <a:lstStyle/>
          <a:p>
            <a:fld id="{70A4C339-8053-46F4-A455-37421171A94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/>
          <a:lstStyle/>
          <a:p>
            <a:fld id="{387503FF-D3F9-4D8C-8962-9F1C1F27E02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ghtScreen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562974" cy="1066800"/>
          </a:xfrm>
          <a:prstGeom prst="rect">
            <a:avLst/>
          </a:prstGeom>
          <a:solidFill>
            <a:schemeClr val="accent1">
              <a:lumMod val="50000"/>
              <a:alpha val="78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63040"/>
            <a:ext cx="8915400" cy="5242560"/>
          </a:xfrm>
          <a:prstGeom prst="rect">
            <a:avLst/>
          </a:prstGeom>
          <a:solidFill>
            <a:srgbClr val="1B212D">
              <a:alpha val="92941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4000" b="1" kern="1200" cap="none" spc="0" baseline="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3200" b="1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3200" b="1" kern="120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../../Unit2Industrialization/Unit2_InventionsChartBlank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your groups,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read</a:t>
            </a:r>
            <a:r>
              <a:rPr lang="en-US" dirty="0" smtClean="0"/>
              <a:t> about the invention. 2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a group,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write down </a:t>
            </a:r>
            <a:r>
              <a:rPr lang="en-US" dirty="0" smtClean="0"/>
              <a:t>the </a:t>
            </a:r>
            <a:r>
              <a:rPr lang="en-US" i="1" dirty="0" smtClean="0"/>
              <a:t>effects</a:t>
            </a:r>
            <a:r>
              <a:rPr lang="en-US" dirty="0" smtClean="0"/>
              <a:t> of the invention on American life and work.  2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a person to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share</a:t>
            </a:r>
            <a:r>
              <a:rPr lang="en-US" dirty="0" smtClean="0"/>
              <a:t> your ideas with the class.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 Activity</a:t>
            </a:r>
            <a:endParaRPr lang="en-US" dirty="0"/>
          </a:p>
        </p:txBody>
      </p:sp>
      <p:sp>
        <p:nvSpPr>
          <p:cNvPr id="4" name="Oval 3">
            <a:hlinkClick r:id="rId2" action="ppaction://hlinkfile"/>
          </p:cNvPr>
          <p:cNvSpPr/>
          <p:nvPr/>
        </p:nvSpPr>
        <p:spPr>
          <a:xfrm>
            <a:off x="3200400" y="5257800"/>
            <a:ext cx="2743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2" action="ppaction://hlinkfile"/>
              </a:rPr>
              <a:t>Inventions Chart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905374" cy="1600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King-Owen</a:t>
            </a:r>
          </a:p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Industrial Revolution [6.03]</a:t>
            </a:r>
          </a:p>
          <a:p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463040"/>
            <a:ext cx="8839200" cy="524256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United States became the world’s leading </a:t>
            </a:r>
            <a:r>
              <a:rPr lang="en-US" i="1" dirty="0" smtClean="0">
                <a:solidFill>
                  <a:srgbClr val="FF0000"/>
                </a:solidFill>
              </a:rPr>
              <a:t>industrial nation</a:t>
            </a:r>
            <a:r>
              <a:rPr lang="en-US" dirty="0" smtClean="0">
                <a:solidFill>
                  <a:srgbClr val="FF0000"/>
                </a:solidFill>
              </a:rPr>
              <a:t> by 1920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The industrial revolution that began in the 1820s </a:t>
            </a:r>
            <a:r>
              <a:rPr lang="en-US" i="1" dirty="0" smtClean="0">
                <a:solidFill>
                  <a:srgbClr val="FF0000"/>
                </a:solidFill>
              </a:rPr>
              <a:t> continued after the Civil War</a:t>
            </a:r>
            <a:endParaRPr lang="en-US" dirty="0" smtClean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Industrial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and Effects</a:t>
            </a:r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3200400" y="2971800"/>
            <a:ext cx="2590800" cy="18288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Second Industrial Revolution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28600" y="1371600"/>
            <a:ext cx="2590800" cy="18288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Cause #1: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Abundant natural resources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28600" y="3261575"/>
            <a:ext cx="2590800" cy="16002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Cause #2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Government is pro-business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228600" y="4953000"/>
            <a:ext cx="2590800" cy="18288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Cause #3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Large supply of labor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6248400" y="1371600"/>
            <a:ext cx="2590800" cy="1295400"/>
          </a:xfrm>
          <a:prstGeom prst="flowChart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Effect #1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Conflict with labor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6248400" y="2731664"/>
            <a:ext cx="2590800" cy="1261324"/>
          </a:xfrm>
          <a:prstGeom prst="flowChart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Effect #2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Environmental destruction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6248400" y="4061675"/>
            <a:ext cx="2590800" cy="1066800"/>
          </a:xfrm>
          <a:prstGeom prst="flowChart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Effect #3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urbanization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19400" y="2286000"/>
            <a:ext cx="381000" cy="16002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6" idx="1"/>
          </p:cNvCxnSpPr>
          <p:nvPr/>
        </p:nvCxnSpPr>
        <p:spPr>
          <a:xfrm flipV="1">
            <a:off x="2819400" y="3886200"/>
            <a:ext cx="381000" cy="17547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6" idx="1"/>
          </p:cNvCxnSpPr>
          <p:nvPr/>
        </p:nvCxnSpPr>
        <p:spPr>
          <a:xfrm flipV="1">
            <a:off x="2819400" y="3886200"/>
            <a:ext cx="381000" cy="19812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1"/>
          </p:cNvCxnSpPr>
          <p:nvPr/>
        </p:nvCxnSpPr>
        <p:spPr>
          <a:xfrm flipV="1">
            <a:off x="5791200" y="2019300"/>
            <a:ext cx="457200" cy="1866900"/>
          </a:xfrm>
          <a:prstGeom prst="straightConnector1">
            <a:avLst/>
          </a:prstGeom>
          <a:ln w="57150">
            <a:solidFill>
              <a:srgbClr val="FFFF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  <a:endCxn id="13" idx="1"/>
          </p:cNvCxnSpPr>
          <p:nvPr/>
        </p:nvCxnSpPr>
        <p:spPr>
          <a:xfrm flipV="1">
            <a:off x="5791200" y="3362326"/>
            <a:ext cx="457200" cy="523874"/>
          </a:xfrm>
          <a:prstGeom prst="straightConnector1">
            <a:avLst/>
          </a:prstGeom>
          <a:ln w="57150">
            <a:solidFill>
              <a:srgbClr val="FFFF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15" idx="1"/>
          </p:cNvCxnSpPr>
          <p:nvPr/>
        </p:nvCxnSpPr>
        <p:spPr>
          <a:xfrm>
            <a:off x="5791200" y="3886200"/>
            <a:ext cx="457200" cy="708875"/>
          </a:xfrm>
          <a:prstGeom prst="straightConnector1">
            <a:avLst/>
          </a:prstGeom>
          <a:ln w="57150">
            <a:solidFill>
              <a:srgbClr val="FFFF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Flowchart: Process 38"/>
          <p:cNvSpPr/>
          <p:nvPr/>
        </p:nvSpPr>
        <p:spPr>
          <a:xfrm>
            <a:off x="6248400" y="5280874"/>
            <a:ext cx="2590800" cy="1348525"/>
          </a:xfrm>
          <a:prstGeom prst="flowChartProcess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Effect #4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Growth of monopolies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791200" y="3900420"/>
            <a:ext cx="457200" cy="1966980"/>
          </a:xfrm>
          <a:prstGeom prst="straightConnector1">
            <a:avLst/>
          </a:prstGeom>
          <a:ln w="57150">
            <a:solidFill>
              <a:srgbClr val="FFFF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15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5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72600" cy="68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0" y="0"/>
            <a:ext cx="9372600" cy="6898414"/>
          </a:xfrm>
          <a:prstGeom prst="flowChartProcess">
            <a:avLst/>
          </a:prstGeom>
          <a:solidFill>
            <a:schemeClr val="accent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When one business makes a product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Are monopolies bad?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Monopolies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04800" y="3886200"/>
            <a:ext cx="3886200" cy="2895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YES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Hurts consumer choice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Discourages competition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Stops innovation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4724400" y="3886200"/>
            <a:ext cx="3886200" cy="28956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NO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Reflects law of nature:  strong survive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Drives out inferior businesses</a:t>
            </a:r>
          </a:p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7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52075531"/>
              </p:ext>
            </p:extLst>
          </p:nvPr>
        </p:nvGraphicFramePr>
        <p:xfrm>
          <a:off x="152400" y="1463675"/>
          <a:ext cx="88392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708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Industry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Major</a:t>
                      </a:r>
                      <a:r>
                        <a:rPr lang="en-US" sz="2800" baseline="0" dirty="0" smtClean="0"/>
                        <a:t> Effects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Oil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Steam engine drilling increases fuel supply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Steel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Increased supply for machines, buildings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Coal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Increased mining supplies factories with power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Industries?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398510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00" y="3657600"/>
            <a:ext cx="23812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4038600" y="4343400"/>
            <a:ext cx="1828800" cy="1447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Edwin Drake and his oil derrick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0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316"/>
            <a:ext cx="8532004" cy="670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6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6" y="381000"/>
            <a:ext cx="9159367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7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Long-Term Impacts of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463040"/>
            <a:ext cx="5562600" cy="524256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More women in the work force</a:t>
            </a:r>
          </a:p>
          <a:p>
            <a:pPr marL="628650" lvl="1" indent="-457200"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working as secretaries, sewing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Increase in consumption of factory-made products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Use of machines further reduces the value of human labor and skill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05" y="1447800"/>
            <a:ext cx="3388468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64" y="4343400"/>
            <a:ext cx="347605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27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72</TotalTime>
  <Words>228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Corbel</vt:lpstr>
      <vt:lpstr>Tahoma</vt:lpstr>
      <vt:lpstr>Tunga</vt:lpstr>
      <vt:lpstr>Wingdings</vt:lpstr>
      <vt:lpstr>Mylar</vt:lpstr>
      <vt:lpstr>Inventions Activity</vt:lpstr>
      <vt:lpstr>United States History</vt:lpstr>
      <vt:lpstr>Second Industrial Revolution</vt:lpstr>
      <vt:lpstr>Causes and Effects</vt:lpstr>
      <vt:lpstr>Monopolies</vt:lpstr>
      <vt:lpstr>What Industries?</vt:lpstr>
      <vt:lpstr>PowerPoint Presentation</vt:lpstr>
      <vt:lpstr>PowerPoint Presentation</vt:lpstr>
      <vt:lpstr>Long-Term Impacts of Technology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Brycen Baugh</cp:lastModifiedBy>
  <cp:revision>14</cp:revision>
  <dcterms:created xsi:type="dcterms:W3CDTF">2011-09-05T16:43:48Z</dcterms:created>
  <dcterms:modified xsi:type="dcterms:W3CDTF">2014-11-17T19:00:50Z</dcterms:modified>
</cp:coreProperties>
</file>