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56" r:id="rId4"/>
    <p:sldId id="260" r:id="rId5"/>
    <p:sldId id="269" r:id="rId6"/>
    <p:sldId id="268" r:id="rId7"/>
    <p:sldId id="267" r:id="rId8"/>
    <p:sldId id="266" r:id="rId9"/>
    <p:sldId id="261" r:id="rId10"/>
    <p:sldId id="271" r:id="rId11"/>
    <p:sldId id="272" r:id="rId12"/>
    <p:sldId id="262" r:id="rId13"/>
    <p:sldId id="263" r:id="rId14"/>
    <p:sldId id="27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FF99"/>
    <a:srgbClr val="0C1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50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DB79E-28CA-4301-8687-62D99B536194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278D-7C0F-4A2A-BC36-D23B62AB1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4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278D-7C0F-4A2A-BC36-D23B62AB1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6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6CD3DD-10D1-478D-A4E1-D056C433F136}" type="datetimeFigureOut">
              <a:rPr lang="en-US" smtClean="0"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22B56-EE42-441E-9EC9-FF8589182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8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solidFill>
            <a:schemeClr val="bg2">
              <a:lumMod val="10000"/>
              <a:alpha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71600"/>
            <a:ext cx="9144000" cy="5410200"/>
          </a:xfrm>
          <a:prstGeom prst="rect">
            <a:avLst/>
          </a:prstGeom>
          <a:solidFill>
            <a:srgbClr val="0C1B2E">
              <a:alpha val="96863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6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36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b="1" kern="1200">
          <a:solidFill>
            <a:srgbClr val="FFFF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6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91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April 1871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Repairs are needed on the New York Courthouse.  The authorized amount is $250,000.  Submit your bids for the amounts below.  I’ll accept the usual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smtClean="0"/>
              <a:t>Furniture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Carpets	</a:t>
            </a:r>
            <a:r>
              <a:rPr lang="en-US" dirty="0" smtClean="0"/>
              <a:t>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smtClean="0"/>
              <a:t>Carpentry repairs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Brooms, supplies, etc.	</a:t>
            </a:r>
            <a:r>
              <a:rPr lang="en-US" dirty="0" smtClean="0"/>
              <a:t>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5. Plastering	</a:t>
            </a:r>
            <a:r>
              <a:rPr lang="en-US" dirty="0" smtClean="0"/>
              <a:t>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6. Plaster </a:t>
            </a:r>
            <a:r>
              <a:rPr lang="en-US" dirty="0" smtClean="0"/>
              <a:t>Repairs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7. </a:t>
            </a:r>
            <a:r>
              <a:rPr lang="en-US" dirty="0" smtClean="0"/>
              <a:t>Plumbing</a:t>
            </a:r>
            <a:r>
              <a:rPr lang="en-US" dirty="0"/>
              <a:t>	</a:t>
            </a:r>
            <a:r>
              <a:rPr lang="en-US" dirty="0" smtClean="0"/>
              <a:t>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As ever</a:t>
            </a:r>
            <a:r>
              <a:rPr lang="en-US" dirty="0" smtClean="0"/>
              <a:t>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Tweed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0"/>
          <a:stretch/>
        </p:blipFill>
        <p:spPr bwMode="auto">
          <a:xfrm>
            <a:off x="271424" y="0"/>
            <a:ext cx="6142839" cy="685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r="18137"/>
          <a:stretch>
            <a:fillRect/>
          </a:stretch>
        </p:blipFill>
        <p:spPr bwMode="auto">
          <a:xfrm>
            <a:off x="-99930" y="0"/>
            <a:ext cx="6653130" cy="68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3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Corruption in Cities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Cities spent </a:t>
            </a:r>
            <a:r>
              <a:rPr lang="en-US" i="1" dirty="0" smtClean="0"/>
              <a:t>large amounts of money</a:t>
            </a:r>
            <a:r>
              <a:rPr lang="en-US" dirty="0" smtClean="0"/>
              <a:t> – $$ attracts greedy men</a:t>
            </a:r>
          </a:p>
          <a:p>
            <a:pPr lvl="1"/>
            <a:r>
              <a:rPr lang="en-US" u="sng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Patronage</a:t>
            </a:r>
            <a:r>
              <a:rPr lang="en-US" dirty="0" smtClean="0"/>
              <a:t>:  Leaders “sold” offices to their supporters; did not hire people on ability</a:t>
            </a:r>
          </a:p>
          <a:p>
            <a:pPr lvl="1"/>
            <a:r>
              <a:rPr lang="en-US" u="sng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City Bosses</a:t>
            </a:r>
            <a:r>
              <a:rPr lang="en-US" dirty="0" smtClean="0"/>
              <a:t>:  political leaders in a district who provided food and aid to poorer citizens in exchange for support for the political party (CRUDE WELFARE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Assassination of Garfield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166,000 federal jobs – given out on basis of </a:t>
            </a:r>
            <a:r>
              <a:rPr lang="en-US" i="1" dirty="0" smtClean="0"/>
              <a:t>party loyalty</a:t>
            </a:r>
            <a:endParaRPr lang="en-US" dirty="0" smtClean="0"/>
          </a:p>
          <a:p>
            <a:r>
              <a:rPr lang="en-US" dirty="0" smtClean="0"/>
              <a:t>1881 – frustrated office seeker named Charles </a:t>
            </a:r>
            <a:r>
              <a:rPr lang="en-US" dirty="0" err="1" smtClean="0"/>
              <a:t>Guiteau</a:t>
            </a:r>
            <a:r>
              <a:rPr lang="en-US" dirty="0" smtClean="0"/>
              <a:t> shot President Garfield</a:t>
            </a:r>
          </a:p>
          <a:p>
            <a:r>
              <a:rPr lang="en-US" dirty="0" smtClean="0"/>
              <a:t>1883 – </a:t>
            </a:r>
            <a:r>
              <a:rPr lang="en-US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Pendleton Civil Service Act</a:t>
            </a:r>
          </a:p>
          <a:p>
            <a:pPr lvl="1"/>
            <a:r>
              <a:rPr lang="en-US" dirty="0" smtClean="0"/>
              <a:t>Gave tests to determine ability to have a federal job </a:t>
            </a:r>
          </a:p>
          <a:p>
            <a:pPr lvl="1"/>
            <a:r>
              <a:rPr lang="en-US" dirty="0" smtClean="0"/>
              <a:t>Included ½ of federal jobs by 1896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5"/>
          <a:stretch/>
        </p:blipFill>
        <p:spPr bwMode="auto">
          <a:xfrm>
            <a:off x="6783964" y="1362831"/>
            <a:ext cx="2360036" cy="279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16" y="1362831"/>
            <a:ext cx="2044870" cy="279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6541" r="6057" b="11554"/>
          <a:stretch/>
        </p:blipFill>
        <p:spPr bwMode="auto">
          <a:xfrm>
            <a:off x="-28080" y="3482350"/>
            <a:ext cx="4523880" cy="314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9816" cy="346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1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Gilded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6477000" cy="5410200"/>
          </a:xfrm>
        </p:spPr>
        <p:txBody>
          <a:bodyPr/>
          <a:lstStyle/>
          <a:p>
            <a:r>
              <a:rPr lang="en-US" dirty="0" smtClean="0"/>
              <a:t>The period from 1877 to 1900 is known as the Gilded Age</a:t>
            </a:r>
          </a:p>
          <a:p>
            <a:pPr lvl="1"/>
            <a:r>
              <a:rPr lang="en-US" dirty="0" smtClean="0"/>
              <a:t>Named by Mark Twain</a:t>
            </a:r>
          </a:p>
          <a:p>
            <a:pPr lvl="1"/>
            <a:r>
              <a:rPr lang="en-US" dirty="0" smtClean="0"/>
              <a:t>Suggests that people are out to get rich</a:t>
            </a:r>
          </a:p>
          <a:p>
            <a:pPr lvl="1"/>
            <a:r>
              <a:rPr lang="en-US" dirty="0" smtClean="0"/>
              <a:t>Suggests that people go for “shiny” – appearances over substance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89334"/>
            <a:ext cx="2667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2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Activity -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91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April 1871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Repairs are needed on the New York Courthouse.  The authorized amount is $250,000.  Submit your bids for the amounts below.  I’ll accept the usual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smtClean="0"/>
              <a:t>Furniture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Carpets	</a:t>
            </a:r>
            <a:r>
              <a:rPr lang="en-US" dirty="0" smtClean="0"/>
              <a:t>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smtClean="0"/>
              <a:t>Carpentry repairs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Brooms, supplies, etc.	</a:t>
            </a:r>
            <a:r>
              <a:rPr lang="en-US" dirty="0" smtClean="0"/>
              <a:t>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5. Plastering	</a:t>
            </a:r>
            <a:r>
              <a:rPr lang="en-US" dirty="0" smtClean="0"/>
              <a:t> 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6. Plaster </a:t>
            </a:r>
            <a:r>
              <a:rPr lang="en-US" dirty="0" smtClean="0"/>
              <a:t>Repairs 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7. </a:t>
            </a:r>
            <a:r>
              <a:rPr lang="en-US" dirty="0" smtClean="0"/>
              <a:t>Plumbing</a:t>
            </a:r>
            <a:r>
              <a:rPr lang="en-US" dirty="0"/>
              <a:t>	</a:t>
            </a:r>
            <a:r>
              <a:rPr lang="en-US" dirty="0" smtClean="0"/>
              <a:t> __________________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smtClean="0"/>
              <a:t>Total Cost (plus additional items) = </a:t>
            </a:r>
            <a:r>
              <a:rPr lang="en-US" dirty="0" smtClean="0">
                <a:solidFill>
                  <a:srgbClr val="FFFF00"/>
                </a:solidFill>
              </a:rPr>
              <a:t>$13,000,000 </a:t>
            </a:r>
            <a:r>
              <a:rPr lang="en-US" dirty="0" smtClean="0"/>
              <a:t>(Tweed and his men took home about 65% of that = </a:t>
            </a:r>
            <a:r>
              <a:rPr lang="en-US" dirty="0" smtClean="0">
                <a:solidFill>
                  <a:srgbClr val="FF99CC"/>
                </a:solidFill>
              </a:rPr>
              <a:t>$8,450,000 </a:t>
            </a:r>
            <a:r>
              <a:rPr lang="en-US" dirty="0" smtClean="0"/>
              <a:t>(= $200 million today)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2664766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$1,575,782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3024982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$675,534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472785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$2.189.690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684" y="3810000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$41,190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1316" y="4191000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$531,594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0124" y="45720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$1,294,684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1042" y="49530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$1,500,000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024982"/>
            <a:ext cx="3430727" cy="206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United States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Dr. King-Owen</a:t>
            </a:r>
          </a:p>
          <a:p>
            <a:r>
              <a:rPr lang="en-US" dirty="0" smtClean="0"/>
              <a:t>The Gilded </a:t>
            </a:r>
            <a:r>
              <a:rPr lang="en-US" dirty="0" smtClean="0"/>
              <a:t>Age</a:t>
            </a:r>
          </a:p>
          <a:p>
            <a:r>
              <a:rPr lang="en-US" dirty="0" smtClean="0"/>
              <a:t>[6.04]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Video on Boss Tweed</a:t>
            </a:r>
            <a:endParaRPr lang="en-US" dirty="0"/>
          </a:p>
        </p:txBody>
      </p:sp>
      <p:pic>
        <p:nvPicPr>
          <p:cNvPr id="4" name="New_York_City__Five_Points_Neighborhood_and_Tammany_Hall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762000"/>
            <a:ext cx="8026400" cy="6019800"/>
          </a:xfrm>
        </p:spPr>
      </p:pic>
    </p:spTree>
    <p:extLst>
      <p:ext uri="{BB962C8B-B14F-4D97-AF65-F5344CB8AC3E}">
        <p14:creationId xmlns:p14="http://schemas.microsoft.com/office/powerpoint/2010/main" val="396584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3652" cy="6898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199" y="2438059"/>
            <a:ext cx="2895601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“As long as I count the votes, what are you going to do about it?”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1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TAMMANY TIGER LOOSE – What are you going to do about it?”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2209800" y="914400"/>
            <a:ext cx="1676400" cy="1524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2" y="0"/>
            <a:ext cx="5473262" cy="6841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3159179"/>
            <a:ext cx="3733800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“Let us Prey.”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6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66800" y="1676400"/>
            <a:ext cx="1676400" cy="1524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Man Belongs to a Party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535113"/>
            <a:ext cx="4497388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REPUBLICANS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174874"/>
            <a:ext cx="4497388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Farmers, easterners, businessmen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Federal Government should help business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Federal Government should reform morals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498975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DEMOCRATS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Southerners, immigrants, city bosses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States’ rights are most important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Federal Government should be small, spend very little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85115"/>
            <a:ext cx="2216501" cy="16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6"/>
          <a:stretch/>
        </p:blipFill>
        <p:spPr bwMode="auto">
          <a:xfrm>
            <a:off x="6934200" y="5105400"/>
            <a:ext cx="1741637" cy="160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268</Words>
  <Application>Microsoft Office PowerPoint</Application>
  <PresentationFormat>On-screen Show (4:3)</PresentationFormat>
  <Paragraphs>67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Activity</vt:lpstr>
      <vt:lpstr>Activity - Answers</vt:lpstr>
      <vt:lpstr>United States History</vt:lpstr>
      <vt:lpstr>Video on Boss Tweed</vt:lpstr>
      <vt:lpstr>PowerPoint Presentation</vt:lpstr>
      <vt:lpstr>PowerPoint Presentation</vt:lpstr>
      <vt:lpstr>PowerPoint Presentation</vt:lpstr>
      <vt:lpstr>PowerPoint Presentation</vt:lpstr>
      <vt:lpstr>Every Man Belongs to a Party</vt:lpstr>
      <vt:lpstr>PowerPoint Presentation</vt:lpstr>
      <vt:lpstr>PowerPoint Presentation</vt:lpstr>
      <vt:lpstr>Corruption in Cities</vt:lpstr>
      <vt:lpstr>Assassination of Garfield</vt:lpstr>
      <vt:lpstr>PowerPoint Presentation</vt:lpstr>
      <vt:lpstr>The Gilded 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History</dc:title>
  <dc:creator>Scott</dc:creator>
  <cp:lastModifiedBy>Scott King-Owen</cp:lastModifiedBy>
  <cp:revision>18</cp:revision>
  <dcterms:created xsi:type="dcterms:W3CDTF">2011-09-06T13:31:08Z</dcterms:created>
  <dcterms:modified xsi:type="dcterms:W3CDTF">2012-11-01T12:17:33Z</dcterms:modified>
</cp:coreProperties>
</file>