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71" r:id="rId7"/>
    <p:sldId id="263" r:id="rId8"/>
    <p:sldId id="264" r:id="rId9"/>
    <p:sldId id="265" r:id="rId10"/>
    <p:sldId id="272" r:id="rId11"/>
    <p:sldId id="258" r:id="rId12"/>
    <p:sldId id="266" r:id="rId13"/>
    <p:sldId id="257" r:id="rId14"/>
    <p:sldId id="268" r:id="rId15"/>
    <p:sldId id="270" r:id="rId16"/>
    <p:sldId id="267" r:id="rId17"/>
    <p:sldId id="274" r:id="rId18"/>
    <p:sldId id="273" r:id="rId19"/>
    <p:sldId id="269" r:id="rId20"/>
  </p:sldIdLst>
  <p:sldSz cx="12192000" cy="6858000"/>
  <p:notesSz cx="6858000" cy="9144000"/>
  <p:embeddedFontLst>
    <p:embeddedFont>
      <p:font typeface="Impact" panose="020B0806030902050204" pitchFamily="34" charset="0"/>
      <p:regular r:id="rId21"/>
    </p:embeddedFont>
    <p:embeddedFont>
      <p:font typeface="Comic Sans MS" panose="030F0702030302020204" pitchFamily="66" charset="0"/>
      <p:regular r:id="rId22"/>
      <p:bold r:id="rId23"/>
    </p:embeddedFont>
    <p:embeddedFont>
      <p:font typeface="Fontdinerdotcom Sparkly" panose="020B0604020202020204" charset="0"/>
      <p:regular r:id="rId24"/>
    </p:embeddedFont>
    <p:embeddedFont>
      <p:font typeface="Cherry Cream Soda" panose="020B0604020202020204" charset="0"/>
      <p:regular r:id="rId25"/>
    </p:embeddedFont>
    <p:embeddedFont>
      <p:font typeface="Webdings" panose="05030102010509060703" pitchFamily="18" charset="2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28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2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220" y="381000"/>
            <a:ext cx="12192000" cy="7152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5627"/>
            <a:ext cx="11988800" cy="57149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1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6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31200" y="6208777"/>
            <a:ext cx="2844800" cy="365125"/>
          </a:xfrm>
          <a:prstGeom prst="rect">
            <a:avLst/>
          </a:prstGeom>
        </p:spPr>
        <p:txBody>
          <a:bodyPr/>
          <a:lstStyle/>
          <a:p>
            <a:fld id="{67650065-B919-4734-8144-2DA31D3A864A}" type="datetimeFigureOut">
              <a:rPr lang="en-US" smtClean="0"/>
              <a:t>3/4/2014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15999" y="6208777"/>
            <a:ext cx="649849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5687569"/>
            <a:ext cx="1016000" cy="365125"/>
          </a:xfrm>
          <a:prstGeom prst="rect">
            <a:avLst/>
          </a:prstGeom>
        </p:spPr>
        <p:txBody>
          <a:bodyPr/>
          <a:lstStyle/>
          <a:p>
            <a:fld id="{F0EBA95C-E489-4045-8283-E01C18D2AF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141718"/>
            <a:ext cx="12192000" cy="7152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" y="381000"/>
            <a:ext cx="11988800" cy="5714999"/>
          </a:xfrm>
          <a:prstGeom prst="rect">
            <a:avLst/>
          </a:prstGeom>
          <a:solidFill>
            <a:schemeClr val="bg2">
              <a:alpha val="97000"/>
            </a:schemeClr>
          </a:solidFill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6096000"/>
            <a:ext cx="1219200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bg1"/>
          </a:solidFill>
          <a:latin typeface="American Purpose Casual 01" pitchFamily="2" charset="0"/>
          <a:ea typeface="Cherry Cream Soda" pitchFamily="2" charset="0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Webdings" pitchFamily="18" charset="2"/>
        <a:buChar char=""/>
        <a:defRPr sz="3200" b="1" kern="1200">
          <a:solidFill>
            <a:schemeClr val="tx1"/>
          </a:solidFill>
          <a:latin typeface="Cherry Cream Soda" pitchFamily="2" charset="0"/>
          <a:ea typeface="Cherry Cream Soda" pitchFamily="2" charset="0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Webdings" pitchFamily="18" charset="2"/>
        <a:buChar char=""/>
        <a:defRPr sz="3200" b="1" kern="1200">
          <a:solidFill>
            <a:schemeClr val="accent2">
              <a:lumMod val="50000"/>
            </a:schemeClr>
          </a:solidFill>
          <a:latin typeface="Cherry Cream Soda" pitchFamily="2" charset="0"/>
          <a:ea typeface="Cherry Cream Soda" pitchFamily="2" charset="0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Webdings" pitchFamily="18" charset="2"/>
        <a:buChar char=""/>
        <a:defRPr sz="3200" b="1" kern="1200">
          <a:solidFill>
            <a:schemeClr val="tx2"/>
          </a:solidFill>
          <a:latin typeface="Cherry Cream Soda" pitchFamily="2" charset="0"/>
          <a:ea typeface="Cherry Cream Soda" pitchFamily="2" charset="0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ebdings" pitchFamily="18" charset="2"/>
        <a:buChar char=""/>
        <a:defRPr sz="3200" b="1" kern="1200">
          <a:solidFill>
            <a:schemeClr val="tx2"/>
          </a:solidFill>
          <a:latin typeface="Cherry Cream Soda" pitchFamily="2" charset="0"/>
          <a:ea typeface="Cherry Cream Soda" pitchFamily="2" charset="0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Webdings" pitchFamily="18" charset="2"/>
        <a:buChar char=""/>
        <a:defRPr sz="3200" b="1" kern="1200" baseline="0">
          <a:solidFill>
            <a:schemeClr val="tx2"/>
          </a:solidFill>
          <a:latin typeface="Cherry Cream Soda" pitchFamily="2" charset="0"/>
          <a:ea typeface="Cherry Cream Soda" pitchFamily="2" charset="0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048000"/>
            <a:ext cx="12192000" cy="3808956"/>
          </a:xfrm>
        </p:spPr>
        <p:txBody>
          <a:bodyPr>
            <a:normAutofit/>
          </a:bodyPr>
          <a:lstStyle/>
          <a:p>
            <a:pPr algn="r"/>
            <a:r>
              <a:rPr lang="en-US" sz="10700" dirty="0">
                <a:latin typeface="Fontdinerdotcom Sparkly" pitchFamily="2" charset="0"/>
              </a:rPr>
              <a:t>Welcome to Suburbia!</a:t>
            </a:r>
            <a:br>
              <a:rPr lang="en-US" sz="10700" dirty="0">
                <a:latin typeface="Fontdinerdotcom Sparkly" pitchFamily="2" charset="0"/>
              </a:rPr>
            </a:br>
            <a:r>
              <a:rPr lang="en-US" sz="5300" dirty="0">
                <a:latin typeface="Fontdinerdotcom Sparkly" pitchFamily="2" charset="0"/>
              </a:rPr>
              <a:t>11.02</a:t>
            </a:r>
            <a:br>
              <a:rPr lang="en-US" sz="5300" dirty="0">
                <a:latin typeface="Fontdinerdotcom Sparkly" pitchFamily="2" charset="0"/>
              </a:rPr>
            </a:br>
            <a:r>
              <a:rPr lang="en-US" sz="7300" dirty="0">
                <a:latin typeface="Fontdinerdotcom Sparkly" pitchFamily="2" charset="0"/>
              </a:rPr>
              <a:t>Dr. </a:t>
            </a:r>
            <a:r>
              <a:rPr lang="en-US" sz="7300" dirty="0" smtClean="0">
                <a:latin typeface="Fontdinerdotcom Sparkly" pitchFamily="2" charset="0"/>
              </a:rPr>
              <a:t>King-Owen</a:t>
            </a:r>
            <a:endParaRPr lang="en-US" dirty="0"/>
          </a:p>
        </p:txBody>
      </p:sp>
      <p:pic>
        <p:nvPicPr>
          <p:cNvPr id="2" name="1950selevator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573_fig24_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766" y="1"/>
            <a:ext cx="9459234" cy="685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0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2744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-19878"/>
            <a:ext cx="5295768" cy="687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67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ontdinerdotcom Sparkly" charset="0"/>
              </a:rPr>
              <a:t>The Car Culture</a:t>
            </a:r>
            <a:endParaRPr lang="en-US" dirty="0">
              <a:latin typeface="Fontdinerdotcom Sparkl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Suburbs </a:t>
            </a:r>
            <a:r>
              <a:rPr lang="en-US" i="1" dirty="0" smtClean="0"/>
              <a:t>require </a:t>
            </a:r>
            <a:r>
              <a:rPr lang="en-US" dirty="0" smtClean="0"/>
              <a:t>cars</a:t>
            </a:r>
          </a:p>
          <a:p>
            <a:pPr lvl="1"/>
            <a:r>
              <a:rPr lang="en-US" dirty="0" smtClean="0"/>
              <a:t>Auto ownership increases 50%</a:t>
            </a:r>
          </a:p>
          <a:p>
            <a:pPr lvl="1"/>
            <a:r>
              <a:rPr lang="en-US" dirty="0" smtClean="0"/>
              <a:t>1956 – Interstate Highway Act</a:t>
            </a:r>
          </a:p>
          <a:p>
            <a:pPr lvl="2"/>
            <a:r>
              <a:rPr lang="en-US" dirty="0" smtClean="0"/>
              <a:t>Creates 41,000 miles of interstates (for defense)</a:t>
            </a:r>
          </a:p>
          <a:p>
            <a:pPr lvl="2"/>
            <a:r>
              <a:rPr lang="en-US" dirty="0" smtClean="0"/>
              <a:t>Boom in:</a:t>
            </a:r>
          </a:p>
          <a:p>
            <a:pPr lvl="3"/>
            <a:r>
              <a:rPr lang="en-US" dirty="0" smtClean="0"/>
              <a:t>Travel and tourism</a:t>
            </a:r>
          </a:p>
          <a:p>
            <a:pPr lvl="3"/>
            <a:r>
              <a:rPr lang="en-US" dirty="0" smtClean="0"/>
              <a:t>Drive-ins (movies &amp; restaurants)</a:t>
            </a:r>
          </a:p>
          <a:p>
            <a:pPr lvl="3"/>
            <a:r>
              <a:rPr lang="en-US" dirty="0" smtClean="0"/>
              <a:t>Gas consumption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8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928" y="0"/>
            <a:ext cx="105833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2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2978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1804" y="76200"/>
            <a:ext cx="3846196" cy="66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2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ott\Documents\Bexley\PictureSets\1950s &amp; 1960s\1950s\Television\slides\1950 Televisi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13" y="0"/>
            <a:ext cx="7578457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6573_fig24_07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4648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3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ontdinerdotcom Sparkly" charset="0"/>
              </a:rPr>
              <a:t>Golden Age of Television</a:t>
            </a:r>
            <a:endParaRPr lang="en-US" dirty="0">
              <a:latin typeface="Fontdinerdotcom Sparkl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Television Culture</a:t>
            </a:r>
          </a:p>
          <a:p>
            <a:pPr lvl="1"/>
            <a:r>
              <a:rPr lang="en-US" dirty="0" smtClean="0"/>
              <a:t>1950 – 9% of Americans have TV</a:t>
            </a:r>
          </a:p>
          <a:p>
            <a:pPr lvl="1"/>
            <a:r>
              <a:rPr lang="en-US" dirty="0" smtClean="0"/>
              <a:t>1962 – 90% of Americans have TV</a:t>
            </a:r>
          </a:p>
          <a:p>
            <a:pPr lvl="1"/>
            <a:r>
              <a:rPr lang="en-US" dirty="0" smtClean="0"/>
              <a:t>New medium of advertising</a:t>
            </a:r>
          </a:p>
          <a:p>
            <a:pPr lvl="2"/>
            <a:r>
              <a:rPr lang="en-US" dirty="0" smtClean="0"/>
              <a:t>Political ads become important</a:t>
            </a:r>
          </a:p>
          <a:p>
            <a:pPr lvl="1"/>
            <a:r>
              <a:rPr lang="en-US" dirty="0" smtClean="0"/>
              <a:t>Shows celebrated wholesome American goodness</a:t>
            </a:r>
          </a:p>
          <a:p>
            <a:pPr lvl="2"/>
            <a:r>
              <a:rPr lang="en-US" dirty="0" smtClean="0"/>
              <a:t>Almost all-white </a:t>
            </a:r>
          </a:p>
          <a:p>
            <a:pPr lvl="1"/>
            <a:r>
              <a:rPr lang="en-US" dirty="0" smtClean="0"/>
              <a:t>TV is accused of being a “vast wasteland” in 1961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1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9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315" y="28434"/>
            <a:ext cx="10252619" cy="682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57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4" descr="6573_line24_0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562" y="0"/>
            <a:ext cx="8632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6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41207" y="-17208"/>
            <a:ext cx="1946787" cy="306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7993" y="0"/>
            <a:ext cx="314080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1" y="2829231"/>
            <a:ext cx="3259395" cy="399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83714" y="0"/>
            <a:ext cx="41842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3396" y="3200400"/>
            <a:ext cx="550283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05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ontdinerdotcom Sparkly" charset="0"/>
              </a:rPr>
              <a:t>Levittown, P.A.</a:t>
            </a:r>
            <a:endParaRPr lang="en-US" dirty="0">
              <a:latin typeface="Fontdinerdotcom Sparkly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1949 – Housing Crisis!</a:t>
            </a:r>
          </a:p>
          <a:p>
            <a:pPr lvl="1"/>
            <a:r>
              <a:rPr lang="en-US" dirty="0" smtClean="0"/>
              <a:t>William Levitt could build 1 complete home every 16 minutes</a:t>
            </a:r>
          </a:p>
          <a:p>
            <a:pPr lvl="2"/>
            <a:r>
              <a:rPr lang="en-US" dirty="0" smtClean="0"/>
              <a:t>$7990 ($60/month)</a:t>
            </a:r>
          </a:p>
          <a:p>
            <a:pPr lvl="2"/>
            <a:r>
              <a:rPr lang="en-US" dirty="0" smtClean="0"/>
              <a:t>Strict rules for homeowners</a:t>
            </a:r>
          </a:p>
          <a:p>
            <a:pPr lvl="1"/>
            <a:r>
              <a:rPr lang="en-US" dirty="0" smtClean="0"/>
              <a:t>By 1960, 1/3 of Americans live in suburbs</a:t>
            </a:r>
          </a:p>
          <a:p>
            <a:pPr lvl="1"/>
            <a:r>
              <a:rPr lang="en-US" dirty="0" smtClean="0"/>
              <a:t>Levitt homes not for sale to blacks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9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9345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5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9" y="-9832"/>
            <a:ext cx="9116869" cy="512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4572000"/>
            <a:ext cx="3749040" cy="2286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Little boxes on the hillside,</a:t>
            </a:r>
            <a:br>
              <a:rPr lang="en-US" dirty="0"/>
            </a:br>
            <a:r>
              <a:rPr lang="en-US" dirty="0"/>
              <a:t>Little boxes made of </a:t>
            </a:r>
            <a:r>
              <a:rPr lang="en-US" dirty="0" err="1"/>
              <a:t>ticky</a:t>
            </a:r>
            <a:r>
              <a:rPr lang="en-US" dirty="0"/>
              <a:t> tacky</a:t>
            </a:r>
            <a:r>
              <a:rPr lang="en-US" dirty="0"/>
              <a:t>,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Little boxes on the hillside,</a:t>
            </a:r>
            <a:br>
              <a:rPr lang="en-US" dirty="0"/>
            </a:br>
            <a:r>
              <a:rPr lang="en-US" dirty="0"/>
              <a:t>Little boxes all the same.</a:t>
            </a:r>
            <a:br>
              <a:rPr lang="en-US" dirty="0"/>
            </a:br>
            <a:r>
              <a:rPr lang="en-US" dirty="0"/>
              <a:t>There's a green one and a pink one </a:t>
            </a:r>
            <a:br>
              <a:rPr lang="en-US" dirty="0"/>
            </a:br>
            <a:r>
              <a:rPr lang="en-US" dirty="0"/>
              <a:t>And a blue one and a yellow one,</a:t>
            </a:r>
            <a:br>
              <a:rPr lang="en-US" dirty="0"/>
            </a:br>
            <a:r>
              <a:rPr lang="en-US" dirty="0"/>
              <a:t>And they're all made out of </a:t>
            </a:r>
            <a:r>
              <a:rPr lang="en-US" dirty="0" err="1"/>
              <a:t>ticky</a:t>
            </a:r>
            <a:r>
              <a:rPr lang="en-US" dirty="0"/>
              <a:t> tacky</a:t>
            </a:r>
            <a:br>
              <a:rPr lang="en-US" dirty="0"/>
            </a:br>
            <a:r>
              <a:rPr lang="en-US" dirty="0"/>
              <a:t>And they all look just the same.</a:t>
            </a:r>
          </a:p>
        </p:txBody>
      </p:sp>
      <p:sp>
        <p:nvSpPr>
          <p:cNvPr id="4" name="Rectangle 3"/>
          <p:cNvSpPr/>
          <p:nvPr/>
        </p:nvSpPr>
        <p:spPr>
          <a:xfrm>
            <a:off x="6920758" y="4572000"/>
            <a:ext cx="3749040" cy="228600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And the people in the houses</a:t>
            </a:r>
            <a:br>
              <a:rPr lang="en-US" dirty="0"/>
            </a:br>
            <a:r>
              <a:rPr lang="en-US" dirty="0"/>
              <a:t>All went to the university,</a:t>
            </a:r>
            <a:br>
              <a:rPr lang="en-US" dirty="0"/>
            </a:br>
            <a:r>
              <a:rPr lang="en-US" dirty="0"/>
              <a:t>Where they were put in boxes</a:t>
            </a:r>
            <a:br>
              <a:rPr lang="en-US" dirty="0"/>
            </a:br>
            <a:r>
              <a:rPr lang="en-US" dirty="0"/>
              <a:t>And they came out all the same,</a:t>
            </a:r>
            <a:br>
              <a:rPr lang="en-US" dirty="0"/>
            </a:br>
            <a:r>
              <a:rPr lang="en-US" dirty="0"/>
              <a:t>And there's doctors and lawyers,</a:t>
            </a:r>
            <a:br>
              <a:rPr lang="en-US" dirty="0"/>
            </a:br>
            <a:r>
              <a:rPr lang="en-US" dirty="0"/>
              <a:t>And business executives,</a:t>
            </a:r>
            <a:br>
              <a:rPr lang="en-US" dirty="0"/>
            </a:br>
            <a:r>
              <a:rPr lang="en-US" dirty="0"/>
              <a:t>And they're all made out of </a:t>
            </a:r>
            <a:r>
              <a:rPr lang="en-US" dirty="0" err="1"/>
              <a:t>ticky</a:t>
            </a:r>
            <a:r>
              <a:rPr lang="en-US" dirty="0"/>
              <a:t> tacky</a:t>
            </a:r>
            <a:br>
              <a:rPr lang="en-US" dirty="0"/>
            </a:br>
            <a:r>
              <a:rPr lang="en-US" dirty="0"/>
              <a:t>And they all look just the same.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762" y="4514008"/>
            <a:ext cx="1737360" cy="234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ynolds_LittleBox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0" y="538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81514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9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cott\Documents\Bexley\PictureSets\1950s &amp; 1960s\1950s\glevi2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-5441"/>
            <a:ext cx="7543800" cy="680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7375"/>
            <a:ext cx="8991600" cy="687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3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24000" y="1"/>
            <a:ext cx="9144000" cy="6622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7023" tIns="48511" rIns="97023" bIns="48511">
            <a:spAutoFit/>
          </a:bodyPr>
          <a:lstStyle>
            <a:lvl1pPr defTabSz="9699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5775" defTabSz="9699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69963" defTabSz="9699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55738" defTabSz="9699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39925" defTabSz="96996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397125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54325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11525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68725" defTabSz="969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dirty="0">
                <a:latin typeface="Univers" pitchFamily="34" charset="0"/>
              </a:rPr>
              <a:t/>
            </a:r>
            <a:br>
              <a:rPr lang="en-US" sz="3200" dirty="0">
                <a:latin typeface="Univers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SHIFTS IN POPULATION </a:t>
            </a:r>
            <a:b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DISTRIBUTION, </a:t>
            </a:r>
            <a:b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1940-1970</a:t>
            </a:r>
          </a:p>
          <a:p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		  </a:t>
            </a:r>
            <a:r>
              <a:rPr 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	</a:t>
            </a:r>
            <a:r>
              <a:rPr lang="en-US" b="1" u="sng" dirty="0">
                <a:solidFill>
                  <a:srgbClr val="FF55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1940</a:t>
            </a:r>
            <a:r>
              <a:rPr lang="en-US" b="1" dirty="0">
                <a:solidFill>
                  <a:srgbClr val="FF55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   </a:t>
            </a:r>
            <a:r>
              <a:rPr lang="en-US" b="1" u="sng" dirty="0">
                <a:solidFill>
                  <a:srgbClr val="FF55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1950</a:t>
            </a:r>
            <a:r>
              <a:rPr lang="en-US" b="1" dirty="0">
                <a:solidFill>
                  <a:srgbClr val="FF55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</a:t>
            </a:r>
            <a:r>
              <a:rPr lang="en-US" b="1" u="sng" dirty="0">
                <a:solidFill>
                  <a:srgbClr val="FF55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1960</a:t>
            </a:r>
            <a:r>
              <a:rPr lang="en-US" b="1" dirty="0">
                <a:solidFill>
                  <a:srgbClr val="FF55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</a:t>
            </a:r>
            <a:r>
              <a:rPr lang="en-US" b="1" u="sng" dirty="0">
                <a:solidFill>
                  <a:srgbClr val="FF559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1970</a:t>
            </a:r>
          </a:p>
          <a:p>
            <a:endParaRPr lang="en-US" b="1" u="sng" dirty="0">
              <a:solidFill>
                <a:srgbClr val="FF559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Central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Cities	31.6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%       32.3%	   32.6%    32.0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%</a:t>
            </a:r>
          </a:p>
          <a:p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Suburbs	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	19.5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%       23.8%	   30.7%    41.6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%</a:t>
            </a:r>
          </a:p>
          <a:p>
            <a:endParaRPr lang="en-US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Rural Areas/	  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	48.9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%       43.9%	   36.7%    26.4%</a:t>
            </a:r>
          </a:p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Small Towns</a:t>
            </a:r>
          </a:p>
          <a:p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S. Bureau of the Census.</a:t>
            </a:r>
            <a:endParaRPr lang="en-US" sz="36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4038600"/>
            <a:ext cx="9144000" cy="762000"/>
          </a:xfrm>
          <a:prstGeom prst="rect">
            <a:avLst/>
          </a:prstGeom>
          <a:noFill/>
          <a:ln w="4762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Fontdinerdotcom Sparkly" charset="0"/>
              </a:rPr>
              <a:t>Consumerism</a:t>
            </a:r>
            <a:endParaRPr lang="en-US" dirty="0">
              <a:latin typeface="Fontdinerdotcom Sparkl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did the U.S. not return to a Depression after World War II?</a:t>
            </a:r>
          </a:p>
          <a:p>
            <a:pPr lvl="1"/>
            <a:r>
              <a:rPr lang="en-US" dirty="0" smtClean="0"/>
              <a:t>GI Bill (1944) gave $$$ to veterans</a:t>
            </a:r>
          </a:p>
          <a:p>
            <a:pPr lvl="1"/>
            <a:r>
              <a:rPr lang="en-US" dirty="0" smtClean="0"/>
              <a:t>High government defense spending</a:t>
            </a:r>
          </a:p>
          <a:p>
            <a:pPr lvl="2"/>
            <a:r>
              <a:rPr lang="en-US" dirty="0" smtClean="0"/>
              <a:t>Prosperity used to argue against communism</a:t>
            </a:r>
            <a:endParaRPr lang="en-US" dirty="0"/>
          </a:p>
          <a:p>
            <a:r>
              <a:rPr lang="en-US" dirty="0" smtClean="0"/>
              <a:t>New consumer economy</a:t>
            </a:r>
          </a:p>
          <a:p>
            <a:pPr lvl="1"/>
            <a:r>
              <a:rPr lang="en-US" dirty="0" smtClean="0"/>
              <a:t>New cars and items for suburban homes (especially televisions!)</a:t>
            </a:r>
          </a:p>
          <a:p>
            <a:pPr lvl="1"/>
            <a:r>
              <a:rPr lang="en-US" dirty="0" smtClean="0"/>
              <a:t>Credit and advertising </a:t>
            </a:r>
            <a:r>
              <a:rPr lang="en-US" dirty="0" smtClean="0"/>
              <a:t>increase</a:t>
            </a:r>
          </a:p>
          <a:p>
            <a:pPr lvl="1"/>
            <a:r>
              <a:rPr lang="en-US" dirty="0" smtClean="0"/>
              <a:t>Prosperity creates middle class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63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156</TotalTime>
  <Words>205</Words>
  <Application>Microsoft Office PowerPoint</Application>
  <PresentationFormat>Widescreen</PresentationFormat>
  <Paragraphs>48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Times New Roman</vt:lpstr>
      <vt:lpstr>Impact</vt:lpstr>
      <vt:lpstr>Comic Sans MS</vt:lpstr>
      <vt:lpstr>Arial</vt:lpstr>
      <vt:lpstr>Fontdinerdotcom Sparkly</vt:lpstr>
      <vt:lpstr>Cherry Cream Soda</vt:lpstr>
      <vt:lpstr>American Purpose Casual 01</vt:lpstr>
      <vt:lpstr>Webdings</vt:lpstr>
      <vt:lpstr>Univers</vt:lpstr>
      <vt:lpstr>NewsPrint</vt:lpstr>
      <vt:lpstr>Welcome to Suburbia! 11.02 Dr. King-Owen</vt:lpstr>
      <vt:lpstr>Levittown, P.A.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Consumerism</vt:lpstr>
      <vt:lpstr>PowerPoint Presentation</vt:lpstr>
      <vt:lpstr>PowerPoint Presentation</vt:lpstr>
      <vt:lpstr>The Car Culture</vt:lpstr>
      <vt:lpstr>PowerPoint Presentation</vt:lpstr>
      <vt:lpstr>PowerPoint Presentation</vt:lpstr>
      <vt:lpstr>PowerPoint Presentation</vt:lpstr>
      <vt:lpstr>Golden Age of Television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</dc:creator>
  <cp:lastModifiedBy>Scott King-Owen</cp:lastModifiedBy>
  <cp:revision>21</cp:revision>
  <dcterms:created xsi:type="dcterms:W3CDTF">2012-02-14T01:29:26Z</dcterms:created>
  <dcterms:modified xsi:type="dcterms:W3CDTF">2014-03-04T16:08:01Z</dcterms:modified>
</cp:coreProperties>
</file>